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1.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3.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14.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5.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16.xml" ContentType="application/vnd.openxmlformats-officedocument.them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17.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 id="2147483689" r:id="rId3"/>
    <p:sldMasterId id="2147483715" r:id="rId4"/>
    <p:sldMasterId id="2147483755" r:id="rId5"/>
    <p:sldMasterId id="2147483773" r:id="rId6"/>
    <p:sldMasterId id="2147483807" r:id="rId7"/>
    <p:sldMasterId id="2147483831" r:id="rId8"/>
    <p:sldMasterId id="2147483870" r:id="rId9"/>
    <p:sldMasterId id="2147483876" r:id="rId10"/>
    <p:sldMasterId id="2147483905" r:id="rId11"/>
    <p:sldMasterId id="2147483941" r:id="rId12"/>
    <p:sldMasterId id="2147484019" r:id="rId13"/>
    <p:sldMasterId id="2147484087" r:id="rId14"/>
    <p:sldMasterId id="2147484120" r:id="rId15"/>
    <p:sldMasterId id="2147484143" r:id="rId16"/>
    <p:sldMasterId id="2147484160" r:id="rId17"/>
    <p:sldMasterId id="2147484175" r:id="rId18"/>
  </p:sldMasterIdLst>
  <p:notesMasterIdLst>
    <p:notesMasterId r:id="rId137"/>
  </p:notesMasterIdLst>
  <p:sldIdLst>
    <p:sldId id="1661" r:id="rId19"/>
    <p:sldId id="11413" r:id="rId20"/>
    <p:sldId id="11424" r:id="rId21"/>
    <p:sldId id="11414" r:id="rId22"/>
    <p:sldId id="11438" r:id="rId23"/>
    <p:sldId id="2076137314" r:id="rId24"/>
    <p:sldId id="2076137315" r:id="rId25"/>
    <p:sldId id="2076137313" r:id="rId26"/>
    <p:sldId id="11426" r:id="rId27"/>
    <p:sldId id="11429" r:id="rId28"/>
    <p:sldId id="11430" r:id="rId29"/>
    <p:sldId id="11431" r:id="rId30"/>
    <p:sldId id="2076137363" r:id="rId31"/>
    <p:sldId id="2076137364" r:id="rId32"/>
    <p:sldId id="2076137365" r:id="rId33"/>
    <p:sldId id="2076137366" r:id="rId34"/>
    <p:sldId id="2076137367" r:id="rId35"/>
    <p:sldId id="2076137368" r:id="rId36"/>
    <p:sldId id="2076137322" r:id="rId37"/>
    <p:sldId id="2076137321" r:id="rId38"/>
    <p:sldId id="2076137303" r:id="rId39"/>
    <p:sldId id="2076137360" r:id="rId40"/>
    <p:sldId id="2076137396" r:id="rId41"/>
    <p:sldId id="2076137305" r:id="rId42"/>
    <p:sldId id="2076137376" r:id="rId43"/>
    <p:sldId id="2076137375" r:id="rId44"/>
    <p:sldId id="2076137374" r:id="rId45"/>
    <p:sldId id="2076137361" r:id="rId46"/>
    <p:sldId id="2076137362" r:id="rId47"/>
    <p:sldId id="2076137397" r:id="rId48"/>
    <p:sldId id="2076137255" r:id="rId49"/>
    <p:sldId id="2076136961" r:id="rId50"/>
    <p:sldId id="2076136193" r:id="rId51"/>
    <p:sldId id="2076137288" r:id="rId52"/>
    <p:sldId id="2076137257" r:id="rId53"/>
    <p:sldId id="258" r:id="rId54"/>
    <p:sldId id="2076137258" r:id="rId55"/>
    <p:sldId id="262" r:id="rId56"/>
    <p:sldId id="267" r:id="rId57"/>
    <p:sldId id="2076137398" r:id="rId58"/>
    <p:sldId id="2076137259" r:id="rId59"/>
    <p:sldId id="2076137261" r:id="rId60"/>
    <p:sldId id="2076137262" r:id="rId61"/>
    <p:sldId id="2076137263" r:id="rId62"/>
    <p:sldId id="2076137260" r:id="rId63"/>
    <p:sldId id="2076137265" r:id="rId64"/>
    <p:sldId id="2076137399" r:id="rId65"/>
    <p:sldId id="2076137329" r:id="rId66"/>
    <p:sldId id="2076137333" r:id="rId67"/>
    <p:sldId id="11425" r:id="rId68"/>
    <p:sldId id="2076137400" r:id="rId69"/>
    <p:sldId id="2076137401" r:id="rId70"/>
    <p:sldId id="2076137402" r:id="rId71"/>
    <p:sldId id="2076137403" r:id="rId72"/>
    <p:sldId id="2076137380" r:id="rId73"/>
    <p:sldId id="2076137404" r:id="rId74"/>
    <p:sldId id="2076137292" r:id="rId75"/>
    <p:sldId id="2076137406" r:id="rId76"/>
    <p:sldId id="2076137289" r:id="rId77"/>
    <p:sldId id="2076137381" r:id="rId78"/>
    <p:sldId id="2076137382" r:id="rId79"/>
    <p:sldId id="11433" r:id="rId80"/>
    <p:sldId id="2076137378" r:id="rId81"/>
    <p:sldId id="3749" r:id="rId82"/>
    <p:sldId id="269" r:id="rId83"/>
    <p:sldId id="1522" r:id="rId84"/>
    <p:sldId id="1526" r:id="rId85"/>
    <p:sldId id="270" r:id="rId86"/>
    <p:sldId id="1520" r:id="rId87"/>
    <p:sldId id="1516" r:id="rId88"/>
    <p:sldId id="1529" r:id="rId89"/>
    <p:sldId id="1512" r:id="rId90"/>
    <p:sldId id="272" r:id="rId91"/>
    <p:sldId id="2076137371" r:id="rId92"/>
    <p:sldId id="1962" r:id="rId93"/>
    <p:sldId id="2076137370" r:id="rId94"/>
    <p:sldId id="2076137377" r:id="rId95"/>
    <p:sldId id="10622" r:id="rId96"/>
    <p:sldId id="2076137317" r:id="rId97"/>
    <p:sldId id="4590" r:id="rId98"/>
    <p:sldId id="2076137327" r:id="rId99"/>
    <p:sldId id="2076137328" r:id="rId100"/>
    <p:sldId id="2076137344" r:id="rId101"/>
    <p:sldId id="2076137395" r:id="rId102"/>
    <p:sldId id="2076137345" r:id="rId103"/>
    <p:sldId id="2076136894" r:id="rId104"/>
    <p:sldId id="2076137346" r:id="rId105"/>
    <p:sldId id="2076137389" r:id="rId106"/>
    <p:sldId id="2076137390" r:id="rId107"/>
    <p:sldId id="2076137391" r:id="rId108"/>
    <p:sldId id="2076137392" r:id="rId109"/>
    <p:sldId id="2076137393" r:id="rId110"/>
    <p:sldId id="2076137394" r:id="rId111"/>
    <p:sldId id="2076137349" r:id="rId112"/>
    <p:sldId id="2076137350" r:id="rId113"/>
    <p:sldId id="2076137351" r:id="rId114"/>
    <p:sldId id="2076137352" r:id="rId115"/>
    <p:sldId id="2076137353" r:id="rId116"/>
    <p:sldId id="2076137354" r:id="rId117"/>
    <p:sldId id="11345" r:id="rId118"/>
    <p:sldId id="2076137310" r:id="rId119"/>
    <p:sldId id="2076137355" r:id="rId120"/>
    <p:sldId id="2076137356" r:id="rId121"/>
    <p:sldId id="2076137358" r:id="rId122"/>
    <p:sldId id="11376" r:id="rId123"/>
    <p:sldId id="2076137383" r:id="rId124"/>
    <p:sldId id="2076137384" r:id="rId125"/>
    <p:sldId id="2076137386" r:id="rId126"/>
    <p:sldId id="2076137387" r:id="rId127"/>
    <p:sldId id="2076137304" r:id="rId128"/>
    <p:sldId id="2076137323" r:id="rId129"/>
    <p:sldId id="2076137388" r:id="rId130"/>
    <p:sldId id="11405" r:id="rId131"/>
    <p:sldId id="11435" r:id="rId132"/>
    <p:sldId id="11436" r:id="rId133"/>
    <p:sldId id="11437" r:id="rId134"/>
    <p:sldId id="11445" r:id="rId135"/>
    <p:sldId id="2076137342"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C5169598-1B31-4DFE-BF41-276F34057B13}">
          <p14:sldIdLst>
            <p14:sldId id="1661"/>
            <p14:sldId id="11413"/>
            <p14:sldId id="11424"/>
          </p14:sldIdLst>
        </p14:section>
        <p14:section name="Intro" id="{4B529734-E2BE-4FE0-93F1-5B3816ECA26B}">
          <p14:sldIdLst>
            <p14:sldId id="11414"/>
            <p14:sldId id="11438"/>
            <p14:sldId id="2076137314"/>
            <p14:sldId id="2076137315"/>
            <p14:sldId id="2076137313"/>
            <p14:sldId id="11426"/>
            <p14:sldId id="11429"/>
            <p14:sldId id="11430"/>
          </p14:sldIdLst>
        </p14:section>
        <p14:section name="Cluster Management" id="{EB105197-0D4B-4196-A4BC-BCA99233A3A5}">
          <p14:sldIdLst>
            <p14:sldId id="11431"/>
            <p14:sldId id="2076137363"/>
            <p14:sldId id="2076137364"/>
            <p14:sldId id="2076137365"/>
            <p14:sldId id="2076137366"/>
            <p14:sldId id="2076137367"/>
            <p14:sldId id="2076137368"/>
            <p14:sldId id="2076137322"/>
            <p14:sldId id="2076137321"/>
            <p14:sldId id="2076137303"/>
            <p14:sldId id="2076137360"/>
            <p14:sldId id="2076137396"/>
            <p14:sldId id="2076137305"/>
            <p14:sldId id="2076137376"/>
            <p14:sldId id="2076137375"/>
            <p14:sldId id="2076137374"/>
            <p14:sldId id="2076137361"/>
            <p14:sldId id="2076137362"/>
            <p14:sldId id="2076137397"/>
            <p14:sldId id="2076137255"/>
            <p14:sldId id="2076136961"/>
            <p14:sldId id="2076136193"/>
            <p14:sldId id="2076137288"/>
            <p14:sldId id="2076137257"/>
            <p14:sldId id="258"/>
            <p14:sldId id="2076137258"/>
            <p14:sldId id="262"/>
            <p14:sldId id="267"/>
            <p14:sldId id="2076137398"/>
            <p14:sldId id="2076137259"/>
            <p14:sldId id="2076137261"/>
            <p14:sldId id="2076137262"/>
            <p14:sldId id="2076137263"/>
            <p14:sldId id="2076137260"/>
            <p14:sldId id="2076137265"/>
            <p14:sldId id="2076137399"/>
            <p14:sldId id="2076137329"/>
            <p14:sldId id="2076137333"/>
          </p14:sldIdLst>
        </p14:section>
        <p14:section name="Observability" id="{57A23300-E088-4377-8FA3-2CC0C25574AE}">
          <p14:sldIdLst>
            <p14:sldId id="11425"/>
            <p14:sldId id="2076137400"/>
            <p14:sldId id="2076137401"/>
            <p14:sldId id="2076137402"/>
            <p14:sldId id="2076137403"/>
            <p14:sldId id="2076137380"/>
            <p14:sldId id="2076137404"/>
            <p14:sldId id="2076137292"/>
            <p14:sldId id="2076137406"/>
            <p14:sldId id="2076137289"/>
            <p14:sldId id="2076137381"/>
            <p14:sldId id="2076137382"/>
          </p14:sldIdLst>
        </p14:section>
        <p14:section name="Security" id="{7249B802-A966-46A0-B8E7-A2EFAC41F27E}">
          <p14:sldIdLst>
            <p14:sldId id="11433"/>
            <p14:sldId id="2076137378"/>
            <p14:sldId id="3749"/>
            <p14:sldId id="269"/>
            <p14:sldId id="1522"/>
            <p14:sldId id="1526"/>
            <p14:sldId id="270"/>
            <p14:sldId id="1520"/>
            <p14:sldId id="1516"/>
            <p14:sldId id="1529"/>
            <p14:sldId id="1512"/>
            <p14:sldId id="272"/>
            <p14:sldId id="2076137371"/>
            <p14:sldId id="1962"/>
            <p14:sldId id="2076137370"/>
            <p14:sldId id="2076137377"/>
            <p14:sldId id="10622"/>
            <p14:sldId id="2076137317"/>
            <p14:sldId id="4590"/>
            <p14:sldId id="2076137327"/>
            <p14:sldId id="2076137328"/>
            <p14:sldId id="2076137344"/>
            <p14:sldId id="2076137395"/>
            <p14:sldId id="2076137345"/>
            <p14:sldId id="2076136894"/>
            <p14:sldId id="2076137346"/>
            <p14:sldId id="2076137389"/>
            <p14:sldId id="2076137390"/>
            <p14:sldId id="2076137391"/>
            <p14:sldId id="2076137392"/>
            <p14:sldId id="2076137393"/>
            <p14:sldId id="2076137394"/>
            <p14:sldId id="2076137349"/>
            <p14:sldId id="2076137350"/>
            <p14:sldId id="2076137351"/>
            <p14:sldId id="2076137352"/>
            <p14:sldId id="2076137353"/>
            <p14:sldId id="2076137354"/>
            <p14:sldId id="11345"/>
            <p14:sldId id="2076137310"/>
            <p14:sldId id="2076137355"/>
            <p14:sldId id="2076137356"/>
            <p14:sldId id="2076137358"/>
          </p14:sldIdLst>
        </p14:section>
        <p14:section name="Service Mesh" id="{D4BAF9C8-DCF0-4300-9931-35698F9EBA10}">
          <p14:sldIdLst>
            <p14:sldId id="11376"/>
            <p14:sldId id="2076137383"/>
            <p14:sldId id="2076137384"/>
            <p14:sldId id="2076137386"/>
            <p14:sldId id="2076137387"/>
            <p14:sldId id="2076137304"/>
            <p14:sldId id="2076137323"/>
            <p14:sldId id="2076137388"/>
          </p14:sldIdLst>
        </p14:section>
        <p14:section name="Wrapping Up &amp; Next Steps" id="{4F9BE806-CDB9-48FB-949E-E294FDCDDA19}">
          <p14:sldIdLst>
            <p14:sldId id="11405"/>
            <p14:sldId id="11435"/>
            <p14:sldId id="11436"/>
            <p14:sldId id="11437"/>
            <p14:sldId id="11445"/>
            <p14:sldId id="20761373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715E4F-88AC-F5A2-EB01-40437ABBA6D9}" name="Ray Kao" initials="RK" userId="S::rakao@microsoft.com::22c99d31-0281-4487-99dd-06aaae303535" providerId="AD"/>
  <p188:author id="{1C1847C0-56E7-D9AB-CBAA-A6B2ADF87461}" name="Natalia Konokhova" initials="NK" userId="S::nataliak@microsoft.com::a9d84526-668b-48dc-aba6-c094cb72b32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38C78-9A91-7A4A-88E3-72AE255B07C7}" v="1" dt="2020-03-20T15:12:06.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3"/>
  </p:normalViewPr>
  <p:slideViewPr>
    <p:cSldViewPr snapToGrid="0">
      <p:cViewPr varScale="1">
        <p:scale>
          <a:sx n="170" d="100"/>
          <a:sy n="170"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presProps" Target="presProps.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slide" Target="slides/slide116.xml"/><Relationship Id="rId139" Type="http://schemas.openxmlformats.org/officeDocument/2006/relationships/viewProps" Target="viewProps.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slide" Target="slides/slide117.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notesMaster" Target="notesMasters/notesMaster1.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6" Type="http://schemas.openxmlformats.org/officeDocument/2006/relationships/slideMaster" Target="slideMasters/slideMaster16.xml"/></Relationships>
</file>

<file path=ppt/diagrams/_rels/data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2.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ata3.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8F7C5D5-9AE2-46C0-9FC4-0138411D5918}">
      <dgm:prSet/>
      <dgm:spPr/>
      <dgm:t>
        <a:bodyPr/>
        <a:lstStyle/>
        <a:p>
          <a:pPr>
            <a:lnSpc>
              <a:spcPct val="100000"/>
            </a:lnSpc>
          </a:pPr>
          <a:r>
            <a:rPr lang="en-US"/>
            <a:t>Git as the source of truth for a system</a:t>
          </a:r>
        </a:p>
      </dgm:t>
    </dgm:pt>
    <dgm:pt modelId="{0F7AFBE3-FF95-472B-B410-B0ED7C5F5216}" type="parTrans" cxnId="{7AC51418-DD41-40FB-BEBA-458451723293}">
      <dgm:prSet/>
      <dgm:spPr/>
      <dgm:t>
        <a:bodyPr/>
        <a:lstStyle/>
        <a:p>
          <a:endParaRPr lang="en-US"/>
        </a:p>
      </dgm:t>
    </dgm:pt>
    <dgm:pt modelId="{86A6B74F-12FF-4C13-B6E0-0C9A426B16D0}" type="sibTrans" cxnId="{7AC51418-DD41-40FB-BEBA-458451723293}">
      <dgm:prSet/>
      <dgm:spPr/>
      <dgm:t>
        <a:bodyPr/>
        <a:lstStyle/>
        <a:p>
          <a:endParaRPr lang="en-US"/>
        </a:p>
      </dgm:t>
    </dgm:pt>
    <dgm:pt modelId="{067191AB-AB77-4FBD-8C24-14F7CE94545D}">
      <dgm:prSet/>
      <dgm:spPr/>
      <dgm:t>
        <a:bodyPr/>
        <a:lstStyle/>
        <a:p>
          <a:pPr>
            <a:lnSpc>
              <a:spcPct val="100000"/>
            </a:lnSpc>
          </a:pPr>
          <a:r>
            <a:rPr lang="en-US"/>
            <a:t>Git as the single place where we operate (create, change, and delete)</a:t>
          </a:r>
        </a:p>
      </dgm:t>
    </dgm:pt>
    <dgm:pt modelId="{4F763B04-C080-476F-8200-CECF12DA6756}" type="parTrans" cxnId="{2CB558C6-8CF7-420C-B9AB-C157C852C192}">
      <dgm:prSet/>
      <dgm:spPr/>
      <dgm:t>
        <a:bodyPr/>
        <a:lstStyle/>
        <a:p>
          <a:endParaRPr lang="en-US"/>
        </a:p>
      </dgm:t>
    </dgm:pt>
    <dgm:pt modelId="{179983EC-317F-4AF2-A2D2-0D47BE905D1B}" type="sibTrans" cxnId="{2CB558C6-8CF7-420C-B9AB-C157C852C192}">
      <dgm:prSet/>
      <dgm:spPr/>
      <dgm:t>
        <a:bodyPr/>
        <a:lstStyle/>
        <a:p>
          <a:endParaRPr lang="en-US"/>
        </a:p>
      </dgm:t>
    </dgm:pt>
    <dgm:pt modelId="{A1631C57-A575-4E8D-B9EC-B76865887699}">
      <dgm:prSet/>
      <dgm:spPr/>
      <dgm:t>
        <a:bodyPr/>
        <a:lstStyle/>
        <a:p>
          <a:pPr>
            <a:lnSpc>
              <a:spcPct val="100000"/>
            </a:lnSpc>
          </a:pPr>
          <a:r>
            <a:rPr lang="en-US"/>
            <a:t>All changes are observable</a:t>
          </a:r>
        </a:p>
      </dgm:t>
    </dgm:pt>
    <dgm:pt modelId="{E8C9A6CC-A1AC-4D5C-BC53-0D294CE79D46}" type="parTrans" cxnId="{918EAA47-14E4-47A6-96A3-7EEAFBAFD15C}">
      <dgm:prSet/>
      <dgm:spPr/>
      <dgm:t>
        <a:bodyPr/>
        <a:lstStyle/>
        <a:p>
          <a:endParaRPr lang="en-US"/>
        </a:p>
      </dgm:t>
    </dgm:pt>
    <dgm:pt modelId="{F51380B2-2FCE-4C5C-997A-5A9554B94783}" type="sibTrans" cxnId="{918EAA47-14E4-47A6-96A3-7EEAFBAFD15C}">
      <dgm:prSet/>
      <dgm:spPr/>
      <dgm:t>
        <a:bodyPr/>
        <a:lstStyle/>
        <a:p>
          <a:endParaRPr lang="en-US"/>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ngerprint"/>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3">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ierarchy"/>
        </a:ext>
      </dgm:extLst>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3">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3">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918EAA47-14E4-47A6-96A3-7EEAFBAFD15C}" srcId="{450E01B7-C5E3-468C-A7BB-C588F43C23AF}" destId="{A1631C57-A575-4E8D-B9EC-B76865887699}" srcOrd="2" destOrd="0" parTransId="{E8C9A6CC-A1AC-4D5C-BC53-0D294CE79D46}" sibTransId="{F51380B2-2FCE-4C5C-997A-5A9554B94783}"/>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8F7C5D5-9AE2-46C0-9FC4-0138411D5918}">
      <dgm:prSet/>
      <dgm:spPr/>
      <dgm:t>
        <a:bodyPr/>
        <a:lstStyle/>
        <a:p>
          <a:r>
            <a:rPr lang="en-US"/>
            <a:t>System state described declaratively</a:t>
          </a:r>
        </a:p>
      </dgm:t>
    </dgm:pt>
    <dgm:pt modelId="{0F7AFBE3-FF95-472B-B410-B0ED7C5F5216}" type="parTrans" cxnId="{7AC51418-DD41-40FB-BEBA-458451723293}">
      <dgm:prSet/>
      <dgm:spPr/>
      <dgm:t>
        <a:bodyPr/>
        <a:lstStyle/>
        <a:p>
          <a:endParaRPr lang="en-US"/>
        </a:p>
      </dgm:t>
    </dgm:pt>
    <dgm:pt modelId="{86A6B74F-12FF-4C13-B6E0-0C9A426B16D0}" type="sibTrans" cxnId="{7AC51418-DD41-40FB-BEBA-458451723293}">
      <dgm:prSet/>
      <dgm:spPr/>
      <dgm:t>
        <a:bodyPr/>
        <a:lstStyle/>
        <a:p>
          <a:endParaRPr lang="en-US"/>
        </a:p>
      </dgm:t>
    </dgm:pt>
    <dgm:pt modelId="{067191AB-AB77-4FBD-8C24-14F7CE94545D}">
      <dgm:prSet/>
      <dgm:spPr/>
      <dgm:t>
        <a:bodyPr/>
        <a:lstStyle/>
        <a:p>
          <a:r>
            <a:rPr lang="en-US"/>
            <a:t>State declaration versioned in source control</a:t>
          </a:r>
        </a:p>
      </dgm:t>
    </dgm:pt>
    <dgm:pt modelId="{4F763B04-C080-476F-8200-CECF12DA6756}" type="parTrans" cxnId="{2CB558C6-8CF7-420C-B9AB-C157C852C192}">
      <dgm:prSet/>
      <dgm:spPr/>
      <dgm:t>
        <a:bodyPr/>
        <a:lstStyle/>
        <a:p>
          <a:endParaRPr lang="en-US"/>
        </a:p>
      </dgm:t>
    </dgm:pt>
    <dgm:pt modelId="{179983EC-317F-4AF2-A2D2-0D47BE905D1B}" type="sibTrans" cxnId="{2CB558C6-8CF7-420C-B9AB-C157C852C192}">
      <dgm:prSet/>
      <dgm:spPr/>
      <dgm:t>
        <a:bodyPr/>
        <a:lstStyle/>
        <a:p>
          <a:endParaRPr lang="en-US"/>
        </a:p>
      </dgm:t>
    </dgm:pt>
    <dgm:pt modelId="{A1631C57-A575-4E8D-B9EC-B76865887699}">
      <dgm:prSet/>
      <dgm:spPr/>
      <dgm:t>
        <a:bodyPr/>
        <a:lstStyle/>
        <a:p>
          <a:r>
            <a:rPr lang="en-US"/>
            <a:t>Approved changes are applied automatically</a:t>
          </a:r>
        </a:p>
      </dgm:t>
    </dgm:pt>
    <dgm:pt modelId="{E8C9A6CC-A1AC-4D5C-BC53-0D294CE79D46}" type="parTrans" cxnId="{918EAA47-14E4-47A6-96A3-7EEAFBAFD15C}">
      <dgm:prSet/>
      <dgm:spPr/>
      <dgm:t>
        <a:bodyPr/>
        <a:lstStyle/>
        <a:p>
          <a:endParaRPr lang="en-US"/>
        </a:p>
      </dgm:t>
    </dgm:pt>
    <dgm:pt modelId="{F51380B2-2FCE-4C5C-997A-5A9554B94783}" type="sibTrans" cxnId="{918EAA47-14E4-47A6-96A3-7EEAFBAFD15C}">
      <dgm:prSet/>
      <dgm:spPr/>
      <dgm:t>
        <a:bodyPr/>
        <a:lstStyle/>
        <a:p>
          <a:endParaRPr lang="en-US"/>
        </a:p>
      </dgm:t>
    </dgm:pt>
    <dgm:pt modelId="{8C0FA1E7-E914-42E1-85FA-CF91C449926B}">
      <dgm:prSet/>
      <dgm:spPr/>
      <dgm:t>
        <a:bodyPr/>
        <a:lstStyle/>
        <a:p>
          <a:r>
            <a:rPr lang="en-US"/>
            <a:t>Agents enforce desired state</a:t>
          </a:r>
        </a:p>
      </dgm:t>
    </dgm:pt>
    <dgm:pt modelId="{A82949C6-9F0D-4A9B-936E-C2E33B35214D}" type="parTrans" cxnId="{EB72595D-B9EE-4DD6-89F7-37DC853AC797}">
      <dgm:prSet/>
      <dgm:spPr/>
      <dgm:t>
        <a:bodyPr/>
        <a:lstStyle/>
        <a:p>
          <a:endParaRPr lang="en-US"/>
        </a:p>
      </dgm:t>
    </dgm:pt>
    <dgm:pt modelId="{3BC61826-DCF4-44C2-8A4E-081EAC1A1FCC}" type="sibTrans" cxnId="{EB72595D-B9EE-4DD6-89F7-37DC853AC797}">
      <dgm:prSet/>
      <dgm:spPr/>
      <dgm:t>
        <a:bodyPr/>
        <a:lstStyle/>
        <a:p>
          <a:endParaRPr lang="en-US"/>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gaphone"/>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4">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4">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4">
        <dgm:presLayoutVars>
          <dgm:chMax val="1"/>
          <dgm:chPref val="1"/>
        </dgm:presLayoutVars>
      </dgm:prSet>
      <dgm:spPr/>
    </dgm:pt>
    <dgm:pt modelId="{CB3339DF-910B-4B17-9CEE-D64162477E3E}" type="pres">
      <dgm:prSet presAssocID="{F51380B2-2FCE-4C5C-997A-5A9554B94783}" presName="sibTrans" presStyleCnt="0"/>
      <dgm:spPr/>
    </dgm:pt>
    <dgm:pt modelId="{154E3B93-6CF6-462B-B361-813C069C2B9A}" type="pres">
      <dgm:prSet presAssocID="{8C0FA1E7-E914-42E1-85FA-CF91C449926B}" presName="compNode" presStyleCnt="0"/>
      <dgm:spPr/>
    </dgm:pt>
    <dgm:pt modelId="{74757373-4F38-426C-A4E7-9154DDE847C3}" type="pres">
      <dgm:prSet presAssocID="{8C0FA1E7-E914-42E1-85FA-CF91C44992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lice"/>
        </a:ext>
      </dgm:extLst>
    </dgm:pt>
    <dgm:pt modelId="{75B77C6A-AA93-4862-85F8-F741168CD446}" type="pres">
      <dgm:prSet presAssocID="{8C0FA1E7-E914-42E1-85FA-CF91C449926B}" presName="spaceRect" presStyleCnt="0"/>
      <dgm:spPr/>
    </dgm:pt>
    <dgm:pt modelId="{B247A189-BB09-424B-88BF-8D0BD3B71A27}" type="pres">
      <dgm:prSet presAssocID="{8C0FA1E7-E914-42E1-85FA-CF91C449926B}" presName="textRect" presStyleLbl="revTx" presStyleIdx="3" presStyleCnt="4">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918EAA47-14E4-47A6-96A3-7EEAFBAFD15C}" srcId="{450E01B7-C5E3-468C-A7BB-C588F43C23AF}" destId="{A1631C57-A575-4E8D-B9EC-B76865887699}" srcOrd="2" destOrd="0" parTransId="{E8C9A6CC-A1AC-4D5C-BC53-0D294CE79D46}" sibTransId="{F51380B2-2FCE-4C5C-997A-5A9554B94783}"/>
    <dgm:cxn modelId="{EB72595D-B9EE-4DD6-89F7-37DC853AC797}" srcId="{450E01B7-C5E3-468C-A7BB-C588F43C23AF}" destId="{8C0FA1E7-E914-42E1-85FA-CF91C449926B}" srcOrd="3" destOrd="0" parTransId="{A82949C6-9F0D-4A9B-936E-C2E33B35214D}" sibTransId="{3BC61826-DCF4-44C2-8A4E-081EAC1A1FCC}"/>
    <dgm:cxn modelId="{5022CA7D-F5F3-4CF5-8906-9D1D9BE36C3B}" type="presOf" srcId="{8C0FA1E7-E914-42E1-85FA-CF91C449926B}" destId="{B247A189-BB09-424B-88BF-8D0BD3B71A27}" srcOrd="0" destOrd="0" presId="urn:microsoft.com/office/officeart/2018/2/layout/IconLabelList"/>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 modelId="{43EB42A9-33EC-46C1-BBAD-A205FB75275E}" type="presParOf" srcId="{76763F7B-F6F2-408C-9705-5A198CAD6D3B}" destId="{CB3339DF-910B-4B17-9CEE-D64162477E3E}" srcOrd="5" destOrd="0" presId="urn:microsoft.com/office/officeart/2018/2/layout/IconLabelList"/>
    <dgm:cxn modelId="{D5C86AD4-E7D0-434C-8B96-23A5B1EE69D5}" type="presParOf" srcId="{76763F7B-F6F2-408C-9705-5A198CAD6D3B}" destId="{154E3B93-6CF6-462B-B361-813C069C2B9A}" srcOrd="6" destOrd="0" presId="urn:microsoft.com/office/officeart/2018/2/layout/IconLabelList"/>
    <dgm:cxn modelId="{08AC3DD8-C10B-4822-9814-AF87D2D58D28}" type="presParOf" srcId="{154E3B93-6CF6-462B-B361-813C069C2B9A}" destId="{74757373-4F38-426C-A4E7-9154DDE847C3}" srcOrd="0" destOrd="0" presId="urn:microsoft.com/office/officeart/2018/2/layout/IconLabelList"/>
    <dgm:cxn modelId="{3E734D3B-597B-47FF-A2EE-A0C143EF96CA}" type="presParOf" srcId="{154E3B93-6CF6-462B-B361-813C069C2B9A}" destId="{75B77C6A-AA93-4862-85F8-F741168CD446}" srcOrd="1" destOrd="0" presId="urn:microsoft.com/office/officeart/2018/2/layout/IconLabelList"/>
    <dgm:cxn modelId="{866667C9-1A9D-45EC-960A-CDCBE4A58F39}" type="presParOf" srcId="{154E3B93-6CF6-462B-B361-813C069C2B9A}" destId="{B247A189-BB09-424B-88BF-8D0BD3B71A2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DF165C-783B-4319-B2D9-AEEB987B3F4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286ABB97-C932-479A-A8E4-C536B365CD10}">
      <dgm:prSet custT="1"/>
      <dgm:spPr/>
      <dgm:t>
        <a:bodyPr/>
        <a:lstStyle/>
        <a:p>
          <a:pPr>
            <a:lnSpc>
              <a:spcPct val="100000"/>
            </a:lnSpc>
            <a:defRPr b="1"/>
          </a:pPr>
          <a:r>
            <a:rPr lang="en-US" sz="1800" baseline="0"/>
            <a:t>Central management</a:t>
          </a:r>
          <a:endParaRPr lang="en-US" sz="1800"/>
        </a:p>
      </dgm:t>
    </dgm:pt>
    <dgm:pt modelId="{B9FBA70D-F35D-43F7-99B6-25EEFE15A498}" type="parTrans" cxnId="{1DAAE45C-8780-4A13-A995-9EB9EF7F9D71}">
      <dgm:prSet/>
      <dgm:spPr/>
      <dgm:t>
        <a:bodyPr/>
        <a:lstStyle/>
        <a:p>
          <a:endParaRPr lang="en-US"/>
        </a:p>
      </dgm:t>
    </dgm:pt>
    <dgm:pt modelId="{F777F5A5-5211-44F2-99F8-1E5D764CD3EF}" type="sibTrans" cxnId="{1DAAE45C-8780-4A13-A995-9EB9EF7F9D71}">
      <dgm:prSet/>
      <dgm:spPr/>
      <dgm:t>
        <a:bodyPr/>
        <a:lstStyle/>
        <a:p>
          <a:endParaRPr lang="en-US"/>
        </a:p>
      </dgm:t>
    </dgm:pt>
    <dgm:pt modelId="{675FEECE-BF8D-42B7-BCA2-F74D8BF9FCD7}">
      <dgm:prSet custT="1"/>
      <dgm:spPr/>
      <dgm:t>
        <a:bodyPr/>
        <a:lstStyle/>
        <a:p>
          <a:pPr>
            <a:lnSpc>
              <a:spcPct val="100000"/>
            </a:lnSpc>
          </a:pPr>
          <a:r>
            <a:rPr lang="en-US" sz="1600" baseline="0"/>
            <a:t>Cluster organization and inventory with a unified view in the Azure Portal across all locations</a:t>
          </a:r>
          <a:endParaRPr lang="en-US" sz="1600"/>
        </a:p>
      </dgm:t>
    </dgm:pt>
    <dgm:pt modelId="{5CF83437-F6E5-4129-AA26-14C50132E4D6}" type="parTrans" cxnId="{EE63617E-E425-4236-ABC2-CD9193A3DECB}">
      <dgm:prSet/>
      <dgm:spPr/>
      <dgm:t>
        <a:bodyPr/>
        <a:lstStyle/>
        <a:p>
          <a:endParaRPr lang="en-US"/>
        </a:p>
      </dgm:t>
    </dgm:pt>
    <dgm:pt modelId="{ABF9BC6D-B21B-49B0-A14D-E735C180DE6D}" type="sibTrans" cxnId="{EE63617E-E425-4236-ABC2-CD9193A3DECB}">
      <dgm:prSet/>
      <dgm:spPr/>
      <dgm:t>
        <a:bodyPr/>
        <a:lstStyle/>
        <a:p>
          <a:endParaRPr lang="en-US"/>
        </a:p>
      </dgm:t>
    </dgm:pt>
    <dgm:pt modelId="{D95765E8-0381-4DBB-912C-D433A5E8F9C8}">
      <dgm:prSet custT="1"/>
      <dgm:spPr/>
      <dgm:t>
        <a:bodyPr/>
        <a:lstStyle/>
        <a:p>
          <a:pPr>
            <a:lnSpc>
              <a:spcPct val="100000"/>
            </a:lnSpc>
            <a:defRPr b="1"/>
          </a:pPr>
          <a:r>
            <a:rPr lang="en-US" sz="1800" baseline="0"/>
            <a:t>At-scale control</a:t>
          </a:r>
          <a:endParaRPr lang="en-US" sz="1800"/>
        </a:p>
      </dgm:t>
    </dgm:pt>
    <dgm:pt modelId="{EC963DE6-21C8-4A0A-8ED1-2CC23583DA14}" type="parTrans" cxnId="{F54E0A65-4E9D-47BF-85DC-9843DDDF7BF0}">
      <dgm:prSet/>
      <dgm:spPr/>
      <dgm:t>
        <a:bodyPr/>
        <a:lstStyle/>
        <a:p>
          <a:endParaRPr lang="en-US"/>
        </a:p>
      </dgm:t>
    </dgm:pt>
    <dgm:pt modelId="{183612BE-626E-4CD0-B6CF-FABC1D186D96}" type="sibTrans" cxnId="{F54E0A65-4E9D-47BF-85DC-9843DDDF7BF0}">
      <dgm:prSet/>
      <dgm:spPr/>
      <dgm:t>
        <a:bodyPr/>
        <a:lstStyle/>
        <a:p>
          <a:endParaRPr lang="en-US"/>
        </a:p>
      </dgm:t>
    </dgm:pt>
    <dgm:pt modelId="{4F48417A-F5B9-4D25-A2D9-4023F6E65CBD}">
      <dgm:prSet custT="1"/>
      <dgm:spPr/>
      <dgm:t>
        <a:bodyPr/>
        <a:lstStyle/>
        <a:p>
          <a:pPr>
            <a:lnSpc>
              <a:spcPct val="100000"/>
            </a:lnSpc>
          </a:pPr>
          <a:r>
            <a:rPr lang="en-US" sz="1600" baseline="0"/>
            <a:t>At-scale configuration and workload management</a:t>
          </a:r>
          <a:endParaRPr lang="en-US" sz="1600"/>
        </a:p>
      </dgm:t>
    </dgm:pt>
    <dgm:pt modelId="{307AC16C-7EFD-4A34-9B02-BA1899DAFB45}" type="parTrans" cxnId="{0CA6AA5F-E75D-49E4-948B-9D2CEE21F55C}">
      <dgm:prSet/>
      <dgm:spPr/>
      <dgm:t>
        <a:bodyPr/>
        <a:lstStyle/>
        <a:p>
          <a:endParaRPr lang="en-US"/>
        </a:p>
      </dgm:t>
    </dgm:pt>
    <dgm:pt modelId="{993E9162-8AEF-4D4B-A9DF-313732D889B4}" type="sibTrans" cxnId="{0CA6AA5F-E75D-49E4-948B-9D2CEE21F55C}">
      <dgm:prSet/>
      <dgm:spPr/>
      <dgm:t>
        <a:bodyPr/>
        <a:lstStyle/>
        <a:p>
          <a:endParaRPr lang="en-US"/>
        </a:p>
      </dgm:t>
    </dgm:pt>
    <dgm:pt modelId="{0D565970-D796-4AAD-8637-0FC09A4DE034}">
      <dgm:prSet custT="1"/>
      <dgm:spPr/>
      <dgm:t>
        <a:bodyPr/>
        <a:lstStyle/>
        <a:p>
          <a:pPr>
            <a:lnSpc>
              <a:spcPct val="100000"/>
            </a:lnSpc>
            <a:defRPr b="1"/>
          </a:pPr>
          <a:r>
            <a:rPr lang="en-US" sz="1800"/>
            <a:t>GitOps</a:t>
          </a:r>
          <a:endParaRPr lang="en-US" sz="2100"/>
        </a:p>
      </dgm:t>
    </dgm:pt>
    <dgm:pt modelId="{45862A20-E734-4E43-ACFC-05E920FC0E79}" type="parTrans" cxnId="{58CA641F-87EA-48BB-89E8-C552DB7A5523}">
      <dgm:prSet/>
      <dgm:spPr/>
      <dgm:t>
        <a:bodyPr/>
        <a:lstStyle/>
        <a:p>
          <a:endParaRPr lang="en-US"/>
        </a:p>
      </dgm:t>
    </dgm:pt>
    <dgm:pt modelId="{96ECABE5-AE0A-4342-9F17-89D3FBCDC751}" type="sibTrans" cxnId="{58CA641F-87EA-48BB-89E8-C552DB7A5523}">
      <dgm:prSet/>
      <dgm:spPr/>
      <dgm:t>
        <a:bodyPr/>
        <a:lstStyle/>
        <a:p>
          <a:endParaRPr lang="en-US"/>
        </a:p>
      </dgm:t>
    </dgm:pt>
    <dgm:pt modelId="{F6362488-04B2-4286-A0BB-94105B6F64E8}">
      <dgm:prSet custT="1"/>
      <dgm:spPr/>
      <dgm:t>
        <a:bodyPr/>
        <a:lstStyle/>
        <a:p>
          <a:pPr>
            <a:lnSpc>
              <a:spcPct val="100000"/>
            </a:lnSpc>
          </a:pPr>
          <a:r>
            <a:rPr lang="en-US" sz="1600" baseline="0"/>
            <a:t>GitOps model for configuration and app deployment from single sources of truth to one or many clusters</a:t>
          </a:r>
        </a:p>
        <a:p>
          <a:pPr>
            <a:lnSpc>
              <a:spcPct val="100000"/>
            </a:lnSpc>
          </a:pPr>
          <a:endParaRPr lang="en-US" sz="1600" baseline="0"/>
        </a:p>
        <a:p>
          <a:pPr>
            <a:lnSpc>
              <a:spcPct val="100000"/>
            </a:lnSpc>
          </a:pPr>
          <a:r>
            <a:rPr lang="en-US" sz="1600" baseline="0"/>
            <a:t>Integrates with your dev tooling and CI pipeline</a:t>
          </a:r>
        </a:p>
      </dgm:t>
    </dgm:pt>
    <dgm:pt modelId="{998A7E1C-BAF1-4790-A639-1EDFA6B7FD6D}" type="parTrans" cxnId="{CE9F32E3-B92B-4EF0-8248-A02F1E07CC68}">
      <dgm:prSet/>
      <dgm:spPr/>
      <dgm:t>
        <a:bodyPr/>
        <a:lstStyle/>
        <a:p>
          <a:endParaRPr lang="en-US"/>
        </a:p>
      </dgm:t>
    </dgm:pt>
    <dgm:pt modelId="{D671AFBF-A5BC-4304-A61F-7F3411BA4F97}" type="sibTrans" cxnId="{CE9F32E3-B92B-4EF0-8248-A02F1E07CC68}">
      <dgm:prSet/>
      <dgm:spPr/>
      <dgm:t>
        <a:bodyPr/>
        <a:lstStyle/>
        <a:p>
          <a:endParaRPr lang="en-US"/>
        </a:p>
      </dgm:t>
    </dgm:pt>
    <dgm:pt modelId="{DF5B4417-24FE-40AD-A971-5B54E50A741F}">
      <dgm:prSet custT="1"/>
      <dgm:spPr/>
      <dgm:t>
        <a:bodyPr/>
        <a:lstStyle/>
        <a:p>
          <a:pPr>
            <a:lnSpc>
              <a:spcPct val="100000"/>
            </a:lnSpc>
            <a:defRPr b="1"/>
          </a:pPr>
          <a:r>
            <a:rPr lang="en-US" sz="1800" baseline="0"/>
            <a:t>Azure management</a:t>
          </a:r>
          <a:endParaRPr lang="en-US" sz="2100"/>
        </a:p>
      </dgm:t>
    </dgm:pt>
    <dgm:pt modelId="{C0B05521-8A77-4454-AAEE-9847570867E7}" type="parTrans" cxnId="{306FA032-C8F4-43F1-B471-64169768568C}">
      <dgm:prSet/>
      <dgm:spPr/>
      <dgm:t>
        <a:bodyPr/>
        <a:lstStyle/>
        <a:p>
          <a:endParaRPr lang="en-US"/>
        </a:p>
      </dgm:t>
    </dgm:pt>
    <dgm:pt modelId="{1D234D56-61F0-4A88-9826-9771CC6AFA6F}" type="sibTrans" cxnId="{306FA032-C8F4-43F1-B471-64169768568C}">
      <dgm:prSet/>
      <dgm:spPr/>
      <dgm:t>
        <a:bodyPr/>
        <a:lstStyle/>
        <a:p>
          <a:endParaRPr lang="en-US"/>
        </a:p>
      </dgm:t>
    </dgm:pt>
    <dgm:pt modelId="{6C555D2D-4314-4FC2-94ED-BF565E56BB2F}">
      <dgm:prSet custT="1"/>
      <dgm:spPr/>
      <dgm:t>
        <a:bodyPr/>
        <a:lstStyle/>
        <a:p>
          <a:pPr>
            <a:lnSpc>
              <a:spcPct val="100000"/>
            </a:lnSpc>
          </a:pPr>
          <a:r>
            <a:rPr kumimoji="0" lang="en-US" sz="1600" b="0" i="0" u="none" strike="noStrike" cap="none" spc="0" normalizeH="0" baseline="0" noProof="0">
              <a:ln>
                <a:noFill/>
              </a:ln>
              <a:solidFill>
                <a:srgbClr val="282828"/>
              </a:solidFill>
              <a:effectLst/>
              <a:uLnTx/>
              <a:uFillTx/>
              <a:latin typeface="Segoe UI"/>
              <a:ea typeface="+mn-ea"/>
              <a:cs typeface="Segoe UI"/>
            </a:rPr>
            <a:t>Azure management capabilities brought to all clusters for consistent management</a:t>
          </a:r>
          <a:endParaRPr lang="en-US" sz="1600"/>
        </a:p>
      </dgm:t>
    </dgm:pt>
    <dgm:pt modelId="{B0770828-51BE-4033-AF6D-4ECB68727C45}" type="parTrans" cxnId="{9BA785DB-08BE-4E11-BC25-CEE50E211097}">
      <dgm:prSet/>
      <dgm:spPr/>
      <dgm:t>
        <a:bodyPr/>
        <a:lstStyle/>
        <a:p>
          <a:endParaRPr lang="en-US"/>
        </a:p>
      </dgm:t>
    </dgm:pt>
    <dgm:pt modelId="{564F2F56-EFDF-4B70-97B4-2D6EB33E5D4E}" type="sibTrans" cxnId="{9BA785DB-08BE-4E11-BC25-CEE50E211097}">
      <dgm:prSet/>
      <dgm:spPr/>
      <dgm:t>
        <a:bodyPr/>
        <a:lstStyle/>
        <a:p>
          <a:endParaRPr lang="en-US"/>
        </a:p>
      </dgm:t>
    </dgm:pt>
    <dgm:pt modelId="{22314B1F-AA0B-4513-80BC-836D03349538}">
      <dgm:prSet custT="1"/>
      <dgm:spPr/>
      <dgm:t>
        <a:bodyPr/>
        <a:lstStyle/>
        <a:p>
          <a:pPr>
            <a:lnSpc>
              <a:spcPct val="100000"/>
            </a:lnSpc>
          </a:pPr>
          <a:endParaRPr lang="en-US" sz="1600" baseline="0"/>
        </a:p>
      </dgm:t>
    </dgm:pt>
    <dgm:pt modelId="{7A194E71-2C51-4A76-857E-B5EDF7E4330F}" type="parTrans" cxnId="{775C3DBE-F027-4F9E-8559-9E0CF8D27C04}">
      <dgm:prSet/>
      <dgm:spPr/>
      <dgm:t>
        <a:bodyPr/>
        <a:lstStyle/>
        <a:p>
          <a:endParaRPr lang="en-US"/>
        </a:p>
      </dgm:t>
    </dgm:pt>
    <dgm:pt modelId="{E3DC846F-4301-498B-8EFE-262B541E8ACC}" type="sibTrans" cxnId="{775C3DBE-F027-4F9E-8559-9E0CF8D27C04}">
      <dgm:prSet/>
      <dgm:spPr/>
      <dgm:t>
        <a:bodyPr/>
        <a:lstStyle/>
        <a:p>
          <a:endParaRPr lang="en-US"/>
        </a:p>
      </dgm:t>
    </dgm:pt>
    <dgm:pt modelId="{1DB09C2C-C6DE-42D9-9B02-58623CB26BCD}" type="pres">
      <dgm:prSet presAssocID="{A4DF165C-783B-4319-B2D9-AEEB987B3F49}" presName="root" presStyleCnt="0">
        <dgm:presLayoutVars>
          <dgm:dir/>
          <dgm:resizeHandles val="exact"/>
        </dgm:presLayoutVars>
      </dgm:prSet>
      <dgm:spPr/>
    </dgm:pt>
    <dgm:pt modelId="{F5A9E9B6-11D6-4D03-BC1D-6600A8068C9B}" type="pres">
      <dgm:prSet presAssocID="{286ABB97-C932-479A-A8E4-C536B365CD10}" presName="compNode" presStyleCnt="0"/>
      <dgm:spPr/>
    </dgm:pt>
    <dgm:pt modelId="{E6ED21B2-BAD0-43C4-B830-8554B9072A00}" type="pres">
      <dgm:prSet presAssocID="{286ABB97-C932-479A-A8E4-C536B365C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6B277A5-AC66-4991-9A5C-87E2AF571DA1}" type="pres">
      <dgm:prSet presAssocID="{286ABB97-C932-479A-A8E4-C536B365CD10}" presName="iconSpace" presStyleCnt="0"/>
      <dgm:spPr/>
    </dgm:pt>
    <dgm:pt modelId="{D6F9B64A-2E06-4221-8261-E07D3EBCB219}" type="pres">
      <dgm:prSet presAssocID="{286ABB97-C932-479A-A8E4-C536B365CD10}" presName="parTx" presStyleLbl="revTx" presStyleIdx="0" presStyleCnt="8">
        <dgm:presLayoutVars>
          <dgm:chMax val="0"/>
          <dgm:chPref val="0"/>
        </dgm:presLayoutVars>
      </dgm:prSet>
      <dgm:spPr/>
    </dgm:pt>
    <dgm:pt modelId="{C9DE6AA5-7ACC-4537-89EB-5B1D6FF5E8F7}" type="pres">
      <dgm:prSet presAssocID="{286ABB97-C932-479A-A8E4-C536B365CD10}" presName="txSpace" presStyleCnt="0"/>
      <dgm:spPr/>
    </dgm:pt>
    <dgm:pt modelId="{5B9125FA-99EA-43BD-9649-B9D045B46BD2}" type="pres">
      <dgm:prSet presAssocID="{286ABB97-C932-479A-A8E4-C536B365CD10}" presName="desTx" presStyleLbl="revTx" presStyleIdx="1" presStyleCnt="8">
        <dgm:presLayoutVars/>
      </dgm:prSet>
      <dgm:spPr/>
    </dgm:pt>
    <dgm:pt modelId="{F1CFA247-6A17-4250-BBBC-756BA5CE2F6A}" type="pres">
      <dgm:prSet presAssocID="{F777F5A5-5211-44F2-99F8-1E5D764CD3EF}" presName="sibTrans" presStyleCnt="0"/>
      <dgm:spPr/>
    </dgm:pt>
    <dgm:pt modelId="{25FBF84B-BA13-4F5F-8A08-177D18D79FBC}" type="pres">
      <dgm:prSet presAssocID="{D95765E8-0381-4DBB-912C-D433A5E8F9C8}" presName="compNode" presStyleCnt="0"/>
      <dgm:spPr/>
    </dgm:pt>
    <dgm:pt modelId="{3319C221-D214-4272-9329-17164863E938}" type="pres">
      <dgm:prSet presAssocID="{D95765E8-0381-4DBB-912C-D433A5E8F9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9EDB83F-5019-4D3B-8F45-FA8A5FEE1DC0}" type="pres">
      <dgm:prSet presAssocID="{D95765E8-0381-4DBB-912C-D433A5E8F9C8}" presName="iconSpace" presStyleCnt="0"/>
      <dgm:spPr/>
    </dgm:pt>
    <dgm:pt modelId="{B4545E54-D73F-4E2C-AD76-89DCC0BDC273}" type="pres">
      <dgm:prSet presAssocID="{D95765E8-0381-4DBB-912C-D433A5E8F9C8}" presName="parTx" presStyleLbl="revTx" presStyleIdx="2" presStyleCnt="8">
        <dgm:presLayoutVars>
          <dgm:chMax val="0"/>
          <dgm:chPref val="0"/>
        </dgm:presLayoutVars>
      </dgm:prSet>
      <dgm:spPr/>
    </dgm:pt>
    <dgm:pt modelId="{19F70220-2B8E-4A7C-AEA4-3464B47F55F9}" type="pres">
      <dgm:prSet presAssocID="{D95765E8-0381-4DBB-912C-D433A5E8F9C8}" presName="txSpace" presStyleCnt="0"/>
      <dgm:spPr/>
    </dgm:pt>
    <dgm:pt modelId="{1AFAF0F1-9766-4C24-9E2C-F3704D696D01}" type="pres">
      <dgm:prSet presAssocID="{D95765E8-0381-4DBB-912C-D433A5E8F9C8}" presName="desTx" presStyleLbl="revTx" presStyleIdx="3" presStyleCnt="8">
        <dgm:presLayoutVars/>
      </dgm:prSet>
      <dgm:spPr/>
    </dgm:pt>
    <dgm:pt modelId="{6CB94B78-AB2D-421D-861C-3FF42559D27D}" type="pres">
      <dgm:prSet presAssocID="{183612BE-626E-4CD0-B6CF-FABC1D186D96}" presName="sibTrans" presStyleCnt="0"/>
      <dgm:spPr/>
    </dgm:pt>
    <dgm:pt modelId="{7004F3E1-984E-45BA-B382-2CB45FBF80A8}" type="pres">
      <dgm:prSet presAssocID="{0D565970-D796-4AAD-8637-0FC09A4DE034}" presName="compNode" presStyleCnt="0"/>
      <dgm:spPr/>
    </dgm:pt>
    <dgm:pt modelId="{D1971310-3945-4BCC-9632-0AF933A9C8E6}" type="pres">
      <dgm:prSet presAssocID="{0D565970-D796-4AAD-8637-0FC09A4DE034}"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C6C9EDD3-2E3D-4B7B-A7B5-6CF52110665D}" type="pres">
      <dgm:prSet presAssocID="{0D565970-D796-4AAD-8637-0FC09A4DE034}" presName="iconSpace" presStyleCnt="0"/>
      <dgm:spPr/>
    </dgm:pt>
    <dgm:pt modelId="{B4CE5CB3-AB61-429B-A7A5-4E050F038391}" type="pres">
      <dgm:prSet presAssocID="{0D565970-D796-4AAD-8637-0FC09A4DE034}" presName="parTx" presStyleLbl="revTx" presStyleIdx="4" presStyleCnt="8">
        <dgm:presLayoutVars>
          <dgm:chMax val="0"/>
          <dgm:chPref val="0"/>
        </dgm:presLayoutVars>
      </dgm:prSet>
      <dgm:spPr/>
    </dgm:pt>
    <dgm:pt modelId="{B79C5CA0-D4F9-42C3-85D3-1853E84EEA06}" type="pres">
      <dgm:prSet presAssocID="{0D565970-D796-4AAD-8637-0FC09A4DE034}" presName="txSpace" presStyleCnt="0"/>
      <dgm:spPr/>
    </dgm:pt>
    <dgm:pt modelId="{2700E99F-4D7B-4619-8BDA-1AC1116B3832}" type="pres">
      <dgm:prSet presAssocID="{0D565970-D796-4AAD-8637-0FC09A4DE034}" presName="desTx" presStyleLbl="revTx" presStyleIdx="5" presStyleCnt="8">
        <dgm:presLayoutVars/>
      </dgm:prSet>
      <dgm:spPr/>
    </dgm:pt>
    <dgm:pt modelId="{D43234F2-4618-4904-8BB9-88C7FAB8F671}" type="pres">
      <dgm:prSet presAssocID="{96ECABE5-AE0A-4342-9F17-89D3FBCDC751}" presName="sibTrans" presStyleCnt="0"/>
      <dgm:spPr/>
    </dgm:pt>
    <dgm:pt modelId="{B43F30AB-9349-42B3-B7A1-54524E815F2C}" type="pres">
      <dgm:prSet presAssocID="{DF5B4417-24FE-40AD-A971-5B54E50A741F}" presName="compNode" presStyleCnt="0"/>
      <dgm:spPr/>
    </dgm:pt>
    <dgm:pt modelId="{8C3379FC-DAF5-4521-B3C7-07D552CEEFC4}" type="pres">
      <dgm:prSet presAssocID="{DF5B4417-24FE-40AD-A971-5B54E50A74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8C780947-471F-470F-8737-DC185FC30551}" type="pres">
      <dgm:prSet presAssocID="{DF5B4417-24FE-40AD-A971-5B54E50A741F}" presName="iconSpace" presStyleCnt="0"/>
      <dgm:spPr/>
    </dgm:pt>
    <dgm:pt modelId="{551F8565-0B4E-40C2-AC0C-23AF9E08D242}" type="pres">
      <dgm:prSet presAssocID="{DF5B4417-24FE-40AD-A971-5B54E50A741F}" presName="parTx" presStyleLbl="revTx" presStyleIdx="6" presStyleCnt="8">
        <dgm:presLayoutVars>
          <dgm:chMax val="0"/>
          <dgm:chPref val="0"/>
        </dgm:presLayoutVars>
      </dgm:prSet>
      <dgm:spPr/>
    </dgm:pt>
    <dgm:pt modelId="{825E1A56-0631-441E-B01E-0ED51FCC21FB}" type="pres">
      <dgm:prSet presAssocID="{DF5B4417-24FE-40AD-A971-5B54E50A741F}" presName="txSpace" presStyleCnt="0"/>
      <dgm:spPr/>
    </dgm:pt>
    <dgm:pt modelId="{F110238D-E604-41C5-B623-42F75DB022A3}" type="pres">
      <dgm:prSet presAssocID="{DF5B4417-24FE-40AD-A971-5B54E50A741F}" presName="desTx" presStyleLbl="revTx" presStyleIdx="7" presStyleCnt="8">
        <dgm:presLayoutVars/>
      </dgm:prSet>
      <dgm:spPr/>
    </dgm:pt>
  </dgm:ptLst>
  <dgm:cxnLst>
    <dgm:cxn modelId="{1C695004-6431-422E-ACDC-3895C7753BCC}" type="presOf" srcId="{DF5B4417-24FE-40AD-A971-5B54E50A741F}" destId="{551F8565-0B4E-40C2-AC0C-23AF9E08D242}" srcOrd="0" destOrd="0" presId="urn:microsoft.com/office/officeart/2018/5/layout/CenteredIconLabelDescriptionList"/>
    <dgm:cxn modelId="{7F90E914-3FD3-4E5B-A661-6A3A99896D70}" type="presOf" srcId="{D95765E8-0381-4DBB-912C-D433A5E8F9C8}" destId="{B4545E54-D73F-4E2C-AD76-89DCC0BDC273}" srcOrd="0" destOrd="0" presId="urn:microsoft.com/office/officeart/2018/5/layout/CenteredIconLabelDescriptionList"/>
    <dgm:cxn modelId="{58CA641F-87EA-48BB-89E8-C552DB7A5523}" srcId="{A4DF165C-783B-4319-B2D9-AEEB987B3F49}" destId="{0D565970-D796-4AAD-8637-0FC09A4DE034}" srcOrd="2" destOrd="0" parTransId="{45862A20-E734-4E43-ACFC-05E920FC0E79}" sibTransId="{96ECABE5-AE0A-4342-9F17-89D3FBCDC751}"/>
    <dgm:cxn modelId="{306FA032-C8F4-43F1-B471-64169768568C}" srcId="{A4DF165C-783B-4319-B2D9-AEEB987B3F49}" destId="{DF5B4417-24FE-40AD-A971-5B54E50A741F}" srcOrd="3" destOrd="0" parTransId="{C0B05521-8A77-4454-AAEE-9847570867E7}" sibTransId="{1D234D56-61F0-4A88-9826-9771CC6AFA6F}"/>
    <dgm:cxn modelId="{BCA27A57-1EF6-4137-BEEF-B1B76CE566C3}" type="presOf" srcId="{F6362488-04B2-4286-A0BB-94105B6F64E8}" destId="{2700E99F-4D7B-4619-8BDA-1AC1116B3832}" srcOrd="0" destOrd="0" presId="urn:microsoft.com/office/officeart/2018/5/layout/CenteredIconLabelDescriptionList"/>
    <dgm:cxn modelId="{DADFB458-3C1E-4B16-9AED-9C88D8B4A49D}" type="presOf" srcId="{22314B1F-AA0B-4513-80BC-836D03349538}" destId="{1AFAF0F1-9766-4C24-9E2C-F3704D696D01}" srcOrd="0" destOrd="1" presId="urn:microsoft.com/office/officeart/2018/5/layout/CenteredIconLabelDescriptionList"/>
    <dgm:cxn modelId="{1DAAE45C-8780-4A13-A995-9EB9EF7F9D71}" srcId="{A4DF165C-783B-4319-B2D9-AEEB987B3F49}" destId="{286ABB97-C932-479A-A8E4-C536B365CD10}" srcOrd="0" destOrd="0" parTransId="{B9FBA70D-F35D-43F7-99B6-25EEFE15A498}" sibTransId="{F777F5A5-5211-44F2-99F8-1E5D764CD3EF}"/>
    <dgm:cxn modelId="{0CA6AA5F-E75D-49E4-948B-9D2CEE21F55C}" srcId="{D95765E8-0381-4DBB-912C-D433A5E8F9C8}" destId="{4F48417A-F5B9-4D25-A2D9-4023F6E65CBD}" srcOrd="0" destOrd="0" parTransId="{307AC16C-7EFD-4A34-9B02-BA1899DAFB45}" sibTransId="{993E9162-8AEF-4D4B-A9DF-313732D889B4}"/>
    <dgm:cxn modelId="{F54E0A65-4E9D-47BF-85DC-9843DDDF7BF0}" srcId="{A4DF165C-783B-4319-B2D9-AEEB987B3F49}" destId="{D95765E8-0381-4DBB-912C-D433A5E8F9C8}" srcOrd="1" destOrd="0" parTransId="{EC963DE6-21C8-4A0A-8ED1-2CC23583DA14}" sibTransId="{183612BE-626E-4CD0-B6CF-FABC1D186D96}"/>
    <dgm:cxn modelId="{F5C3E368-9104-458B-95B4-1213BE3875EE}" type="presOf" srcId="{0D565970-D796-4AAD-8637-0FC09A4DE034}" destId="{B4CE5CB3-AB61-429B-A7A5-4E050F038391}" srcOrd="0" destOrd="0" presId="urn:microsoft.com/office/officeart/2018/5/layout/CenteredIconLabelDescriptionList"/>
    <dgm:cxn modelId="{95AF1F74-68CE-4ECC-B791-872D5E20BB1C}" type="presOf" srcId="{4F48417A-F5B9-4D25-A2D9-4023F6E65CBD}" destId="{1AFAF0F1-9766-4C24-9E2C-F3704D696D01}" srcOrd="0" destOrd="0" presId="urn:microsoft.com/office/officeart/2018/5/layout/CenteredIconLabelDescriptionList"/>
    <dgm:cxn modelId="{EE63617E-E425-4236-ABC2-CD9193A3DECB}" srcId="{286ABB97-C932-479A-A8E4-C536B365CD10}" destId="{675FEECE-BF8D-42B7-BCA2-F74D8BF9FCD7}" srcOrd="0" destOrd="0" parTransId="{5CF83437-F6E5-4129-AA26-14C50132E4D6}" sibTransId="{ABF9BC6D-B21B-49B0-A14D-E735C180DE6D}"/>
    <dgm:cxn modelId="{412B2289-0F9B-42AD-B286-EF49B1A086AE}" type="presOf" srcId="{675FEECE-BF8D-42B7-BCA2-F74D8BF9FCD7}" destId="{5B9125FA-99EA-43BD-9649-B9D045B46BD2}" srcOrd="0" destOrd="0" presId="urn:microsoft.com/office/officeart/2018/5/layout/CenteredIconLabelDescriptionList"/>
    <dgm:cxn modelId="{F3F65993-2C4C-4603-8CA5-AB7A4E7DBB6E}" type="presOf" srcId="{6C555D2D-4314-4FC2-94ED-BF565E56BB2F}" destId="{F110238D-E604-41C5-B623-42F75DB022A3}" srcOrd="0" destOrd="0" presId="urn:microsoft.com/office/officeart/2018/5/layout/CenteredIconLabelDescriptionList"/>
    <dgm:cxn modelId="{0B046EA6-6765-43FA-87E9-AF1CFA3D8095}" type="presOf" srcId="{A4DF165C-783B-4319-B2D9-AEEB987B3F49}" destId="{1DB09C2C-C6DE-42D9-9B02-58623CB26BCD}" srcOrd="0" destOrd="0" presId="urn:microsoft.com/office/officeart/2018/5/layout/CenteredIconLabelDescriptionList"/>
    <dgm:cxn modelId="{2185ADB2-77D1-4618-B5F7-517009EB8926}" type="presOf" srcId="{286ABB97-C932-479A-A8E4-C536B365CD10}" destId="{D6F9B64A-2E06-4221-8261-E07D3EBCB219}" srcOrd="0" destOrd="0" presId="urn:microsoft.com/office/officeart/2018/5/layout/CenteredIconLabelDescriptionList"/>
    <dgm:cxn modelId="{775C3DBE-F027-4F9E-8559-9E0CF8D27C04}" srcId="{D95765E8-0381-4DBB-912C-D433A5E8F9C8}" destId="{22314B1F-AA0B-4513-80BC-836D03349538}" srcOrd="1" destOrd="0" parTransId="{7A194E71-2C51-4A76-857E-B5EDF7E4330F}" sibTransId="{E3DC846F-4301-498B-8EFE-262B541E8ACC}"/>
    <dgm:cxn modelId="{9BA785DB-08BE-4E11-BC25-CEE50E211097}" srcId="{DF5B4417-24FE-40AD-A971-5B54E50A741F}" destId="{6C555D2D-4314-4FC2-94ED-BF565E56BB2F}" srcOrd="0" destOrd="0" parTransId="{B0770828-51BE-4033-AF6D-4ECB68727C45}" sibTransId="{564F2F56-EFDF-4B70-97B4-2D6EB33E5D4E}"/>
    <dgm:cxn modelId="{CE9F32E3-B92B-4EF0-8248-A02F1E07CC68}" srcId="{0D565970-D796-4AAD-8637-0FC09A4DE034}" destId="{F6362488-04B2-4286-A0BB-94105B6F64E8}" srcOrd="0" destOrd="0" parTransId="{998A7E1C-BAF1-4790-A639-1EDFA6B7FD6D}" sibTransId="{D671AFBF-A5BC-4304-A61F-7F3411BA4F97}"/>
    <dgm:cxn modelId="{580489D8-E6DC-4EEA-865D-00E5975F4700}" type="presParOf" srcId="{1DB09C2C-C6DE-42D9-9B02-58623CB26BCD}" destId="{F5A9E9B6-11D6-4D03-BC1D-6600A8068C9B}" srcOrd="0" destOrd="0" presId="urn:microsoft.com/office/officeart/2018/5/layout/CenteredIconLabelDescriptionList"/>
    <dgm:cxn modelId="{A3AC8AC0-E8E7-4251-8275-DB9D801397C2}" type="presParOf" srcId="{F5A9E9B6-11D6-4D03-BC1D-6600A8068C9B}" destId="{E6ED21B2-BAD0-43C4-B830-8554B9072A00}" srcOrd="0" destOrd="0" presId="urn:microsoft.com/office/officeart/2018/5/layout/CenteredIconLabelDescriptionList"/>
    <dgm:cxn modelId="{6C381819-AEAB-4855-9D8F-8C6E73929EBD}" type="presParOf" srcId="{F5A9E9B6-11D6-4D03-BC1D-6600A8068C9B}" destId="{56B277A5-AC66-4991-9A5C-87E2AF571DA1}" srcOrd="1" destOrd="0" presId="urn:microsoft.com/office/officeart/2018/5/layout/CenteredIconLabelDescriptionList"/>
    <dgm:cxn modelId="{7B3DAD16-35FC-434B-9654-A1CB60AF35C1}" type="presParOf" srcId="{F5A9E9B6-11D6-4D03-BC1D-6600A8068C9B}" destId="{D6F9B64A-2E06-4221-8261-E07D3EBCB219}" srcOrd="2" destOrd="0" presId="urn:microsoft.com/office/officeart/2018/5/layout/CenteredIconLabelDescriptionList"/>
    <dgm:cxn modelId="{C1122DAA-0B68-4AFC-8846-A1144C71AD80}" type="presParOf" srcId="{F5A9E9B6-11D6-4D03-BC1D-6600A8068C9B}" destId="{C9DE6AA5-7ACC-4537-89EB-5B1D6FF5E8F7}" srcOrd="3" destOrd="0" presId="urn:microsoft.com/office/officeart/2018/5/layout/CenteredIconLabelDescriptionList"/>
    <dgm:cxn modelId="{6A09AAC6-F02E-4D4A-9F53-81283127DD5C}" type="presParOf" srcId="{F5A9E9B6-11D6-4D03-BC1D-6600A8068C9B}" destId="{5B9125FA-99EA-43BD-9649-B9D045B46BD2}" srcOrd="4" destOrd="0" presId="urn:microsoft.com/office/officeart/2018/5/layout/CenteredIconLabelDescriptionList"/>
    <dgm:cxn modelId="{BA2DCD10-C6E2-45D5-A84E-D06459B73A01}" type="presParOf" srcId="{1DB09C2C-C6DE-42D9-9B02-58623CB26BCD}" destId="{F1CFA247-6A17-4250-BBBC-756BA5CE2F6A}" srcOrd="1" destOrd="0" presId="urn:microsoft.com/office/officeart/2018/5/layout/CenteredIconLabelDescriptionList"/>
    <dgm:cxn modelId="{6FAC256E-2BF5-489C-B442-5FC3E9EBCAF6}" type="presParOf" srcId="{1DB09C2C-C6DE-42D9-9B02-58623CB26BCD}" destId="{25FBF84B-BA13-4F5F-8A08-177D18D79FBC}" srcOrd="2" destOrd="0" presId="urn:microsoft.com/office/officeart/2018/5/layout/CenteredIconLabelDescriptionList"/>
    <dgm:cxn modelId="{6B800631-F07B-4A45-A247-782AFC7FF84C}" type="presParOf" srcId="{25FBF84B-BA13-4F5F-8A08-177D18D79FBC}" destId="{3319C221-D214-4272-9329-17164863E938}" srcOrd="0" destOrd="0" presId="urn:microsoft.com/office/officeart/2018/5/layout/CenteredIconLabelDescriptionList"/>
    <dgm:cxn modelId="{DD554552-AB1B-42D0-B42F-6D737622ABC0}" type="presParOf" srcId="{25FBF84B-BA13-4F5F-8A08-177D18D79FBC}" destId="{A9EDB83F-5019-4D3B-8F45-FA8A5FEE1DC0}" srcOrd="1" destOrd="0" presId="urn:microsoft.com/office/officeart/2018/5/layout/CenteredIconLabelDescriptionList"/>
    <dgm:cxn modelId="{EFE445C0-C2F9-45C2-9461-91926C0D9B75}" type="presParOf" srcId="{25FBF84B-BA13-4F5F-8A08-177D18D79FBC}" destId="{B4545E54-D73F-4E2C-AD76-89DCC0BDC273}" srcOrd="2" destOrd="0" presId="urn:microsoft.com/office/officeart/2018/5/layout/CenteredIconLabelDescriptionList"/>
    <dgm:cxn modelId="{37199CC0-FD40-4438-9D94-4D5D57D026BC}" type="presParOf" srcId="{25FBF84B-BA13-4F5F-8A08-177D18D79FBC}" destId="{19F70220-2B8E-4A7C-AEA4-3464B47F55F9}" srcOrd="3" destOrd="0" presId="urn:microsoft.com/office/officeart/2018/5/layout/CenteredIconLabelDescriptionList"/>
    <dgm:cxn modelId="{120F925F-96E6-4D9C-93F0-10BC047CB99B}" type="presParOf" srcId="{25FBF84B-BA13-4F5F-8A08-177D18D79FBC}" destId="{1AFAF0F1-9766-4C24-9E2C-F3704D696D01}" srcOrd="4" destOrd="0" presId="urn:microsoft.com/office/officeart/2018/5/layout/CenteredIconLabelDescriptionList"/>
    <dgm:cxn modelId="{22A51C20-E6F2-484A-B5EF-9438D56703F8}" type="presParOf" srcId="{1DB09C2C-C6DE-42D9-9B02-58623CB26BCD}" destId="{6CB94B78-AB2D-421D-861C-3FF42559D27D}" srcOrd="3" destOrd="0" presId="urn:microsoft.com/office/officeart/2018/5/layout/CenteredIconLabelDescriptionList"/>
    <dgm:cxn modelId="{9315BB36-4699-4AC6-9623-30FD54858CB3}" type="presParOf" srcId="{1DB09C2C-C6DE-42D9-9B02-58623CB26BCD}" destId="{7004F3E1-984E-45BA-B382-2CB45FBF80A8}" srcOrd="4" destOrd="0" presId="urn:microsoft.com/office/officeart/2018/5/layout/CenteredIconLabelDescriptionList"/>
    <dgm:cxn modelId="{B097A22F-7D25-4650-BC86-5007DF42CE6E}" type="presParOf" srcId="{7004F3E1-984E-45BA-B382-2CB45FBF80A8}" destId="{D1971310-3945-4BCC-9632-0AF933A9C8E6}" srcOrd="0" destOrd="0" presId="urn:microsoft.com/office/officeart/2018/5/layout/CenteredIconLabelDescriptionList"/>
    <dgm:cxn modelId="{CDDA623C-69A4-490E-AB72-1C92894908A1}" type="presParOf" srcId="{7004F3E1-984E-45BA-B382-2CB45FBF80A8}" destId="{C6C9EDD3-2E3D-4B7B-A7B5-6CF52110665D}" srcOrd="1" destOrd="0" presId="urn:microsoft.com/office/officeart/2018/5/layout/CenteredIconLabelDescriptionList"/>
    <dgm:cxn modelId="{4573A88A-B785-4517-B156-EDA0A9906F2C}" type="presParOf" srcId="{7004F3E1-984E-45BA-B382-2CB45FBF80A8}" destId="{B4CE5CB3-AB61-429B-A7A5-4E050F038391}" srcOrd="2" destOrd="0" presId="urn:microsoft.com/office/officeart/2018/5/layout/CenteredIconLabelDescriptionList"/>
    <dgm:cxn modelId="{1C37F208-76EC-4B8C-B72F-0D32627E34AD}" type="presParOf" srcId="{7004F3E1-984E-45BA-B382-2CB45FBF80A8}" destId="{B79C5CA0-D4F9-42C3-85D3-1853E84EEA06}" srcOrd="3" destOrd="0" presId="urn:microsoft.com/office/officeart/2018/5/layout/CenteredIconLabelDescriptionList"/>
    <dgm:cxn modelId="{2F5E71D0-049F-48CB-9395-03D64CCCC21B}" type="presParOf" srcId="{7004F3E1-984E-45BA-B382-2CB45FBF80A8}" destId="{2700E99F-4D7B-4619-8BDA-1AC1116B3832}" srcOrd="4" destOrd="0" presId="urn:microsoft.com/office/officeart/2018/5/layout/CenteredIconLabelDescriptionList"/>
    <dgm:cxn modelId="{6F0E51B8-11C9-42D6-A7A6-F215E34E90C3}" type="presParOf" srcId="{1DB09C2C-C6DE-42D9-9B02-58623CB26BCD}" destId="{D43234F2-4618-4904-8BB9-88C7FAB8F671}" srcOrd="5" destOrd="0" presId="urn:microsoft.com/office/officeart/2018/5/layout/CenteredIconLabelDescriptionList"/>
    <dgm:cxn modelId="{50803ADE-C982-4413-BF7A-FEBAC92F073D}" type="presParOf" srcId="{1DB09C2C-C6DE-42D9-9B02-58623CB26BCD}" destId="{B43F30AB-9349-42B3-B7A1-54524E815F2C}" srcOrd="6" destOrd="0" presId="urn:microsoft.com/office/officeart/2018/5/layout/CenteredIconLabelDescriptionList"/>
    <dgm:cxn modelId="{0639BBA6-123B-4061-8A6E-4196E8B7B4AB}" type="presParOf" srcId="{B43F30AB-9349-42B3-B7A1-54524E815F2C}" destId="{8C3379FC-DAF5-4521-B3C7-07D552CEEFC4}" srcOrd="0" destOrd="0" presId="urn:microsoft.com/office/officeart/2018/5/layout/CenteredIconLabelDescriptionList"/>
    <dgm:cxn modelId="{36F58250-B70A-470D-9BCA-9344F60F5749}" type="presParOf" srcId="{B43F30AB-9349-42B3-B7A1-54524E815F2C}" destId="{8C780947-471F-470F-8737-DC185FC30551}" srcOrd="1" destOrd="0" presId="urn:microsoft.com/office/officeart/2018/5/layout/CenteredIconLabelDescriptionList"/>
    <dgm:cxn modelId="{E3E659CB-96D0-4B16-B754-396EA60FC9B9}" type="presParOf" srcId="{B43F30AB-9349-42B3-B7A1-54524E815F2C}" destId="{551F8565-0B4E-40C2-AC0C-23AF9E08D242}" srcOrd="2" destOrd="0" presId="urn:microsoft.com/office/officeart/2018/5/layout/CenteredIconLabelDescriptionList"/>
    <dgm:cxn modelId="{74936DE4-01CC-4674-B47C-2D4B2C91B50C}" type="presParOf" srcId="{B43F30AB-9349-42B3-B7A1-54524E815F2C}" destId="{825E1A56-0631-441E-B01E-0ED51FCC21FB}" srcOrd="3" destOrd="0" presId="urn:microsoft.com/office/officeart/2018/5/layout/CenteredIconLabelDescriptionList"/>
    <dgm:cxn modelId="{10468BD6-88CF-4076-BEAA-34E1FC830BC4}" type="presParOf" srcId="{B43F30AB-9349-42B3-B7A1-54524E815F2C}" destId="{F110238D-E604-41C5-B623-42F75DB022A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1212569" y="409605"/>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417971" y="20664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Git as the source of truth for a system</a:t>
          </a:r>
        </a:p>
      </dsp:txBody>
      <dsp:txXfrm>
        <a:off x="417971" y="2066413"/>
        <a:ext cx="2889450" cy="720000"/>
      </dsp:txXfrm>
    </dsp:sp>
    <dsp:sp modelId="{508841D1-5D9D-467B-98F4-158A307E9320}">
      <dsp:nvSpPr>
        <dsp:cNvPr id="0" name=""/>
        <dsp:cNvSpPr/>
      </dsp:nvSpPr>
      <dsp:spPr>
        <a:xfrm>
          <a:off x="4607673" y="409605"/>
          <a:ext cx="1300252" cy="130025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3813075" y="20664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Git as the single place where we operate (create, change, and delete)</a:t>
          </a:r>
        </a:p>
      </dsp:txBody>
      <dsp:txXfrm>
        <a:off x="3813075" y="2066413"/>
        <a:ext cx="2889450" cy="720000"/>
      </dsp:txXfrm>
    </dsp:sp>
    <dsp:sp modelId="{9263A923-5242-4877-A979-9D7272FBA64A}">
      <dsp:nvSpPr>
        <dsp:cNvPr id="0" name=""/>
        <dsp:cNvSpPr/>
      </dsp:nvSpPr>
      <dsp:spPr>
        <a:xfrm>
          <a:off x="8002777" y="409605"/>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7208178" y="20664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All changes are observable</a:t>
          </a:r>
        </a:p>
      </dsp:txBody>
      <dsp:txXfrm>
        <a:off x="7208178" y="2066413"/>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1138979" y="625847"/>
          <a:ext cx="932563" cy="93256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569079" y="185017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System state described declaratively</a:t>
          </a:r>
        </a:p>
      </dsp:txBody>
      <dsp:txXfrm>
        <a:off x="569079" y="1850171"/>
        <a:ext cx="2072362" cy="720000"/>
      </dsp:txXfrm>
    </dsp:sp>
    <dsp:sp modelId="{508841D1-5D9D-467B-98F4-158A307E9320}">
      <dsp:nvSpPr>
        <dsp:cNvPr id="0" name=""/>
        <dsp:cNvSpPr/>
      </dsp:nvSpPr>
      <dsp:spPr>
        <a:xfrm>
          <a:off x="3574005" y="625847"/>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3004105" y="185017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State declaration versioned in source control</a:t>
          </a:r>
        </a:p>
      </dsp:txBody>
      <dsp:txXfrm>
        <a:off x="3004105" y="1850171"/>
        <a:ext cx="2072362" cy="720000"/>
      </dsp:txXfrm>
    </dsp:sp>
    <dsp:sp modelId="{9263A923-5242-4877-A979-9D7272FBA64A}">
      <dsp:nvSpPr>
        <dsp:cNvPr id="0" name=""/>
        <dsp:cNvSpPr/>
      </dsp:nvSpPr>
      <dsp:spPr>
        <a:xfrm>
          <a:off x="6009031" y="625847"/>
          <a:ext cx="932563" cy="9325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5439131" y="185017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Approved changes are applied automatically</a:t>
          </a:r>
        </a:p>
      </dsp:txBody>
      <dsp:txXfrm>
        <a:off x="5439131" y="1850171"/>
        <a:ext cx="2072362" cy="720000"/>
      </dsp:txXfrm>
    </dsp:sp>
    <dsp:sp modelId="{74757373-4F38-426C-A4E7-9154DDE847C3}">
      <dsp:nvSpPr>
        <dsp:cNvPr id="0" name=""/>
        <dsp:cNvSpPr/>
      </dsp:nvSpPr>
      <dsp:spPr>
        <a:xfrm>
          <a:off x="8444057" y="625847"/>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7A189-BB09-424B-88BF-8D0BD3B71A27}">
      <dsp:nvSpPr>
        <dsp:cNvPr id="0" name=""/>
        <dsp:cNvSpPr/>
      </dsp:nvSpPr>
      <dsp:spPr>
        <a:xfrm>
          <a:off x="7874157" y="185017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Agents enforce desired state</a:t>
          </a:r>
        </a:p>
      </dsp:txBody>
      <dsp:txXfrm>
        <a:off x="7874157" y="1850171"/>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D21B2-BAD0-43C4-B830-8554B9072A00}">
      <dsp:nvSpPr>
        <dsp:cNvPr id="0" name=""/>
        <dsp:cNvSpPr/>
      </dsp:nvSpPr>
      <dsp:spPr>
        <a:xfrm>
          <a:off x="793120" y="597296"/>
          <a:ext cx="851976" cy="851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F9B64A-2E06-4221-8261-E07D3EBCB219}">
      <dsp:nvSpPr>
        <dsp:cNvPr id="0" name=""/>
        <dsp:cNvSpPr/>
      </dsp:nvSpPr>
      <dsp:spPr>
        <a:xfrm>
          <a:off x="1999" y="1605764"/>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baseline="0"/>
            <a:t>Central management</a:t>
          </a:r>
          <a:endParaRPr lang="en-US" sz="1800" kern="1200"/>
        </a:p>
      </dsp:txBody>
      <dsp:txXfrm>
        <a:off x="1999" y="1605764"/>
        <a:ext cx="2434218" cy="365132"/>
      </dsp:txXfrm>
    </dsp:sp>
    <dsp:sp modelId="{5B9125FA-99EA-43BD-9649-B9D045B46BD2}">
      <dsp:nvSpPr>
        <dsp:cNvPr id="0" name=""/>
        <dsp:cNvSpPr/>
      </dsp:nvSpPr>
      <dsp:spPr>
        <a:xfrm>
          <a:off x="1999" y="2043684"/>
          <a:ext cx="2434218" cy="21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baseline="0"/>
            <a:t>Cluster organization and inventory with a unified view in the Azure Portal across all locations</a:t>
          </a:r>
          <a:endParaRPr lang="en-US" sz="1600" kern="1200"/>
        </a:p>
      </dsp:txBody>
      <dsp:txXfrm>
        <a:off x="1999" y="2043684"/>
        <a:ext cx="2434218" cy="2192956"/>
      </dsp:txXfrm>
    </dsp:sp>
    <dsp:sp modelId="{3319C221-D214-4272-9329-17164863E938}">
      <dsp:nvSpPr>
        <dsp:cNvPr id="0" name=""/>
        <dsp:cNvSpPr/>
      </dsp:nvSpPr>
      <dsp:spPr>
        <a:xfrm>
          <a:off x="3653327" y="597296"/>
          <a:ext cx="851976" cy="851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545E54-D73F-4E2C-AD76-89DCC0BDC273}">
      <dsp:nvSpPr>
        <dsp:cNvPr id="0" name=""/>
        <dsp:cNvSpPr/>
      </dsp:nvSpPr>
      <dsp:spPr>
        <a:xfrm>
          <a:off x="2862206" y="1605764"/>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baseline="0"/>
            <a:t>At-scale control</a:t>
          </a:r>
          <a:endParaRPr lang="en-US" sz="1800" kern="1200"/>
        </a:p>
      </dsp:txBody>
      <dsp:txXfrm>
        <a:off x="2862206" y="1605764"/>
        <a:ext cx="2434218" cy="365132"/>
      </dsp:txXfrm>
    </dsp:sp>
    <dsp:sp modelId="{1AFAF0F1-9766-4C24-9E2C-F3704D696D01}">
      <dsp:nvSpPr>
        <dsp:cNvPr id="0" name=""/>
        <dsp:cNvSpPr/>
      </dsp:nvSpPr>
      <dsp:spPr>
        <a:xfrm>
          <a:off x="2862206" y="2043684"/>
          <a:ext cx="2434218" cy="21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baseline="0"/>
            <a:t>At-scale configuration and workload management</a:t>
          </a:r>
          <a:endParaRPr lang="en-US" sz="1600" kern="1200"/>
        </a:p>
        <a:p>
          <a:pPr marL="0" lvl="0" indent="0" algn="ctr" defTabSz="711200">
            <a:lnSpc>
              <a:spcPct val="100000"/>
            </a:lnSpc>
            <a:spcBef>
              <a:spcPct val="0"/>
            </a:spcBef>
            <a:spcAft>
              <a:spcPct val="35000"/>
            </a:spcAft>
            <a:buNone/>
          </a:pPr>
          <a:endParaRPr lang="en-US" sz="1600" kern="1200" baseline="0"/>
        </a:p>
      </dsp:txBody>
      <dsp:txXfrm>
        <a:off x="2862206" y="2043684"/>
        <a:ext cx="2434218" cy="2192956"/>
      </dsp:txXfrm>
    </dsp:sp>
    <dsp:sp modelId="{D1971310-3945-4BCC-9632-0AF933A9C8E6}">
      <dsp:nvSpPr>
        <dsp:cNvPr id="0" name=""/>
        <dsp:cNvSpPr/>
      </dsp:nvSpPr>
      <dsp:spPr>
        <a:xfrm>
          <a:off x="6513534" y="597296"/>
          <a:ext cx="851976" cy="85197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E5CB3-AB61-429B-A7A5-4E050F038391}">
      <dsp:nvSpPr>
        <dsp:cNvPr id="0" name=""/>
        <dsp:cNvSpPr/>
      </dsp:nvSpPr>
      <dsp:spPr>
        <a:xfrm>
          <a:off x="5722413" y="1605764"/>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GitOps</a:t>
          </a:r>
          <a:endParaRPr lang="en-US" sz="2100" kern="1200"/>
        </a:p>
      </dsp:txBody>
      <dsp:txXfrm>
        <a:off x="5722413" y="1605764"/>
        <a:ext cx="2434218" cy="365132"/>
      </dsp:txXfrm>
    </dsp:sp>
    <dsp:sp modelId="{2700E99F-4D7B-4619-8BDA-1AC1116B3832}">
      <dsp:nvSpPr>
        <dsp:cNvPr id="0" name=""/>
        <dsp:cNvSpPr/>
      </dsp:nvSpPr>
      <dsp:spPr>
        <a:xfrm>
          <a:off x="5722413" y="2043684"/>
          <a:ext cx="2434218" cy="21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baseline="0"/>
            <a:t>GitOps model for configuration and app deployment from single sources of truth to one or many clusters</a:t>
          </a:r>
        </a:p>
        <a:p>
          <a:pPr marL="0" lvl="0" indent="0" algn="ctr" defTabSz="711200">
            <a:lnSpc>
              <a:spcPct val="100000"/>
            </a:lnSpc>
            <a:spcBef>
              <a:spcPct val="0"/>
            </a:spcBef>
            <a:spcAft>
              <a:spcPct val="35000"/>
            </a:spcAft>
            <a:buNone/>
          </a:pPr>
          <a:endParaRPr lang="en-US" sz="1600" kern="1200" baseline="0"/>
        </a:p>
        <a:p>
          <a:pPr marL="0" lvl="0" indent="0" algn="ctr" defTabSz="711200">
            <a:lnSpc>
              <a:spcPct val="100000"/>
            </a:lnSpc>
            <a:spcBef>
              <a:spcPct val="0"/>
            </a:spcBef>
            <a:spcAft>
              <a:spcPct val="35000"/>
            </a:spcAft>
            <a:buNone/>
          </a:pPr>
          <a:r>
            <a:rPr lang="en-US" sz="1600" kern="1200" baseline="0"/>
            <a:t>Integrates with your dev tooling and CI pipeline</a:t>
          </a:r>
        </a:p>
      </dsp:txBody>
      <dsp:txXfrm>
        <a:off x="5722413" y="2043684"/>
        <a:ext cx="2434218" cy="2192956"/>
      </dsp:txXfrm>
    </dsp:sp>
    <dsp:sp modelId="{8C3379FC-DAF5-4521-B3C7-07D552CEEFC4}">
      <dsp:nvSpPr>
        <dsp:cNvPr id="0" name=""/>
        <dsp:cNvSpPr/>
      </dsp:nvSpPr>
      <dsp:spPr>
        <a:xfrm>
          <a:off x="9373741" y="597296"/>
          <a:ext cx="851976" cy="8519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1F8565-0B4E-40C2-AC0C-23AF9E08D242}">
      <dsp:nvSpPr>
        <dsp:cNvPr id="0" name=""/>
        <dsp:cNvSpPr/>
      </dsp:nvSpPr>
      <dsp:spPr>
        <a:xfrm>
          <a:off x="8582620" y="1605764"/>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baseline="0"/>
            <a:t>Azure management</a:t>
          </a:r>
          <a:endParaRPr lang="en-US" sz="2100" kern="1200"/>
        </a:p>
      </dsp:txBody>
      <dsp:txXfrm>
        <a:off x="8582620" y="1605764"/>
        <a:ext cx="2434218" cy="365132"/>
      </dsp:txXfrm>
    </dsp:sp>
    <dsp:sp modelId="{F110238D-E604-41C5-B623-42F75DB022A3}">
      <dsp:nvSpPr>
        <dsp:cNvPr id="0" name=""/>
        <dsp:cNvSpPr/>
      </dsp:nvSpPr>
      <dsp:spPr>
        <a:xfrm>
          <a:off x="8582620" y="2043684"/>
          <a:ext cx="2434218" cy="219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kumimoji="0" lang="en-US" sz="1600" b="0" i="0" u="none" strike="noStrike" kern="1200" cap="none" spc="0" normalizeH="0" baseline="0" noProof="0">
              <a:ln>
                <a:noFill/>
              </a:ln>
              <a:solidFill>
                <a:srgbClr val="282828"/>
              </a:solidFill>
              <a:effectLst/>
              <a:uLnTx/>
              <a:uFillTx/>
              <a:latin typeface="Segoe UI"/>
              <a:ea typeface="+mn-ea"/>
              <a:cs typeface="Segoe UI"/>
            </a:rPr>
            <a:t>Azure management capabilities brought to all clusters for consistent management</a:t>
          </a:r>
          <a:endParaRPr lang="en-US" sz="1600" kern="1200"/>
        </a:p>
      </dsp:txBody>
      <dsp:txXfrm>
        <a:off x="8582620" y="2043684"/>
        <a:ext cx="2434218" cy="219295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DA594-3BD0-A84E-B24D-0D81B7F304C4}" type="datetimeFigureOut">
              <a:rPr lang="en-US" smtClean="0"/>
              <a:t>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416F-43EF-114D-B65F-1265D22B0F74}" type="slidenum">
              <a:rPr lang="en-US" smtClean="0"/>
              <a:t>‹#›</a:t>
            </a:fld>
            <a:endParaRPr lang="en-US"/>
          </a:p>
        </p:txBody>
      </p:sp>
    </p:spTree>
    <p:extLst>
      <p:ext uri="{BB962C8B-B14F-4D97-AF65-F5344CB8AC3E}">
        <p14:creationId xmlns:p14="http://schemas.microsoft.com/office/powerpoint/2010/main" val="342191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kubernetes.io/docs/concepts/workloads/controllers/daemonset/"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vinetworks.com/what-are-microservices-and-container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2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274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420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 11:11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812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 11:11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76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412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922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more of what can Dynamic Admission controllers are and their use cases</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each one may modify the object if it desires</a:t>
            </a:r>
            <a:endParaRPr lang="en-US">
              <a:cs typeface="Arial"/>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023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yes dynamic controllers are awesome, but they create a lot of custom code that has to be </a:t>
            </a:r>
            <a:r>
              <a:rPr lang="en-US" err="1"/>
              <a:t>mainted</a:t>
            </a:r>
            <a:r>
              <a:rPr lang="en-US"/>
              <a:t> and configured in Kubernetes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64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300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0190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key features of the Open Policy Agent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79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detail in how Open Policy agent makes enforcement decisions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646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Outline </a:t>
            </a:r>
            <a:r>
              <a:rPr lang="en-US" err="1"/>
              <a:t>rego</a:t>
            </a:r>
            <a:r>
              <a:rPr lang="en-US"/>
              <a:t> and a sample policy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426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Overview of of the Kubernetes Policy Management Controller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97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369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Pod Identity requires two components:</a:t>
            </a:r>
          </a:p>
          <a:p>
            <a:r>
              <a:rPr lang="en-US" sz="1200" b="0" i="0" kern="1200">
                <a:solidFill>
                  <a:schemeClr val="tx1"/>
                </a:solidFill>
                <a:effectLst/>
                <a:latin typeface="+mn-lt"/>
                <a:ea typeface="+mn-ea"/>
                <a:cs typeface="+mn-cs"/>
              </a:rPr>
              <a:t>Managed Identity Controller (MIC). A pod that binds Azure Ids to other pods - creates </a:t>
            </a:r>
            <a:r>
              <a:rPr lang="en-US" sz="1200" b="0" i="0" kern="1200" err="1">
                <a:solidFill>
                  <a:schemeClr val="tx1"/>
                </a:solidFill>
                <a:effectLst/>
                <a:latin typeface="+mn-lt"/>
                <a:ea typeface="+mn-ea"/>
                <a:cs typeface="+mn-cs"/>
              </a:rPr>
              <a:t>azureAssignedIdentity</a:t>
            </a:r>
            <a:r>
              <a:rPr lang="en-US" sz="1200" b="0" i="0" kern="1200">
                <a:solidFill>
                  <a:schemeClr val="tx1"/>
                </a:solidFill>
                <a:effectLst/>
                <a:latin typeface="+mn-lt"/>
                <a:ea typeface="+mn-ea"/>
                <a:cs typeface="+mn-cs"/>
              </a:rPr>
              <a:t> CRD.</a:t>
            </a:r>
          </a:p>
          <a:p>
            <a:r>
              <a:rPr lang="en-US" sz="1200" b="0" i="0" kern="1200">
                <a:solidFill>
                  <a:schemeClr val="tx1"/>
                </a:solidFill>
                <a:effectLst/>
                <a:latin typeface="+mn-lt"/>
                <a:ea typeface="+mn-ea"/>
                <a:cs typeface="+mn-cs"/>
              </a:rPr>
              <a:t>Node Managed Identity (NMI). Identifies the pod based on the remote address of the incoming request, and then queries k8s (through MIC) for a matching Azure Id. It then make a </a:t>
            </a:r>
            <a:r>
              <a:rPr lang="en-US" sz="1200" b="0" i="0" kern="1200" err="1">
                <a:solidFill>
                  <a:schemeClr val="tx1"/>
                </a:solidFill>
                <a:effectLst/>
                <a:latin typeface="+mn-lt"/>
                <a:ea typeface="+mn-ea"/>
                <a:cs typeface="+mn-cs"/>
              </a:rPr>
              <a:t>adal</a:t>
            </a:r>
            <a:r>
              <a:rPr lang="en-US" sz="1200" b="0" i="0" kern="1200">
                <a:solidFill>
                  <a:schemeClr val="tx1"/>
                </a:solidFill>
                <a:effectLst/>
                <a:latin typeface="+mn-lt"/>
                <a:ea typeface="+mn-ea"/>
                <a:cs typeface="+mn-cs"/>
              </a:rPr>
              <a:t> request to get the token for the client id and returns as a response to the request. Implemented as a </a:t>
            </a:r>
            <a:r>
              <a:rPr lang="en-US" sz="1200" b="0" i="0" u="none" strike="noStrike" kern="1200" err="1">
                <a:solidFill>
                  <a:schemeClr val="tx1"/>
                </a:solidFill>
                <a:effectLst/>
                <a:latin typeface="+mn-lt"/>
                <a:ea typeface="+mn-ea"/>
                <a:cs typeface="+mn-cs"/>
                <a:hlinkClick r:id="rId3"/>
              </a:rPr>
              <a:t>DaemonSet</a:t>
            </a:r>
            <a:r>
              <a:rPr lang="en-US" sz="1200" b="0" i="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585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a:solidFill>
                  <a:schemeClr val="tx1"/>
                </a:solidFill>
                <a:effectLst/>
                <a:latin typeface="+mn-lt"/>
                <a:ea typeface="+mn-ea"/>
                <a:cs typeface="+mn-cs"/>
              </a:rPr>
              <a:t>For runtime enforcement, consider a process that deploys only those images that pass vulnerability scanning and those that adhere to the organization’s hardening policies. Kubernetes provides mechanisms to exercise such enforcement policies.</a:t>
            </a:r>
          </a:p>
          <a:p>
            <a:pPr fontAlgn="base"/>
            <a:r>
              <a:rPr lang="en-US" sz="1200" b="0" i="0" u="none" strike="noStrike" kern="1200">
                <a:solidFill>
                  <a:schemeClr val="tx1"/>
                </a:solidFill>
                <a:effectLst/>
                <a:latin typeface="+mn-lt"/>
                <a:ea typeface="+mn-ea"/>
                <a:cs typeface="+mn-cs"/>
              </a:rPr>
              <a:t>For remediation, ensure that the vulnerability scanning and security assessment function is integrated with the organization’s continuous integration/continuous deployment (CI/CD) pipeline. This way, the scanning results are fed directly to the pipeline, thereby kicking off remediation workflows before deployment. This should, in turn, be integrated with Kubernetes’ rolling updates feature, ensuring vulnerable containers are taken offline and replaced with freshly built images without the known flaws.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17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All about Cloud Posture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0416F-43EF-114D-B65F-1265D22B0F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27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238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9169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2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5168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gradFill>
                  <a:gsLst>
                    <a:gs pos="1250">
                      <a:srgbClr val="1A1A1A"/>
                    </a:gs>
                    <a:gs pos="100000">
                      <a:srgbClr val="1A1A1A"/>
                    </a:gs>
                  </a:gsLst>
                  <a:lin ang="5400000" scaled="0"/>
                </a:gradFill>
                <a:cs typeface="Calibri" panose="020F0502020204030204" pitchFamily="34" charset="0"/>
              </a:rPr>
              <a:t>Container environments bring with them a range of cybersecurity issues involving images, containers, hosts, runtimes, registries, and orchestration platforms, which all need to be secured.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gradFill>
                  <a:gsLst>
                    <a:gs pos="1250">
                      <a:srgbClr val="1A1A1A"/>
                    </a:gs>
                    <a:gs pos="100000">
                      <a:srgbClr val="1A1A1A"/>
                    </a:gs>
                  </a:gsLst>
                  <a:lin ang="5400000" scaled="0"/>
                </a:gradFill>
                <a:cs typeface="Calibri" panose="020F0502020204030204" pitchFamily="34" charset="0"/>
              </a:rPr>
              <a:t>A successful container security program requires integrating security into each phase of the container lifecycle: Build, Deploy, and Run. </a:t>
            </a:r>
          </a:p>
          <a:p>
            <a:endParaRPr lang="en-US" sz="800" b="1">
              <a:solidFill>
                <a:srgbClr val="424242"/>
              </a:solidFill>
              <a:latin typeface="&amp;quot"/>
            </a:endParaRPr>
          </a:p>
          <a:p>
            <a:r>
              <a:rPr lang="en-US" sz="800" b="1">
                <a:solidFill>
                  <a:srgbClr val="424242"/>
                </a:solidFill>
                <a:latin typeface="&amp;quot"/>
              </a:rPr>
              <a:t>Security can’t be an afterthought - It needs to be embedded in the DevOps process, </a:t>
            </a:r>
          </a:p>
          <a:p>
            <a:r>
              <a:rPr lang="en-US" sz="800" b="1">
                <a:solidFill>
                  <a:srgbClr val="424242"/>
                </a:solidFill>
                <a:latin typeface="&amp;quot"/>
              </a:rPr>
              <a:t>Organizations need to plan for securing their containerized environment across the entire lifecycle, which includes the build and development process, deployment and run phase of an application</a:t>
            </a:r>
            <a:endParaRPr lang="he-IL" sz="800" b="1">
              <a:solidFill>
                <a:srgbClr val="424242"/>
              </a:solidFill>
              <a:latin typeface="&amp;quot"/>
            </a:endParaRPr>
          </a:p>
          <a:p>
            <a:endParaRPr lang="en-US"/>
          </a:p>
          <a:p>
            <a:endParaRPr lang="en-US" sz="800">
              <a:solidFill>
                <a:srgbClr val="424242"/>
              </a:solidFill>
              <a:latin typeface="&amp;quot"/>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977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640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909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7865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06400-714A-4F12-8F33-38BC843B80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678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06400-714A-4F12-8F33-38BC843B80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477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5359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170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414452B-1A70-44FF-B201-5360B77DE0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50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5017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69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1394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89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244219" rtl="0" fontAlgn="ctr">
              <a:buNone/>
            </a:pPr>
            <a:endParaRPr lang="en-US" sz="900"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337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295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075D08F-4BB3-468A-80DB-F9BAD9B7CC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22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075D08F-4BB3-468A-80DB-F9BAD9B7CC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1251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4539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179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baseline="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63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7727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44680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https://avinetworks.com/what-are-microservices-and-containers/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BAE883-D475-435D-934B-99401100A0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85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8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1D1FFF-3FFC-43D2-9459-0F48547740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5500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GitOps coined by Weave Works</a:t>
            </a:r>
          </a:p>
          <a:p>
            <a:r>
              <a:rPr lang="en-US"/>
              <a:t>Flux is an in-cluster operator which implements the GitOps pattern</a:t>
            </a:r>
          </a:p>
          <a:p>
            <a:r>
              <a:rPr lang="en-US"/>
              <a:t>Flux is now a CNCF (Cloud Native Compute Foundation) Sandbox project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DB59AC-61B7-D440-9A8F-829256E419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15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a:solidFill>
                  <a:schemeClr val="tx1"/>
                </a:solidFill>
                <a:effectLst/>
                <a:latin typeface="+mn-lt"/>
                <a:ea typeface="+mn-ea"/>
                <a:cs typeface="+mn-cs"/>
              </a:rPr>
              <a:t>For runtime enforcement, consider a process that deploys only those images that pass vulnerability scanning and those that adhere to the organization’s hardening policies. Kubernetes provides mechanisms to exercise such enforcement policies.</a:t>
            </a:r>
          </a:p>
          <a:p>
            <a:pPr fontAlgn="base"/>
            <a:r>
              <a:rPr lang="en-US" sz="1200" b="0" i="0" u="none" strike="noStrike" kern="1200">
                <a:solidFill>
                  <a:schemeClr val="tx1"/>
                </a:solidFill>
                <a:effectLst/>
                <a:latin typeface="+mn-lt"/>
                <a:ea typeface="+mn-ea"/>
                <a:cs typeface="+mn-cs"/>
              </a:rPr>
              <a:t>For remediation, ensure that the vulnerability scanning and security assessment function is integrated with the organization’s continuous integration/continuous deployment (CI/CD) pipeline. This way, the scanning results are fed directly to the pipeline, thereby kicking off remediation workflows before deployment. This should, in turn, be integrated with Kubernetes’ rolling updates feature, ensuring vulnerable containers are taken offline and replaced with freshly built images without the known flaws.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85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DB59AC-61B7-D440-9A8F-829256E419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758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emf"/><Relationship Id="rId1" Type="http://schemas.openxmlformats.org/officeDocument/2006/relationships/slideMaster" Target="../slideMasters/slideMaster11.xml"/><Relationship Id="rId4" Type="http://schemas.openxmlformats.org/officeDocument/2006/relationships/image" Target="../media/image4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7.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7.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7.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Master" Target="../slideMasters/slideMaster16.xml"/><Relationship Id="rId4" Type="http://schemas.openxmlformats.org/officeDocument/2006/relationships/image" Target="../media/image56.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Master" Target="../slideMasters/slideMaster17.xml"/><Relationship Id="rId4" Type="http://schemas.openxmlformats.org/officeDocument/2006/relationships/image" Target="../media/image5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C5A3-7A97-3E4A-A128-F8CF1703CC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F3ACF9-C26E-B849-8857-9FEF320A4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F781A2-A45B-3D4C-A5C1-4BBECFEDB191}"/>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5" name="Footer Placeholder 4">
            <a:extLst>
              <a:ext uri="{FF2B5EF4-FFF2-40B4-BE49-F238E27FC236}">
                <a16:creationId xmlns:a16="http://schemas.microsoft.com/office/drawing/2014/main" id="{64983AA1-43CC-6944-8272-0388710E1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13707-7FC7-CB4E-9865-499CF33A2670}"/>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659865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CA50-21A5-5946-8C8B-2104A91D0F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4B3E32-978D-CB45-A8E1-3EC1F277E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26097-1C72-B542-9A3D-074755967E87}"/>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5" name="Footer Placeholder 4">
            <a:extLst>
              <a:ext uri="{FF2B5EF4-FFF2-40B4-BE49-F238E27FC236}">
                <a16:creationId xmlns:a16="http://schemas.microsoft.com/office/drawing/2014/main" id="{B020EA25-CC54-9447-984A-75E33E85D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84BE3-2722-C843-8C16-5F413BA648EF}"/>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13896021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881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895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361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534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12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066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1091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5216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24435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161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B6427-DE87-1B46-8317-61FFB4E425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ED67D2-BBAE-8848-A488-BF3E041C6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729F9-D430-144D-867C-5A1E89315B69}"/>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5" name="Footer Placeholder 4">
            <a:extLst>
              <a:ext uri="{FF2B5EF4-FFF2-40B4-BE49-F238E27FC236}">
                <a16:creationId xmlns:a16="http://schemas.microsoft.com/office/drawing/2014/main" id="{DDB7EE1D-B26E-B94D-83A1-06AE8E21B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AE230-5698-2343-9108-2C37D5C15903}"/>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4221437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38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6709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58169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2460952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6774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4025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12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75879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846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2808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242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341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4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37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083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202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36248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3380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916071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0234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7466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93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36887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8335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07858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3594463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7573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488425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27392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648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1565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957252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154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726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404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546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52029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78699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977563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93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337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80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930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060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cision">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lvl1pPr>
          </a:lstStyle>
          <a:p>
            <a:r>
              <a:rPr lang="en-US"/>
              <a:t>Click to add a slide title, ideally phrased as a question</a:t>
            </a:r>
          </a:p>
        </p:txBody>
      </p:sp>
      <p:sp>
        <p:nvSpPr>
          <p:cNvPr id="4" name="Text Placeholder 3"/>
          <p:cNvSpPr>
            <a:spLocks noGrp="1"/>
          </p:cNvSpPr>
          <p:nvPr>
            <p:ph type="body" sz="quarter" idx="10"/>
          </p:nvPr>
        </p:nvSpPr>
        <p:spPr>
          <a:xfrm>
            <a:off x="586390" y="2586895"/>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108B31-FBED-4CCB-A740-05662DDD602B}"/>
              </a:ext>
            </a:extLst>
          </p:cNvPr>
          <p:cNvSpPr/>
          <p:nvPr userDrawn="1"/>
        </p:nvSpPr>
        <p:spPr bwMode="auto">
          <a:xfrm>
            <a:off x="586391" y="1267367"/>
            <a:ext cx="1852010" cy="9556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A1C005F9-3618-48F4-B45B-E2A7A6E072F9}"/>
              </a:ext>
            </a:extLst>
          </p:cNvPr>
          <p:cNvSpPr txBox="1"/>
          <p:nvPr userDrawn="1"/>
        </p:nvSpPr>
        <p:spPr>
          <a:xfrm>
            <a:off x="1367894" y="1477130"/>
            <a:ext cx="851025" cy="492443"/>
          </a:xfrm>
          <a:prstGeom prst="rect">
            <a:avLst/>
          </a:prstGeom>
          <a:noFill/>
        </p:spPr>
        <p:txBody>
          <a:bodyPr wrap="square" lIns="0" tIns="0" rIns="0" bIns="0" rtlCol="0">
            <a:spAutoFit/>
          </a:bodyPr>
          <a:lstStyle/>
          <a:p>
            <a:pPr algn="r"/>
            <a:r>
              <a:rPr lang="en-US" sz="1600">
                <a:solidFill>
                  <a:schemeClr val="tx2"/>
                </a:solidFill>
                <a:latin typeface="+mj-lt"/>
              </a:rPr>
              <a:t>Decision required </a:t>
            </a:r>
            <a:endParaRPr lang="en-US" sz="1400">
              <a:solidFill>
                <a:schemeClr val="tx2"/>
              </a:solidFill>
              <a:latin typeface="+mj-lt"/>
            </a:endParaRPr>
          </a:p>
        </p:txBody>
      </p:sp>
      <p:sp>
        <p:nvSpPr>
          <p:cNvPr id="8" name="Rectangle 7">
            <a:extLst>
              <a:ext uri="{FF2B5EF4-FFF2-40B4-BE49-F238E27FC236}">
                <a16:creationId xmlns:a16="http://schemas.microsoft.com/office/drawing/2014/main" id="{80334510-15F1-4688-B466-E856D60DE62F}"/>
              </a:ext>
            </a:extLst>
          </p:cNvPr>
          <p:cNvSpPr/>
          <p:nvPr userDrawn="1"/>
        </p:nvSpPr>
        <p:spPr bwMode="auto">
          <a:xfrm>
            <a:off x="2489201" y="1267367"/>
            <a:ext cx="9115710" cy="9556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74C1217-9C86-429E-AE91-F5747D9C7BFB}"/>
              </a:ext>
            </a:extLst>
          </p:cNvPr>
          <p:cNvGrpSpPr/>
          <p:nvPr userDrawn="1"/>
        </p:nvGrpSpPr>
        <p:grpSpPr>
          <a:xfrm>
            <a:off x="867768" y="1548507"/>
            <a:ext cx="364331" cy="364331"/>
            <a:chOff x="1337668" y="4061870"/>
            <a:chExt cx="364331" cy="364331"/>
          </a:xfrm>
          <a:solidFill>
            <a:schemeClr val="accent3"/>
          </a:solidFill>
        </p:grpSpPr>
        <p:sp>
          <p:nvSpPr>
            <p:cNvPr id="10" name="Oval 9">
              <a:extLst>
                <a:ext uri="{FF2B5EF4-FFF2-40B4-BE49-F238E27FC236}">
                  <a16:creationId xmlns:a16="http://schemas.microsoft.com/office/drawing/2014/main" id="{F75FBD9D-A83B-4D22-8BDE-C9323E3F423C}"/>
                </a:ext>
              </a:extLst>
            </p:cNvPr>
            <p:cNvSpPr/>
            <p:nvPr/>
          </p:nvSpPr>
          <p:spPr bwMode="auto">
            <a:xfrm>
              <a:off x="1337668" y="4061870"/>
              <a:ext cx="364331" cy="364331"/>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check" title="Icon of a checkmark">
              <a:extLst>
                <a:ext uri="{FF2B5EF4-FFF2-40B4-BE49-F238E27FC236}">
                  <a16:creationId xmlns:a16="http://schemas.microsoft.com/office/drawing/2014/main" id="{EEC998C0-BBD4-4B1D-8475-18D9D9059F9E}"/>
                </a:ext>
              </a:extLst>
            </p:cNvPr>
            <p:cNvSpPr>
              <a:spLocks noChangeAspect="1"/>
            </p:cNvSpPr>
            <p:nvPr/>
          </p:nvSpPr>
          <p:spPr bwMode="auto">
            <a:xfrm>
              <a:off x="1446634" y="4193540"/>
              <a:ext cx="163858" cy="11570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4" name="Text Placeholder 3">
            <a:extLst>
              <a:ext uri="{FF2B5EF4-FFF2-40B4-BE49-F238E27FC236}">
                <a16:creationId xmlns:a16="http://schemas.microsoft.com/office/drawing/2014/main" id="{974A80B6-B7DC-484C-B4A4-5EC0AB692365}"/>
              </a:ext>
            </a:extLst>
          </p:cNvPr>
          <p:cNvSpPr>
            <a:spLocks noGrp="1"/>
          </p:cNvSpPr>
          <p:nvPr>
            <p:ph type="body" sz="quarter" idx="11" hasCustomPrompt="1"/>
          </p:nvPr>
        </p:nvSpPr>
        <p:spPr>
          <a:xfrm>
            <a:off x="2647950" y="1489677"/>
            <a:ext cx="8676282" cy="246221"/>
          </a:xfrm>
        </p:spPr>
        <p:txBody>
          <a:bodyPr wrap="square">
            <a:spAutoFit/>
          </a:bodyPr>
          <a:lstStyle>
            <a:lvl1pPr marL="0" indent="0">
              <a:buNone/>
              <a:defRPr sz="16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provide an explanation of the decision that’s required from the customer</a:t>
            </a:r>
          </a:p>
        </p:txBody>
      </p:sp>
    </p:spTree>
    <p:extLst>
      <p:ext uri="{BB962C8B-B14F-4D97-AF65-F5344CB8AC3E}">
        <p14:creationId xmlns:p14="http://schemas.microsoft.com/office/powerpoint/2010/main" val="1517268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33554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2140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31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885266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01525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566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27392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7978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2710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007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51465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5684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7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576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182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331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7223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48351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699772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39272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9371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648176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11262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2094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464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888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24793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794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66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6406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888426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15047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442195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2800865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9779703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988812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935935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916139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5260684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10780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138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61463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2223" y="24549"/>
            <a:ext cx="10515600" cy="1603931"/>
          </a:xfrm>
        </p:spPr>
        <p:txBody>
          <a:bodyPr/>
          <a:lstStyle>
            <a:lvl1pPr>
              <a:defRPr>
                <a:solidFill>
                  <a:srgbClr val="002060"/>
                </a:solidFill>
              </a:defRPr>
            </a:lvl1pPr>
          </a:lstStyle>
          <a:p>
            <a:r>
              <a:rPr lang="en-US"/>
              <a:t>Click to edit Master 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@dave_strebel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009775"/>
      </p:ext>
    </p:extLst>
  </p:cSld>
  <p:clrMapOvr>
    <a:overrideClrMapping bg1="lt1" tx1="dk1" bg2="lt2" tx2="dk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6964632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907327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127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135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253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5990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74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192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115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326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A3C6-D598-E243-A611-2B845342C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5FA63-29D8-F34A-9CE8-BCEBCC2730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2F41D-F198-6645-A727-0257C6150A2E}"/>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5" name="Footer Placeholder 4">
            <a:extLst>
              <a:ext uri="{FF2B5EF4-FFF2-40B4-BE49-F238E27FC236}">
                <a16:creationId xmlns:a16="http://schemas.microsoft.com/office/drawing/2014/main" id="{6D929B61-2A9B-5041-AC8B-516420EC1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8BCD7-CD81-F84E-8ADC-FE8A29C91F76}"/>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671854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7878770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12220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27611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754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88179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191999" cy="6858000"/>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14225">
              <a:defRPr/>
            </a:pPr>
            <a:endParaRPr lang="en-US" sz="1765"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a:t>Photo layout 6</a:t>
            </a:r>
          </a:p>
        </p:txBody>
      </p:sp>
    </p:spTree>
    <p:extLst>
      <p:ext uri="{BB962C8B-B14F-4D97-AF65-F5344CB8AC3E}">
        <p14:creationId xmlns:p14="http://schemas.microsoft.com/office/powerpoint/2010/main" val="321458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4"/>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26424" y="1110462"/>
            <a:ext cx="11339774" cy="1273466"/>
          </a:xfrm>
        </p:spPr>
        <p:txBody>
          <a:bodyPr wrap="square" lIns="0" tIns="0" rIns="0" bIns="0">
            <a:spAutoFit/>
          </a:bodyPr>
          <a:lstStyle>
            <a:lvl1pPr marL="0" indent="0">
              <a:lnSpc>
                <a:spcPct val="90000"/>
              </a:lnSpc>
              <a:spcBef>
                <a:spcPts val="0"/>
              </a:spcBef>
              <a:spcAft>
                <a:spcPts val="1470"/>
              </a:spcAft>
              <a:buNone/>
              <a:defRPr sz="2549" b="0" i="0">
                <a:solidFill>
                  <a:srgbClr val="000000"/>
                </a:solidFill>
                <a:latin typeface="+mn-lt"/>
              </a:defRPr>
            </a:lvl1pPr>
            <a:lvl2pPr marL="224097" indent="0">
              <a:lnSpc>
                <a:spcPct val="90000"/>
              </a:lnSpc>
              <a:spcBef>
                <a:spcPts val="0"/>
              </a:spcBef>
              <a:spcAft>
                <a:spcPts val="1470"/>
              </a:spcAft>
              <a:buNone/>
              <a:defRPr sz="1961">
                <a:solidFill>
                  <a:srgbClr val="000000"/>
                </a:solidFill>
              </a:defRPr>
            </a:lvl2pPr>
            <a:lvl3pPr marL="448193" indent="0">
              <a:spcBef>
                <a:spcPts val="0"/>
              </a:spcBef>
              <a:spcAft>
                <a:spcPts val="1470"/>
              </a:spcAft>
              <a:buNone/>
              <a:defRPr sz="1765">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36378" y="6431031"/>
            <a:ext cx="11326085" cy="95058"/>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568637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360605"/>
            <a:ext cx="11306469" cy="758022"/>
          </a:xfrm>
        </p:spPr>
        <p:txBody>
          <a:bodyPr wrap="square" lIns="0" tIns="165600" rIns="0" bIns="0">
            <a:noAutofit/>
          </a:bodyPr>
          <a:lstStyle>
            <a:lvl1pPr>
              <a:lnSpc>
                <a:spcPct val="90000"/>
              </a:lnSpc>
              <a:defRPr sz="3137">
                <a:solidFill>
                  <a:schemeClr val="tx1"/>
                </a:solidFill>
              </a:defRPr>
            </a:lvl1pPr>
          </a:lstStyle>
          <a:p>
            <a:r>
              <a:rPr lang="en-US"/>
              <a:t>Device layout 2: two columns stepped for icon</a:t>
            </a:r>
          </a:p>
        </p:txBody>
      </p:sp>
      <p:sp>
        <p:nvSpPr>
          <p:cNvPr id="5" name="Text Placeholder 4"/>
          <p:cNvSpPr>
            <a:spLocks noGrp="1"/>
          </p:cNvSpPr>
          <p:nvPr>
            <p:ph type="body" sz="quarter" idx="11" hasCustomPrompt="1"/>
          </p:nvPr>
        </p:nvSpPr>
        <p:spPr>
          <a:xfrm>
            <a:off x="426424"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095999"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60149"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829724"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36378" y="6431031"/>
            <a:ext cx="11326085" cy="95058"/>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980169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466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IP Development Guidanc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solidFill>
                  <a:srgbClr val="00B050"/>
                </a:solidFill>
              </a:defRPr>
            </a:lvl1pPr>
          </a:lstStyle>
          <a:p>
            <a:r>
              <a:rPr lang="en-US"/>
              <a:t>Click to add title</a:t>
            </a:r>
          </a:p>
        </p:txBody>
      </p:sp>
      <p:sp>
        <p:nvSpPr>
          <p:cNvPr id="6" name="TextBox 5">
            <a:extLst>
              <a:ext uri="{FF2B5EF4-FFF2-40B4-BE49-F238E27FC236}">
                <a16:creationId xmlns:a16="http://schemas.microsoft.com/office/drawing/2014/main" id="{7F42E6ED-FE0D-434B-8319-AFC1A8A3DEF0}"/>
              </a:ext>
            </a:extLst>
          </p:cNvPr>
          <p:cNvSpPr txBox="1"/>
          <p:nvPr userDrawn="1"/>
        </p:nvSpPr>
        <p:spPr>
          <a:xfrm>
            <a:off x="264029" y="6495393"/>
            <a:ext cx="2058833"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B050"/>
                </a:solidFill>
                <a:effectLst/>
                <a:uLnTx/>
                <a:uFillTx/>
                <a:latin typeface="Segoe UI" pitchFamily="34" charset="0"/>
                <a:ea typeface="+mn-ea"/>
                <a:cs typeface="+mn-cs"/>
              </a:rPr>
              <a:t>IP Development Guidance</a:t>
            </a:r>
          </a:p>
        </p:txBody>
      </p:sp>
      <p:sp>
        <p:nvSpPr>
          <p:cNvPr id="8" name="Text Placeholder 6">
            <a:extLst>
              <a:ext uri="{FF2B5EF4-FFF2-40B4-BE49-F238E27FC236}">
                <a16:creationId xmlns:a16="http://schemas.microsoft.com/office/drawing/2014/main" id="{1A4771FE-A791-4835-BC54-5D61B0EFAB74}"/>
              </a:ext>
            </a:extLst>
          </p:cNvPr>
          <p:cNvSpPr>
            <a:spLocks noGrp="1"/>
          </p:cNvSpPr>
          <p:nvPr>
            <p:ph type="body" sz="quarter" idx="11" hasCustomPrompt="1"/>
          </p:nvPr>
        </p:nvSpPr>
        <p:spPr>
          <a:xfrm>
            <a:off x="588263" y="1435502"/>
            <a:ext cx="10897148" cy="4631387"/>
          </a:xfrm>
          <a:prstGeom prst="rect">
            <a:avLst/>
          </a:prstGeom>
        </p:spPr>
        <p:txBody>
          <a:bodyPr anchor="t">
            <a:noAutofit/>
          </a:bodyPr>
          <a:lstStyle>
            <a:lvl1pPr marL="285640" indent="-285640">
              <a:spcBef>
                <a:spcPts val="588"/>
              </a:spcBef>
              <a:buClr>
                <a:srgbClr val="00B050"/>
              </a:buClr>
              <a:buFont typeface="Wingdings" panose="05000000000000000000" pitchFamily="2" charset="2"/>
              <a:buChar char="§"/>
              <a:defRPr lang="en-US" sz="1800" b="0" kern="1200" cap="none" baseline="0" dirty="0">
                <a:solidFill>
                  <a:srgbClr val="00B050"/>
                </a:solidFill>
                <a:latin typeface="Segoe UI" panose="020B0502040204020203" pitchFamily="34" charset="0"/>
                <a:ea typeface="+mj-ea"/>
                <a:cs typeface="Segoe UI" panose="020B0502040204020203" pitchFamily="34" charset="0"/>
              </a:defRPr>
            </a:lvl1pPr>
            <a:lvl2pPr>
              <a:defRPr sz="1600">
                <a:solidFill>
                  <a:srgbClr val="00B050"/>
                </a:solidFill>
              </a:defRPr>
            </a:lvl2pPr>
            <a:lvl3pPr>
              <a:defRPr sz="1400">
                <a:solidFill>
                  <a:srgbClr val="00B050"/>
                </a:solidFill>
              </a:defRPr>
            </a:lvl3pPr>
            <a:lvl4pPr>
              <a:defRPr sz="1200">
                <a:solidFill>
                  <a:srgbClr val="00B050"/>
                </a:solidFill>
              </a:defRPr>
            </a:lvl4pPr>
            <a:lvl5pPr>
              <a:defRPr>
                <a:solidFill>
                  <a:schemeClr val="bg1"/>
                </a:solidFill>
              </a:defRPr>
            </a:lvl5pPr>
          </a:lstStyle>
          <a:p>
            <a:pPr lvl="0"/>
            <a:r>
              <a:rPr lang="en-GB"/>
              <a:t>Click to insert text</a:t>
            </a:r>
          </a:p>
          <a:p>
            <a:pPr lvl="1"/>
            <a:r>
              <a:rPr lang="en-GB"/>
              <a:t>Click to insert text</a:t>
            </a:r>
          </a:p>
          <a:p>
            <a:pPr lvl="2"/>
            <a:r>
              <a:rPr lang="en-GB"/>
              <a:t>Click to insert text</a:t>
            </a:r>
          </a:p>
          <a:p>
            <a:pPr lvl="3"/>
            <a:r>
              <a:rPr lang="en-GB"/>
              <a:t>Click to insert text</a:t>
            </a:r>
          </a:p>
        </p:txBody>
      </p:sp>
    </p:spTree>
    <p:extLst>
      <p:ext uri="{BB962C8B-B14F-4D97-AF65-F5344CB8AC3E}">
        <p14:creationId xmlns:p14="http://schemas.microsoft.com/office/powerpoint/2010/main" val="3353983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idden-Deck Metadata">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35" name="Rectangle 34"/>
          <p:cNvSpPr>
            <a:spLocks noChangeArrowheads="1"/>
          </p:cNvSpPr>
          <p:nvPr userDrawn="1"/>
        </p:nvSpPr>
        <p:spPr bwMode="white">
          <a:xfrm>
            <a:off x="588263" y="1395603"/>
            <a:ext cx="2373272" cy="4560695"/>
          </a:xfrm>
          <a:prstGeom prst="rect">
            <a:avLst/>
          </a:prstGeom>
          <a:solidFill>
            <a:schemeClr val="tx2">
              <a:alpha val="50195"/>
            </a:schemeClr>
          </a:solidFill>
        </p:spPr>
        <p:txBody>
          <a:bodyPr wrap="none" lIns="129282" tIns="64633" rIns="129282" bIns="64633" anchor="ctr"/>
          <a:lstStyle/>
          <a:p>
            <a:pPr marL="0" marR="0" lvl="0" indent="0" algn="ctr" defTabSz="129278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38" name="Rectangle 19"/>
          <p:cNvSpPr>
            <a:spLocks noChangeArrowheads="1"/>
          </p:cNvSpPr>
          <p:nvPr userDrawn="1"/>
        </p:nvSpPr>
        <p:spPr bwMode="white">
          <a:xfrm>
            <a:off x="655014" y="1944459"/>
            <a:ext cx="231697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Speaker:</a:t>
            </a:r>
          </a:p>
        </p:txBody>
      </p:sp>
      <p:sp>
        <p:nvSpPr>
          <p:cNvPr id="40" name="Rectangle 19"/>
          <p:cNvSpPr>
            <a:spLocks noChangeArrowheads="1"/>
          </p:cNvSpPr>
          <p:nvPr userDrawn="1"/>
        </p:nvSpPr>
        <p:spPr bwMode="white">
          <a:xfrm>
            <a:off x="655014" y="2452919"/>
            <a:ext cx="2306521"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Audience:</a:t>
            </a:r>
          </a:p>
        </p:txBody>
      </p:sp>
      <p:sp>
        <p:nvSpPr>
          <p:cNvPr id="42" name="Rectangle 24"/>
          <p:cNvSpPr>
            <a:spLocks noChangeArrowheads="1"/>
          </p:cNvSpPr>
          <p:nvPr userDrawn="1"/>
        </p:nvSpPr>
        <p:spPr bwMode="white">
          <a:xfrm>
            <a:off x="663626" y="3459536"/>
            <a:ext cx="229791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Content Level:</a:t>
            </a:r>
          </a:p>
        </p:txBody>
      </p:sp>
      <p:sp>
        <p:nvSpPr>
          <p:cNvPr id="43" name="Rectangle 13"/>
          <p:cNvSpPr>
            <a:spLocks noChangeArrowheads="1"/>
          </p:cNvSpPr>
          <p:nvPr userDrawn="1"/>
        </p:nvSpPr>
        <p:spPr bwMode="white">
          <a:xfrm>
            <a:off x="2978414" y="3455121"/>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15" tIns="53605" rIns="107215" bIns="53605"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all" spc="0" normalizeH="0" baseline="0" noProof="0">
                <a:ln>
                  <a:noFill/>
                </a:ln>
                <a:solidFill>
                  <a:srgbClr val="FFFFFF"/>
                </a:solidFill>
                <a:effectLst/>
                <a:uLnTx/>
                <a:uFillTx/>
                <a:latin typeface="+mn-lt"/>
                <a:ea typeface="+mn-ea"/>
                <a:cs typeface="Segoe UI" pitchFamily="34" charset="0"/>
              </a:rPr>
              <a:t>LEVEL</a:t>
            </a:r>
            <a:endParaRPr kumimoji="0" lang="en-US" altLang="ja-JP" sz="1800" b="0" i="0" u="none" strike="noStrike" kern="1200" cap="all" spc="0" normalizeH="0" baseline="0" noProof="0">
              <a:ln>
                <a:noFill/>
              </a:ln>
              <a:solidFill>
                <a:srgbClr val="FFFFFF"/>
              </a:solidFill>
              <a:effectLst/>
              <a:uLnTx/>
              <a:uFillTx/>
              <a:latin typeface="+mn-lt"/>
              <a:cs typeface="Segoe UI" pitchFamily="34" charset="0"/>
            </a:endParaRPr>
          </a:p>
        </p:txBody>
      </p:sp>
      <p:sp>
        <p:nvSpPr>
          <p:cNvPr id="47" name="Rectangle 27"/>
          <p:cNvSpPr>
            <a:spLocks noChangeArrowheads="1"/>
          </p:cNvSpPr>
          <p:nvPr userDrawn="1"/>
        </p:nvSpPr>
        <p:spPr bwMode="white">
          <a:xfrm>
            <a:off x="425450" y="3976332"/>
            <a:ext cx="2536086" cy="6068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Changes Required Before Presenting:</a:t>
            </a:r>
          </a:p>
        </p:txBody>
      </p:sp>
      <p:sp>
        <p:nvSpPr>
          <p:cNvPr id="48" name="Rectangle 13"/>
          <p:cNvSpPr>
            <a:spLocks noChangeArrowheads="1"/>
          </p:cNvSpPr>
          <p:nvPr userDrawn="1"/>
        </p:nvSpPr>
        <p:spPr bwMode="white">
          <a:xfrm>
            <a:off x="2986210" y="4110422"/>
            <a:ext cx="8917919" cy="345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86" tIns="45042" rIns="90086" bIns="45042"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Segoe UI" pitchFamily="34" charset="0"/>
            </a:endParaRPr>
          </a:p>
        </p:txBody>
      </p:sp>
      <p:sp>
        <p:nvSpPr>
          <p:cNvPr id="50" name="Line 3"/>
          <p:cNvSpPr>
            <a:spLocks noChangeShapeType="1"/>
          </p:cNvSpPr>
          <p:nvPr userDrawn="1"/>
        </p:nvSpPr>
        <p:spPr bwMode="white">
          <a:xfrm>
            <a:off x="636998" y="18875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1" name="Rectangle 24"/>
          <p:cNvSpPr>
            <a:spLocks noChangeArrowheads="1"/>
          </p:cNvSpPr>
          <p:nvPr userDrawn="1"/>
        </p:nvSpPr>
        <p:spPr bwMode="white">
          <a:xfrm>
            <a:off x="657546" y="2951312"/>
            <a:ext cx="2303989"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Delivery Time:</a:t>
            </a:r>
          </a:p>
        </p:txBody>
      </p:sp>
      <p:sp>
        <p:nvSpPr>
          <p:cNvPr id="53" name="Rectangle 20"/>
          <p:cNvSpPr>
            <a:spLocks noChangeArrowheads="1"/>
          </p:cNvSpPr>
          <p:nvPr userDrawn="1"/>
        </p:nvSpPr>
        <p:spPr bwMode="white">
          <a:xfrm>
            <a:off x="640557" y="1461119"/>
            <a:ext cx="2320978"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Title:</a:t>
            </a:r>
          </a:p>
        </p:txBody>
      </p:sp>
      <p:sp>
        <p:nvSpPr>
          <p:cNvPr id="56" name="Line 3"/>
          <p:cNvSpPr>
            <a:spLocks noChangeShapeType="1"/>
          </p:cNvSpPr>
          <p:nvPr userDrawn="1"/>
        </p:nvSpPr>
        <p:spPr bwMode="white">
          <a:xfrm>
            <a:off x="626724" y="2378577"/>
            <a:ext cx="11277404"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7" name="Line 3"/>
          <p:cNvSpPr>
            <a:spLocks noChangeShapeType="1"/>
          </p:cNvSpPr>
          <p:nvPr userDrawn="1"/>
        </p:nvSpPr>
        <p:spPr bwMode="white">
          <a:xfrm>
            <a:off x="646007" y="28814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8" name="Line 3"/>
          <p:cNvSpPr>
            <a:spLocks noChangeShapeType="1"/>
          </p:cNvSpPr>
          <p:nvPr userDrawn="1"/>
        </p:nvSpPr>
        <p:spPr bwMode="white">
          <a:xfrm>
            <a:off x="655014" y="3383145"/>
            <a:ext cx="11285149"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9" name="Line 3"/>
          <p:cNvSpPr>
            <a:spLocks noChangeShapeType="1"/>
          </p:cNvSpPr>
          <p:nvPr userDrawn="1"/>
        </p:nvSpPr>
        <p:spPr bwMode="white">
          <a:xfrm>
            <a:off x="646007" y="3902194"/>
            <a:ext cx="11300271"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72" name="Text Placeholder 6"/>
          <p:cNvSpPr>
            <a:spLocks noGrp="1"/>
          </p:cNvSpPr>
          <p:nvPr>
            <p:ph type="body" sz="quarter" idx="11" hasCustomPrompt="1"/>
          </p:nvPr>
        </p:nvSpPr>
        <p:spPr>
          <a:xfrm>
            <a:off x="3091160" y="1476182"/>
            <a:ext cx="8812969" cy="342929"/>
          </a:xfrm>
          <a:prstGeom prst="rect">
            <a:avLst/>
          </a:prstGeo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title]</a:t>
            </a:r>
            <a:endParaRPr lang="en-US"/>
          </a:p>
        </p:txBody>
      </p:sp>
      <p:sp>
        <p:nvSpPr>
          <p:cNvPr id="52" name="Text Placeholder 6"/>
          <p:cNvSpPr>
            <a:spLocks noGrp="1"/>
          </p:cNvSpPr>
          <p:nvPr>
            <p:ph type="body" sz="quarter" idx="23" hasCustomPrompt="1"/>
          </p:nvPr>
        </p:nvSpPr>
        <p:spPr>
          <a:xfrm>
            <a:off x="3750315" y="3457932"/>
            <a:ext cx="4225788" cy="342929"/>
          </a:xfrm>
          <a:prstGeom prst="rect">
            <a:avLst/>
          </a:prstGeom>
        </p:spPr>
        <p:txBody>
          <a:bodyPr anchor="ctr">
            <a:noAutofit/>
          </a:bodyPr>
          <a:lstStyle>
            <a:lvl1pPr marL="0" indent="0" algn="l">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[content LEVEL: 100, 200, 300, 400]</a:t>
            </a:r>
            <a:endParaRPr lang="en-US"/>
          </a:p>
        </p:txBody>
      </p:sp>
      <p:sp>
        <p:nvSpPr>
          <p:cNvPr id="66" name="Text Placeholder 6"/>
          <p:cNvSpPr>
            <a:spLocks noGrp="1"/>
          </p:cNvSpPr>
          <p:nvPr>
            <p:ph type="body" sz="quarter" idx="26" hasCustomPrompt="1"/>
          </p:nvPr>
        </p:nvSpPr>
        <p:spPr>
          <a:xfrm>
            <a:off x="3087147" y="195609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[Speaker role]</a:t>
            </a:r>
            <a:endParaRPr lang="en-US"/>
          </a:p>
        </p:txBody>
      </p:sp>
      <p:sp>
        <p:nvSpPr>
          <p:cNvPr id="6" name="Text Placeholder 5"/>
          <p:cNvSpPr>
            <a:spLocks noGrp="1"/>
          </p:cNvSpPr>
          <p:nvPr>
            <p:ph type="body" sz="quarter" idx="28" hasCustomPrompt="1"/>
          </p:nvPr>
        </p:nvSpPr>
        <p:spPr>
          <a:xfrm>
            <a:off x="3087144" y="4026018"/>
            <a:ext cx="8733525" cy="276999"/>
          </a:xfrm>
          <a:prstGeom prst="rect">
            <a:avLst/>
          </a:prstGeom>
        </p:spPr>
        <p:txBody>
          <a:bodyPr/>
          <a:lstStyle>
            <a:lvl1pPr marL="274214" indent="-274214" algn="l" defTabSz="914012" rtl="0" eaLnBrk="1" latinLnBrk="0" hangingPunct="1">
              <a:lnSpc>
                <a:spcPct val="100000"/>
              </a:lnSpc>
              <a:spcBef>
                <a:spcPts val="600"/>
              </a:spcBef>
              <a:buClr>
                <a:schemeClr val="bg1"/>
              </a:buClr>
              <a:buSzPct val="100000"/>
              <a:buFont typeface="Wingdings" panose="05000000000000000000" pitchFamily="2" charset="2"/>
              <a:buChar char="§"/>
              <a:defRPr lang="en-US" sz="1800" b="0" kern="1200" cap="all" baseline="0" dirty="0">
                <a:solidFill>
                  <a:srgbClr val="FFFFFF"/>
                </a:solidFill>
                <a:latin typeface="+mn-lt"/>
                <a:ea typeface="+mj-ea"/>
                <a:cs typeface="Segoe UI" pitchFamily="34" charset="0"/>
              </a:defRPr>
            </a:lvl1pPr>
            <a:lvl2pPr marL="548430"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2pPr>
            <a:lvl3pPr marL="82264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3pPr>
            <a:lvl4pPr marL="1096859"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4pPr>
            <a:lvl5pPr marL="137107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itchFamily="34" charset="0"/>
                <a:ea typeface="Segoe UI" pitchFamily="34" charset="0"/>
                <a:cs typeface="Segoe UI" pitchFamily="34" charset="0"/>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a:t>[CHANGES required before presentation to customer]</a:t>
            </a:r>
          </a:p>
        </p:txBody>
      </p:sp>
      <p:sp>
        <p:nvSpPr>
          <p:cNvPr id="12" name="Text Placeholder 11"/>
          <p:cNvSpPr>
            <a:spLocks noGrp="1"/>
          </p:cNvSpPr>
          <p:nvPr>
            <p:ph type="body" sz="quarter" idx="31" hasCustomPrompt="1"/>
          </p:nvPr>
        </p:nvSpPr>
        <p:spPr>
          <a:xfrm>
            <a:off x="3087144" y="3001393"/>
            <a:ext cx="4101056" cy="315708"/>
          </a:xfrm>
          <a:prstGeom prst="rect">
            <a:avLst/>
          </a:prstGeo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itchFamily="34" charset="0"/>
              </a:defRPr>
            </a:lvl2pPr>
            <a:lvl3pPr>
              <a:defRPr lang="en-US" sz="1800" kern="1200" dirty="0" smtClean="0">
                <a:solidFill>
                  <a:srgbClr val="FFFFFF"/>
                </a:solidFill>
                <a:latin typeface="+mn-lt"/>
                <a:ea typeface="+mn-ea"/>
                <a:cs typeface="Segoe UI" pitchFamily="34" charset="0"/>
              </a:defRPr>
            </a:lvl3pPr>
            <a:lvl4pPr>
              <a:defRPr lang="en-US" sz="1800" kern="1200" dirty="0" smtClean="0">
                <a:solidFill>
                  <a:srgbClr val="FFFFFF"/>
                </a:solidFill>
                <a:latin typeface="+mn-lt"/>
                <a:ea typeface="+mn-ea"/>
                <a:cs typeface="Segoe UI" pitchFamily="34" charset="0"/>
              </a:defRPr>
            </a:lvl4pPr>
            <a:lvl5pPr>
              <a:defRPr lang="en-US" sz="1800" kern="1200" dirty="0">
                <a:solidFill>
                  <a:srgbClr val="FFFFFF"/>
                </a:solidFill>
                <a:latin typeface="+mn-lt"/>
                <a:ea typeface="+mn-ea"/>
                <a:cs typeface="Segoe UI" pitchFamily="34" charset="0"/>
              </a:defRPr>
            </a:lvl5pPr>
          </a:lstStyle>
          <a:p>
            <a:pPr lvl="0"/>
            <a:r>
              <a:rPr lang="en-US"/>
              <a:t>[Estimated delivery time]</a:t>
            </a:r>
          </a:p>
        </p:txBody>
      </p:sp>
      <p:sp>
        <p:nvSpPr>
          <p:cNvPr id="31" name="Text Placeholder 6">
            <a:extLst>
              <a:ext uri="{FF2B5EF4-FFF2-40B4-BE49-F238E27FC236}">
                <a16:creationId xmlns:a16="http://schemas.microsoft.com/office/drawing/2014/main" id="{8B3CF1EC-0543-46E0-9D3F-33B81B53A0CE}"/>
              </a:ext>
            </a:extLst>
          </p:cNvPr>
          <p:cNvSpPr>
            <a:spLocks noGrp="1"/>
          </p:cNvSpPr>
          <p:nvPr>
            <p:ph type="body" sz="quarter" idx="32" hasCustomPrompt="1"/>
          </p:nvPr>
        </p:nvSpPr>
        <p:spPr>
          <a:xfrm>
            <a:off x="3087144" y="246425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[AUDIENCE role OR DESCRIPTION]</a:t>
            </a:r>
            <a:endParaRPr lang="en-US"/>
          </a:p>
        </p:txBody>
      </p:sp>
      <p:sp>
        <p:nvSpPr>
          <p:cNvPr id="2" name="TextBox 1">
            <a:extLst>
              <a:ext uri="{FF2B5EF4-FFF2-40B4-BE49-F238E27FC236}">
                <a16:creationId xmlns:a16="http://schemas.microsoft.com/office/drawing/2014/main" id="{E7BFDC77-BEA1-4E88-A1C5-D68EA0D4FE4C}"/>
              </a:ext>
            </a:extLst>
          </p:cNvPr>
          <p:cNvSpPr txBox="1"/>
          <p:nvPr userDrawn="1"/>
        </p:nvSpPr>
        <p:spPr>
          <a:xfrm>
            <a:off x="585217" y="462292"/>
            <a:ext cx="4620945" cy="553998"/>
          </a:xfrm>
          <a:prstGeom prst="rect">
            <a:avLst/>
          </a:prstGeom>
          <a:noFill/>
        </p:spPr>
        <p:txBody>
          <a:bodyPr wrap="none" lIns="0" tIns="0" rIns="0" bIns="0" rtlCol="0">
            <a:spAutoFit/>
          </a:bodyPr>
          <a:lstStyle/>
          <a:p>
            <a:pPr algn="l"/>
            <a:r>
              <a:rPr lang="en-US" sz="3600" spc="-50" baseline="0">
                <a:solidFill>
                  <a:schemeClr val="bg1"/>
                </a:solidFill>
                <a:latin typeface="+mj-lt"/>
              </a:rPr>
              <a:t>Workshop information</a:t>
            </a:r>
          </a:p>
        </p:txBody>
      </p:sp>
    </p:spTree>
    <p:extLst>
      <p:ext uri="{BB962C8B-B14F-4D97-AF65-F5344CB8AC3E}">
        <p14:creationId xmlns:p14="http://schemas.microsoft.com/office/powerpoint/2010/main" val="44400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idden Instructions">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4" name="Text Placeholder 6">
            <a:extLst>
              <a:ext uri="{FF2B5EF4-FFF2-40B4-BE49-F238E27FC236}">
                <a16:creationId xmlns:a16="http://schemas.microsoft.com/office/drawing/2014/main" id="{7995784B-C45B-48E8-9092-07A1A9AE2C9C}"/>
              </a:ext>
            </a:extLst>
          </p:cNvPr>
          <p:cNvSpPr>
            <a:spLocks noGrp="1"/>
          </p:cNvSpPr>
          <p:nvPr>
            <p:ph type="body" sz="quarter" idx="11"/>
          </p:nvPr>
        </p:nvSpPr>
        <p:spPr>
          <a:xfrm>
            <a:off x="588263" y="1435502"/>
            <a:ext cx="10897148" cy="4097131"/>
          </a:xfrm>
          <a:prstGeom prst="rect">
            <a:avLst/>
          </a:prstGeom>
        </p:spPr>
        <p:txBody>
          <a:bodyPr anchor="t">
            <a:noAutofit/>
          </a:bodyPr>
          <a:lstStyle>
            <a:lvl1pPr marL="285640" indent="-285640">
              <a:spcBef>
                <a:spcPts val="588"/>
              </a:spcBef>
              <a:buClr>
                <a:schemeClr val="bg1"/>
              </a:buClr>
              <a:buFont typeface="Wingdings" panose="05000000000000000000" pitchFamily="2" charset="2"/>
              <a:buChar char="§"/>
              <a:defRPr lang="en-US" sz="1800" b="0" kern="1200" cap="none" baseline="0" dirty="0">
                <a:solidFill>
                  <a:schemeClr val="bg1"/>
                </a:solidFill>
                <a:latin typeface="Segoe UI" panose="020B0502040204020203" pitchFamily="34" charset="0"/>
                <a:ea typeface="+mj-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 name="Title 6">
            <a:extLst>
              <a:ext uri="{FF2B5EF4-FFF2-40B4-BE49-F238E27FC236}">
                <a16:creationId xmlns:a16="http://schemas.microsoft.com/office/drawing/2014/main" id="{6CC253E6-8ADB-485A-AC0B-BEF24D70C817}"/>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Click to insert title</a:t>
            </a:r>
          </a:p>
        </p:txBody>
      </p:sp>
    </p:spTree>
    <p:extLst>
      <p:ext uri="{BB962C8B-B14F-4D97-AF65-F5344CB8AC3E}">
        <p14:creationId xmlns:p14="http://schemas.microsoft.com/office/powerpoint/2010/main" val="387132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1236972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98338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A3C219F0-32DC-4F03-A9C5-0B714A622363}"/>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816197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33165D52-B464-459C-BA55-BCD041818082}"/>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3960496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35285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3183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455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592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356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63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3932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56843576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125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259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8643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21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7908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53480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51010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698292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8259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523811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611797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4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3939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7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9121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6988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6723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60AA-642E-43B3-AEA0-D9030C874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786ECE-DB8C-4472-BCCA-091CB509BB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B82FB-1BEF-44A9-93FF-2F5518A8CAE3}"/>
              </a:ext>
            </a:extLst>
          </p:cNvPr>
          <p:cNvSpPr>
            <a:spLocks noGrp="1"/>
          </p:cNvSpPr>
          <p:nvPr>
            <p:ph type="dt" sz="half" idx="10"/>
          </p:nvPr>
        </p:nvSpPr>
        <p:spPr/>
        <p:txBody>
          <a:bodyPr/>
          <a:lstStyle/>
          <a:p>
            <a:fld id="{5059C165-19DE-4F27-BAE0-0504FAA08E6E}" type="datetimeFigureOut">
              <a:rPr lang="en-US" smtClean="0"/>
              <a:t>3/20/20</a:t>
            </a:fld>
            <a:endParaRPr lang="en-US"/>
          </a:p>
        </p:txBody>
      </p:sp>
      <p:sp>
        <p:nvSpPr>
          <p:cNvPr id="5" name="Footer Placeholder 4">
            <a:extLst>
              <a:ext uri="{FF2B5EF4-FFF2-40B4-BE49-F238E27FC236}">
                <a16:creationId xmlns:a16="http://schemas.microsoft.com/office/drawing/2014/main" id="{413F9C48-13D3-4080-990B-19D4C9481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5D8D7-391B-4874-9FEC-CDE5133A8A15}"/>
              </a:ext>
            </a:extLst>
          </p:cNvPr>
          <p:cNvSpPr>
            <a:spLocks noGrp="1"/>
          </p:cNvSpPr>
          <p:nvPr>
            <p:ph type="sldNum" sz="quarter" idx="12"/>
          </p:nvPr>
        </p:nvSpPr>
        <p:spPr/>
        <p:txBody>
          <a:bodyPr/>
          <a:lstStyle/>
          <a:p>
            <a:fld id="{571B04FD-EB89-4164-89D4-F46F8B94994C}" type="slidenum">
              <a:rPr lang="en-US" smtClean="0"/>
              <a:t>‹#›</a:t>
            </a:fld>
            <a:endParaRPr lang="en-US"/>
          </a:p>
        </p:txBody>
      </p:sp>
    </p:spTree>
    <p:extLst>
      <p:ext uri="{BB962C8B-B14F-4D97-AF65-F5344CB8AC3E}">
        <p14:creationId xmlns:p14="http://schemas.microsoft.com/office/powerpoint/2010/main" val="13565235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hank you 1">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65803318-AA0A-44CB-8429-8D320CB14E1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Box 4">
            <a:extLst>
              <a:ext uri="{FF2B5EF4-FFF2-40B4-BE49-F238E27FC236}">
                <a16:creationId xmlns:a16="http://schemas.microsoft.com/office/drawing/2014/main" id="{3CAC56E9-095C-492A-8E6F-8A59D9B1FDEC}"/>
              </a:ext>
            </a:extLst>
          </p:cNvPr>
          <p:cNvSpPr txBox="1"/>
          <p:nvPr userDrawn="1"/>
        </p:nvSpPr>
        <p:spPr>
          <a:xfrm>
            <a:off x="7325833" y="5188688"/>
            <a:ext cx="4095032" cy="1015663"/>
          </a:xfrm>
          <a:prstGeom prst="rect">
            <a:avLst/>
          </a:prstGeom>
          <a:noFill/>
        </p:spPr>
        <p:txBody>
          <a:bodyPr wrap="none" lIns="0" tIns="0" rIns="0" bIns="0" rtlCol="0">
            <a:spAutoFit/>
          </a:bodyPr>
          <a:lstStyle/>
          <a:p>
            <a:pPr algn="l"/>
            <a:r>
              <a:rPr lang="en-US" sz="6600">
                <a:solidFill>
                  <a:srgbClr val="0078D4"/>
                </a:solidFill>
              </a:rPr>
              <a:t>Thank You!</a:t>
            </a:r>
          </a:p>
        </p:txBody>
      </p:sp>
    </p:spTree>
    <p:extLst>
      <p:ext uri="{BB962C8B-B14F-4D97-AF65-F5344CB8AC3E}">
        <p14:creationId xmlns:p14="http://schemas.microsoft.com/office/powerpoint/2010/main" val="248512784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1">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702779"/>
            <a:ext cx="9144000" cy="830997"/>
          </a:xfrm>
          <a:prstGeom prst="rect">
            <a:avLst/>
          </a:prstGeom>
          <a:noFill/>
        </p:spPr>
        <p:txBody>
          <a:bodyPr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200" y="3777045"/>
            <a:ext cx="9144000" cy="430887"/>
          </a:xfrm>
          <a:prstGeom prst="rect">
            <a:avLst/>
          </a:prstGeom>
          <a:noFill/>
        </p:spPr>
        <p:txBody>
          <a:bodyPr wrap="square" lIns="0" tIns="0" rIns="0" bIns="0">
            <a:spAutoFit/>
          </a:bodyPr>
          <a:lstStyle>
            <a:lvl1pPr marL="0" indent="0">
              <a:spcBef>
                <a:spcPts val="0"/>
              </a:spcBef>
              <a:buNone/>
              <a:defRPr sz="28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587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pic>
        <p:nvPicPr>
          <p:cNvPr id="9" name="Picture 8" descr="Microsoft Inspire + Microsoft Ready event logo">
            <a:extLst>
              <a:ext uri="{FF2B5EF4-FFF2-40B4-BE49-F238E27FC236}">
                <a16:creationId xmlns:a16="http://schemas.microsoft.com/office/drawing/2014/main" id="{09726143-767C-4BD7-8F70-A89C2C8BAD67}"/>
              </a:ext>
            </a:extLst>
          </p:cNvPr>
          <p:cNvPicPr>
            <a:picLocks noChangeAspect="1"/>
          </p:cNvPicPr>
          <p:nvPr/>
        </p:nvPicPr>
        <p:blipFill>
          <a:blip r:embed="rId3"/>
          <a:stretch>
            <a:fillRect/>
          </a:stretch>
        </p:blipFill>
        <p:spPr>
          <a:xfrm>
            <a:off x="599440" y="3009448"/>
            <a:ext cx="4413695" cy="1216131"/>
          </a:xfrm>
          <a:prstGeom prst="rect">
            <a:avLst/>
          </a:prstGeom>
        </p:spPr>
      </p:pic>
      <p:pic>
        <p:nvPicPr>
          <p:cNvPr id="12" name="Picture 11">
            <a:extLst>
              <a:ext uri="{FF2B5EF4-FFF2-40B4-BE49-F238E27FC236}">
                <a16:creationId xmlns:a16="http://schemas.microsoft.com/office/drawing/2014/main" id="{D1FFA2D5-14A9-4AC9-9E46-E95020BA3E15}"/>
              </a:ext>
              <a:ext uri="{C183D7F6-B498-43B3-948B-1728B52AA6E4}">
                <adec:decorative xmlns:adec="http://schemas.microsoft.com/office/drawing/2017/decorative" val="1"/>
              </a:ext>
            </a:extLst>
          </p:cNvPr>
          <p:cNvPicPr>
            <a:picLocks noChangeAspect="1"/>
          </p:cNvPicPr>
          <p:nvPr/>
        </p:nvPicPr>
        <p:blipFill rotWithShape="1">
          <a:blip r:embed="rId4"/>
          <a:srcRect t="8167" r="1538" b="27237"/>
          <a:stretch/>
        </p:blipFill>
        <p:spPr>
          <a:xfrm>
            <a:off x="5222947" y="0"/>
            <a:ext cx="6969054" cy="6858000"/>
          </a:xfrm>
          <a:prstGeom prst="rect">
            <a:avLst/>
          </a:prstGeom>
        </p:spPr>
      </p:pic>
    </p:spTree>
    <p:extLst>
      <p:ext uri="{BB962C8B-B14F-4D97-AF65-F5344CB8AC3E}">
        <p14:creationId xmlns:p14="http://schemas.microsoft.com/office/powerpoint/2010/main" val="89248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74045952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96002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0024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199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116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169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889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9878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23448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4428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14093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92630562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64949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5926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1312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6142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41328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2787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309901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492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95126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733475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24211499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66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931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41550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33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4683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401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938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840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15421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77372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11721238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803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D544-FBF4-4238-A113-F9886F3CAA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BB8FB7-38AF-431B-8D73-845BB4B74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C1B393-B29F-4683-BB8B-175ECAAFC42C}"/>
              </a:ext>
            </a:extLst>
          </p:cNvPr>
          <p:cNvSpPr>
            <a:spLocks noGrp="1"/>
          </p:cNvSpPr>
          <p:nvPr>
            <p:ph type="dt" sz="half" idx="10"/>
          </p:nvPr>
        </p:nvSpPr>
        <p:spPr/>
        <p:txBody>
          <a:bodyPr/>
          <a:lstStyle/>
          <a:p>
            <a:fld id="{477D22B1-8983-4C61-9BD5-5DF7E00AF763}" type="datetimeFigureOut">
              <a:rPr lang="en-US" smtClean="0"/>
              <a:t>3/20/20</a:t>
            </a:fld>
            <a:endParaRPr lang="en-US"/>
          </a:p>
        </p:txBody>
      </p:sp>
      <p:sp>
        <p:nvSpPr>
          <p:cNvPr id="5" name="Footer Placeholder 4">
            <a:extLst>
              <a:ext uri="{FF2B5EF4-FFF2-40B4-BE49-F238E27FC236}">
                <a16:creationId xmlns:a16="http://schemas.microsoft.com/office/drawing/2014/main" id="{8BDBE565-2AF0-4C6D-B030-766DA6266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ADC9B-1A3B-4641-9467-EEE95AF38433}"/>
              </a:ext>
            </a:extLst>
          </p:cNvPr>
          <p:cNvSpPr>
            <a:spLocks noGrp="1"/>
          </p:cNvSpPr>
          <p:nvPr>
            <p:ph type="sldNum" sz="quarter" idx="12"/>
          </p:nvPr>
        </p:nvSpPr>
        <p:spPr/>
        <p:txBody>
          <a:bodyPr/>
          <a:lstStyle/>
          <a:p>
            <a:fld id="{9936FF62-CB90-4366-A6FA-121AAE7F97CC}" type="slidenum">
              <a:rPr lang="en-US" smtClean="0"/>
              <a:t>‹#›</a:t>
            </a:fld>
            <a:endParaRPr lang="en-US"/>
          </a:p>
        </p:txBody>
      </p:sp>
    </p:spTree>
    <p:extLst>
      <p:ext uri="{BB962C8B-B14F-4D97-AF65-F5344CB8AC3E}">
        <p14:creationId xmlns:p14="http://schemas.microsoft.com/office/powerpoint/2010/main" val="145794717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674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56029396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89B3506-7AA2-461C-BA15-9CE9214D4102}"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3/20/20</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1D39C11-CDAB-4695-8A57-459E544BC027}"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6125677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4F1D-DFE3-487E-A30B-5F807A0136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86EF2D-0A7D-4199-9453-D83B2376C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C512FC-FBD7-4BA4-8F9F-556A1442CD0D}"/>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5" name="Footer Placeholder 4">
            <a:extLst>
              <a:ext uri="{FF2B5EF4-FFF2-40B4-BE49-F238E27FC236}">
                <a16:creationId xmlns:a16="http://schemas.microsoft.com/office/drawing/2014/main" id="{CF9CD689-2802-4E11-93CB-447575508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42595-F5A8-427F-B392-867859FADF16}"/>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400958545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8AA6-D374-4537-B018-76AF41DFD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F9BE9-AA56-4A12-B26C-236D38D9C2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F9722-420B-47D5-B812-C406C059D170}"/>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5" name="Footer Placeholder 4">
            <a:extLst>
              <a:ext uri="{FF2B5EF4-FFF2-40B4-BE49-F238E27FC236}">
                <a16:creationId xmlns:a16="http://schemas.microsoft.com/office/drawing/2014/main" id="{7851853F-729E-4FF4-8D68-7CA247443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B200C-C185-4DB7-87C6-557BD14D81FD}"/>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55104398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5A2F-884E-4BA2-B908-51542416B6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12E47E-FCF7-4D06-BF1A-6A607870F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36EF42-D8B8-4B7B-BDA8-9453050577AC}"/>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5" name="Footer Placeholder 4">
            <a:extLst>
              <a:ext uri="{FF2B5EF4-FFF2-40B4-BE49-F238E27FC236}">
                <a16:creationId xmlns:a16="http://schemas.microsoft.com/office/drawing/2014/main" id="{2ED11117-9443-4D49-9FD2-5D1D1F8B5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E08C4-4062-484B-96C5-A84AD6002190}"/>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87866585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C36D-E087-4F13-A022-E38C7EBAD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16EEB8-0AAA-47C2-9434-C41F2A2C40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883895-51EF-4D98-8AEA-F5C9633769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83699-9009-45C9-8569-D18F0E0E42DD}"/>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6" name="Footer Placeholder 5">
            <a:extLst>
              <a:ext uri="{FF2B5EF4-FFF2-40B4-BE49-F238E27FC236}">
                <a16:creationId xmlns:a16="http://schemas.microsoft.com/office/drawing/2014/main" id="{2DF8D70E-6E7A-4EFA-B6DE-19B00F1F9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7E9AA-13C9-401E-8735-9047F757AC05}"/>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24073067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FEB4-59B0-427B-B909-F875997E8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2483A3-11DE-4AD8-A7EF-F7C07CF60F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8E1C59-0394-4EFF-A9C2-C29D30D412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45D7D3-FC7F-4A57-A666-694A5854A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0B5732-67CB-49BF-BFCB-F270559CF9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7915D3-0216-405D-8B1B-EF9F0A68D8AB}"/>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8" name="Footer Placeholder 7">
            <a:extLst>
              <a:ext uri="{FF2B5EF4-FFF2-40B4-BE49-F238E27FC236}">
                <a16:creationId xmlns:a16="http://schemas.microsoft.com/office/drawing/2014/main" id="{B315594D-FC8E-4D1C-82F0-BB197775DB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E10D18-0EA7-4B66-87E2-0B0B572FBB8F}"/>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599415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02254135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1641-7631-4FA8-9E99-1BDDD20504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FCF5C-BA35-4D4C-B272-2CB5C5BEED19}"/>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4" name="Footer Placeholder 3">
            <a:extLst>
              <a:ext uri="{FF2B5EF4-FFF2-40B4-BE49-F238E27FC236}">
                <a16:creationId xmlns:a16="http://schemas.microsoft.com/office/drawing/2014/main" id="{60ED3D07-CD82-4C1F-A646-1FFCA7650F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6BB4AA-DC08-4071-92D8-D64581E69FFB}"/>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15622993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A01F3-DEC5-48A0-B0FA-E00416BB0B6C}"/>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3" name="Footer Placeholder 2">
            <a:extLst>
              <a:ext uri="{FF2B5EF4-FFF2-40B4-BE49-F238E27FC236}">
                <a16:creationId xmlns:a16="http://schemas.microsoft.com/office/drawing/2014/main" id="{A789710C-7A08-4311-B9F5-D9583F18D9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A36249-5193-40FA-AF22-C8E873088FD2}"/>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20331292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731C-7E1D-4675-BDCD-42A415833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309B46-66E4-4BDD-A6F0-AACE14EC7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8223D8-DB52-487A-A4C9-1C2884314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482C43-0417-454B-8ACC-7D1C5A521537}"/>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6" name="Footer Placeholder 5">
            <a:extLst>
              <a:ext uri="{FF2B5EF4-FFF2-40B4-BE49-F238E27FC236}">
                <a16:creationId xmlns:a16="http://schemas.microsoft.com/office/drawing/2014/main" id="{A3F632EF-604F-4821-ABF2-71BAE91F0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7B609-4735-4A1D-A51B-4B3BE999723F}"/>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74097852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F01E-8CE2-4B93-8A4C-5D5894A82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D8D42C-65AA-409B-983F-24CCEF556A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E18632-68D6-4459-A244-CF8C233FF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84D9CD-101B-48B3-8F76-422C0A95DBF1}"/>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6" name="Footer Placeholder 5">
            <a:extLst>
              <a:ext uri="{FF2B5EF4-FFF2-40B4-BE49-F238E27FC236}">
                <a16:creationId xmlns:a16="http://schemas.microsoft.com/office/drawing/2014/main" id="{ECC0BECE-9416-49EB-A9BC-ED815980A1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DCDF8-6DEF-4A1C-8F04-838F82341809}"/>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91196748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217F-0499-48C4-BE39-BA41B5619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15E6A0-E1A6-49B0-98F4-B71938882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FA9C1-3B13-4B84-B1A7-90BDF47C3FB9}"/>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5" name="Footer Placeholder 4">
            <a:extLst>
              <a:ext uri="{FF2B5EF4-FFF2-40B4-BE49-F238E27FC236}">
                <a16:creationId xmlns:a16="http://schemas.microsoft.com/office/drawing/2014/main" id="{8A01E05B-31EF-4CFA-B458-7612BD6F52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DB3B7B-B04E-4C93-97BE-DB201F968D8D}"/>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339198832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62E174-4638-4060-B9C2-43999AA5D3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1A508C-6CCA-4D88-93C4-1B85264B34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87E2-4297-472C-A926-7A75254E3DF3}"/>
              </a:ext>
            </a:extLst>
          </p:cNvPr>
          <p:cNvSpPr>
            <a:spLocks noGrp="1"/>
          </p:cNvSpPr>
          <p:nvPr>
            <p:ph type="dt" sz="half" idx="10"/>
          </p:nvPr>
        </p:nvSpPr>
        <p:spPr/>
        <p:txBody>
          <a:bodyPr/>
          <a:lstStyle/>
          <a:p>
            <a:fld id="{30020441-6C6E-4A80-88C0-BC2503C6557A}" type="datetimeFigureOut">
              <a:rPr lang="en-US" smtClean="0"/>
              <a:t>3/20/20</a:t>
            </a:fld>
            <a:endParaRPr lang="en-US"/>
          </a:p>
        </p:txBody>
      </p:sp>
      <p:sp>
        <p:nvSpPr>
          <p:cNvPr id="5" name="Footer Placeholder 4">
            <a:extLst>
              <a:ext uri="{FF2B5EF4-FFF2-40B4-BE49-F238E27FC236}">
                <a16:creationId xmlns:a16="http://schemas.microsoft.com/office/drawing/2014/main" id="{4264765F-FE8B-4B47-8856-A7D56FA87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61B70-52AB-4F04-9549-C9F9A776B6EA}"/>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366384114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5943831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84280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370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4000609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46084249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26366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88793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9221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2446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4107762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79352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555711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59624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105811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17431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25DF-E33E-7443-A299-4212E4141B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813CCC-83BC-5447-B326-E3961157CC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61A0D3-3344-DB4A-85E7-664DA695A759}"/>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5" name="Footer Placeholder 4">
            <a:extLst>
              <a:ext uri="{FF2B5EF4-FFF2-40B4-BE49-F238E27FC236}">
                <a16:creationId xmlns:a16="http://schemas.microsoft.com/office/drawing/2014/main" id="{369BDEF8-34BA-BF47-8503-5E97A817B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E5CE0-6F57-D747-A644-B214DB15D68F}"/>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423099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51101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3918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54514546"/>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597168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0354739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5283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Tree>
    <p:extLst>
      <p:ext uri="{BB962C8B-B14F-4D97-AF65-F5344CB8AC3E}">
        <p14:creationId xmlns:p14="http://schemas.microsoft.com/office/powerpoint/2010/main" val="34474652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Tree>
    <p:extLst>
      <p:ext uri="{BB962C8B-B14F-4D97-AF65-F5344CB8AC3E}">
        <p14:creationId xmlns:p14="http://schemas.microsoft.com/office/powerpoint/2010/main" val="2117747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6259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5716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91149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0009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309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81439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3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0026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933877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2915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972758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2477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2416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1718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20400"/>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14388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815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547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269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96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562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614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860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30046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1151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87558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9747840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1062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59872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65087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5621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17962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88239891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9881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443601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899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69691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426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61395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143896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087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74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978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3712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615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6320033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728524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13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285852590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374948"/>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2"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2"/>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8897452"/>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96974"/>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2321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088929"/>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161533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0"/>
            <a:ext cx="11655840" cy="899665"/>
          </a:xfrm>
        </p:spPr>
        <p:txBody>
          <a:bodyPr/>
          <a:lstStyle>
            <a:lvl1pPr marL="0" algn="l" defTabSz="895519" rtl="0" eaLnBrk="1" latinLnBrk="0" hangingPunct="1">
              <a:spcBef>
                <a:spcPct val="0"/>
              </a:spcBef>
              <a:buNone/>
              <a:defRPr lang="en-US" sz="4309"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51784292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69240" y="343942"/>
            <a:ext cx="5556525" cy="899665"/>
          </a:xfrm>
        </p:spPr>
        <p:txBody>
          <a:bodyPr/>
          <a:lstStyle/>
          <a:p>
            <a:r>
              <a:rPr lang="en-US"/>
              <a:t>Click to edit Master title style</a:t>
            </a:r>
          </a:p>
        </p:txBody>
      </p:sp>
    </p:spTree>
    <p:extLst>
      <p:ext uri="{BB962C8B-B14F-4D97-AF65-F5344CB8AC3E}">
        <p14:creationId xmlns:p14="http://schemas.microsoft.com/office/powerpoint/2010/main" val="38420806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spcAft>
                <a:spcPts val="1175"/>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600" y="444038"/>
            <a:ext cx="1722050" cy="208763"/>
          </a:xfrm>
          <a:prstGeom prst="rect">
            <a:avLst/>
          </a:prstGeom>
        </p:spPr>
      </p:pic>
    </p:spTree>
    <p:extLst>
      <p:ext uri="{BB962C8B-B14F-4D97-AF65-F5344CB8AC3E}">
        <p14:creationId xmlns:p14="http://schemas.microsoft.com/office/powerpoint/2010/main" val="204776110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75921813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3/20/20</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8367351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175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2773635"/>
            <a:ext cx="9601813" cy="731565"/>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8"/>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034432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561972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718515" y="1619455"/>
            <a:ext cx="4519705" cy="369353"/>
          </a:xfrm>
        </p:spPr>
        <p:txBody>
          <a:bodyPr wrap="square">
            <a:spAutoFit/>
          </a:bodyPr>
          <a:lstStyle>
            <a:lvl1pPr marL="0" indent="0" algn="l">
              <a:spcBef>
                <a:spcPts val="588"/>
              </a:spcBef>
              <a:spcAft>
                <a:spcPts val="1200"/>
              </a:spcAft>
              <a:buNone/>
              <a:defRPr sz="2353" b="0" i="0" spc="-6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3965419" y="0"/>
            <a:ext cx="8226582"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51035" y="3056993"/>
            <a:ext cx="3369527" cy="744014"/>
          </a:xfrm>
        </p:spPr>
        <p:txBody>
          <a:bodyPr anchor="ctr"/>
          <a:lstStyle>
            <a:lvl1pPr>
              <a:defRPr sz="4800"/>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02175" y="1317625"/>
            <a:ext cx="5553075" cy="2077492"/>
          </a:xfrm>
        </p:spPr>
        <p:txBody>
          <a:bodyPr/>
          <a:lstStyle>
            <a:lvl1pPr>
              <a:spcBef>
                <a:spcPts val="2400"/>
              </a:spcBef>
              <a:spcAft>
                <a:spcPts val="0"/>
              </a:spcAft>
              <a:defRPr sz="3200"/>
            </a:lvl1pPr>
            <a:lvl2pPr>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25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2577284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3992811057"/>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603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84200" y="97826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19880003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0170380"/>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803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330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5625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5962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F9B2A-DF08-FB47-B842-ED7209B188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2E1824-018E-EA4D-9656-8CD315A51F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2A8F32-F6AA-1B48-B46F-E33E353D1573}"/>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5" name="Footer Placeholder 4">
            <a:extLst>
              <a:ext uri="{FF2B5EF4-FFF2-40B4-BE49-F238E27FC236}">
                <a16:creationId xmlns:a16="http://schemas.microsoft.com/office/drawing/2014/main" id="{2E4C5309-0A45-704F-A33B-CF3D82438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6716F-72B3-9240-A3BC-3DDC65C15B3E}"/>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148645648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78719-1268-5342-A096-0D134ADEEB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01FB3-8217-9147-B280-9D02E6A003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25822-A4B2-E940-B360-C924835F739C}"/>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5" name="Footer Placeholder 4">
            <a:extLst>
              <a:ext uri="{FF2B5EF4-FFF2-40B4-BE49-F238E27FC236}">
                <a16:creationId xmlns:a16="http://schemas.microsoft.com/office/drawing/2014/main" id="{ECC3E0C9-0160-7242-A158-7896CB77D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9E4A1A-3325-2A46-84C9-84212070E699}"/>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2475812797"/>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6433-5FE1-F443-8E8B-A90A1E5DC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25BD92-79C7-EA4A-9EE4-F4F13DF547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FB7308-045B-0541-BD73-55BF01780709}"/>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5" name="Footer Placeholder 4">
            <a:extLst>
              <a:ext uri="{FF2B5EF4-FFF2-40B4-BE49-F238E27FC236}">
                <a16:creationId xmlns:a16="http://schemas.microsoft.com/office/drawing/2014/main" id="{F48E6195-8865-E748-8450-EC2BDFCB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CAEA7-8946-1B45-A488-A66ABD4E907B}"/>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2060947138"/>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88D6-3853-1547-8BC8-008855CF66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C7DD7E-3C0C-4648-89D9-B1FC73115D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AFD307-DEEC-4141-B207-B2B2C8266C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C502F0-5053-F74B-BBCE-9AC2FFEE235F}"/>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6" name="Footer Placeholder 5">
            <a:extLst>
              <a:ext uri="{FF2B5EF4-FFF2-40B4-BE49-F238E27FC236}">
                <a16:creationId xmlns:a16="http://schemas.microsoft.com/office/drawing/2014/main" id="{D7A90BC8-BD6C-764E-9062-6F4DFC8F46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A50FF8-917F-CC40-809B-A0821C2E2B03}"/>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5523325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5AB25-1A41-7F42-BCDB-EF235294B6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DE5106-0CCB-714F-8C57-13E25EE03D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D38EDB-6176-3C49-AE2B-A514E7883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FDA6E7-A2A5-8C4F-9690-6E4A241C61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690709-BEE8-8B4E-9A12-FABDC88C35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E96641-5F42-384F-85B7-81CD605A27A6}"/>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8" name="Footer Placeholder 7">
            <a:extLst>
              <a:ext uri="{FF2B5EF4-FFF2-40B4-BE49-F238E27FC236}">
                <a16:creationId xmlns:a16="http://schemas.microsoft.com/office/drawing/2014/main" id="{C01C9334-6414-9241-959B-D44A2937DA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C1A28D-CD50-534A-84F2-F761EC955430}"/>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573005148"/>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A9AA7-EEBD-464E-8318-3B32E2EBB7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C88A2D-0014-3245-82A3-EFC20D1F8409}"/>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4" name="Footer Placeholder 3">
            <a:extLst>
              <a:ext uri="{FF2B5EF4-FFF2-40B4-BE49-F238E27FC236}">
                <a16:creationId xmlns:a16="http://schemas.microsoft.com/office/drawing/2014/main" id="{61371F8D-7263-D44B-BF64-0DFA4A9991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7E5A89-6B00-7A4F-A293-C81838C4747C}"/>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386058536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71996A-8EC2-2A49-8A92-9B507BB2C600}"/>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3" name="Footer Placeholder 2">
            <a:extLst>
              <a:ext uri="{FF2B5EF4-FFF2-40B4-BE49-F238E27FC236}">
                <a16:creationId xmlns:a16="http://schemas.microsoft.com/office/drawing/2014/main" id="{6002CC10-E9D0-9D49-84FD-4CC32B4D51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A2A52D-26E5-134D-8BC3-450DED560ED4}"/>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24810671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C63BE-FD29-394C-8832-451B1AD84D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068F14-659C-984E-ADBF-161D8BB800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624ABC-43A0-5340-AB92-50075B00D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6FE85E-28AE-4947-932C-9A604079FECD}"/>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6" name="Footer Placeholder 5">
            <a:extLst>
              <a:ext uri="{FF2B5EF4-FFF2-40B4-BE49-F238E27FC236}">
                <a16:creationId xmlns:a16="http://schemas.microsoft.com/office/drawing/2014/main" id="{305F671F-8E15-6F4E-B4F3-001AD6631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0E09F1-BE81-CF4D-98E7-FA5C2B2BAA64}"/>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85359179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DBF0-FE6A-7942-81D4-BCFE425BA6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D8910C-2FF9-7B46-BFEC-13B960332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3F81FD-DAB2-B247-9387-5710EA573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0BDB7-A723-CF4C-811A-348C11E4C044}"/>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6" name="Footer Placeholder 5">
            <a:extLst>
              <a:ext uri="{FF2B5EF4-FFF2-40B4-BE49-F238E27FC236}">
                <a16:creationId xmlns:a16="http://schemas.microsoft.com/office/drawing/2014/main" id="{9F023A09-0A3A-3E48-B948-CC104A76C0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D25A6-98F0-FC41-85AE-589E31D3E28B}"/>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1407123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320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8CDB-78B8-5C46-849A-AF80FCD513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01AEB3-421B-3E44-8646-906B67BCE6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2F4C9-6E88-D449-855B-A709DE09A87B}"/>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5" name="Footer Placeholder 4">
            <a:extLst>
              <a:ext uri="{FF2B5EF4-FFF2-40B4-BE49-F238E27FC236}">
                <a16:creationId xmlns:a16="http://schemas.microsoft.com/office/drawing/2014/main" id="{B588BC7D-61DF-5D4B-BDA0-DCDCC9779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AE4B1-1366-F847-B3A9-538AA6EC3B2E}"/>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159870553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9BBA9C-6667-ED4B-808A-D1D8215357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1A3CDC-66CD-8E48-BE30-0F60A749A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F56DB-E6B7-F244-81C4-14E7BB32A9FA}"/>
              </a:ext>
            </a:extLst>
          </p:cNvPr>
          <p:cNvSpPr>
            <a:spLocks noGrp="1"/>
          </p:cNvSpPr>
          <p:nvPr>
            <p:ph type="dt" sz="half" idx="10"/>
          </p:nvPr>
        </p:nvSpPr>
        <p:spPr/>
        <p:txBody>
          <a:bodyPr/>
          <a:lstStyle/>
          <a:p>
            <a:fld id="{68BD43F9-7AAF-4D42-9522-23F013FBAC46}" type="datetimeFigureOut">
              <a:rPr lang="en-US" smtClean="0"/>
              <a:t>3/20/20</a:t>
            </a:fld>
            <a:endParaRPr lang="en-US"/>
          </a:p>
        </p:txBody>
      </p:sp>
      <p:sp>
        <p:nvSpPr>
          <p:cNvPr id="5" name="Footer Placeholder 4">
            <a:extLst>
              <a:ext uri="{FF2B5EF4-FFF2-40B4-BE49-F238E27FC236}">
                <a16:creationId xmlns:a16="http://schemas.microsoft.com/office/drawing/2014/main" id="{0FCE4B7C-2FE3-7041-8FE0-CA7B12B76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DBC00-86F3-0A49-AFF7-7C81446CBC67}"/>
              </a:ext>
            </a:extLst>
          </p:cNvPr>
          <p:cNvSpPr>
            <a:spLocks noGrp="1"/>
          </p:cNvSpPr>
          <p:nvPr>
            <p:ph type="sldNum" sz="quarter" idx="12"/>
          </p:nvPr>
        </p:nvSpPr>
        <p:spPr/>
        <p:txBody>
          <a:bodyPr/>
          <a:lstStyle/>
          <a:p>
            <a:fld id="{7642A41C-A44F-3744-A5FD-94C81D45B263}" type="slidenum">
              <a:rPr lang="en-US" smtClean="0"/>
              <a:t>‹#›</a:t>
            </a:fld>
            <a:endParaRPr lang="en-US"/>
          </a:p>
        </p:txBody>
      </p:sp>
    </p:spTree>
    <p:extLst>
      <p:ext uri="{BB962C8B-B14F-4D97-AF65-F5344CB8AC3E}">
        <p14:creationId xmlns:p14="http://schemas.microsoft.com/office/powerpoint/2010/main" val="3838570249"/>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Presentation title slide blue photo">
    <p:spTree>
      <p:nvGrpSpPr>
        <p:cNvPr id="1" name=""/>
        <p:cNvGrpSpPr/>
        <p:nvPr/>
      </p:nvGrpSpPr>
      <p:grpSpPr>
        <a:xfrm>
          <a:off x="0" y="0"/>
          <a:ext cx="0" cy="0"/>
          <a:chOff x="0" y="0"/>
          <a:chExt cx="0" cy="0"/>
        </a:xfrm>
      </p:grpSpPr>
      <p:pic>
        <p:nvPicPr>
          <p:cNvPr id="9" name="Picture 8" descr="A desk with a keyboard and mouse on a table&#10;&#10;Description automatically generated">
            <a:extLst>
              <a:ext uri="{FF2B5EF4-FFF2-40B4-BE49-F238E27FC236}">
                <a16:creationId xmlns:a16="http://schemas.microsoft.com/office/drawing/2014/main" id="{0CA4F745-9EC1-1642-9B06-638EED7EF43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5429" t="20186" b="1"/>
          <a:stretch/>
        </p:blipFill>
        <p:spPr>
          <a:xfrm>
            <a:off x="0" y="0"/>
            <a:ext cx="12188952" cy="6858000"/>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930359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66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465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66484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3410665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DBD9-DDD4-5843-922C-DF7447AC96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7DB3CA-2BAC-1D42-9C1F-0CBF91C6FA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EFE9C-AD86-4D47-879D-756CC136778A}"/>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5" name="Footer Placeholder 4">
            <a:extLst>
              <a:ext uri="{FF2B5EF4-FFF2-40B4-BE49-F238E27FC236}">
                <a16:creationId xmlns:a16="http://schemas.microsoft.com/office/drawing/2014/main" id="{8EF347CC-5443-204C-B79A-43BF62E47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CEF79-BFE1-8840-AD17-0893602BB27B}"/>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88548186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84231094"/>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5788-A3E8-5345-A43F-3A951E0D0D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A3318D-13A3-5D44-8A47-ED22C3E2EE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C15173-084A-6C43-88B4-44D1527A1A89}"/>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5" name="Footer Placeholder 4">
            <a:extLst>
              <a:ext uri="{FF2B5EF4-FFF2-40B4-BE49-F238E27FC236}">
                <a16:creationId xmlns:a16="http://schemas.microsoft.com/office/drawing/2014/main" id="{065437DF-0388-9F40-8151-207B5CC1F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B5492-5ECD-AA48-AF75-307BFE8FCB3A}"/>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111967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51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72A6-169A-E44C-AD46-F2791104BC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6A315-BCCC-A347-88CF-0388CB8EAD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09EE31-2B13-D840-84B3-833FFC1504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1FA9C4-98D5-9B4E-88F4-00F7E9751144}"/>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6" name="Footer Placeholder 5">
            <a:extLst>
              <a:ext uri="{FF2B5EF4-FFF2-40B4-BE49-F238E27FC236}">
                <a16:creationId xmlns:a16="http://schemas.microsoft.com/office/drawing/2014/main" id="{3A214CA7-2A8E-F94C-B62B-564FA633A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3326B-DB90-3148-AF45-C4F10F8FF078}"/>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75617466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0035C-E256-0445-9EE2-1781DF183D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B44F1-0B44-2145-BA4B-5C2BFF09F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F2584B-D841-1343-A4D3-937D16742F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663129-FC61-1748-8F13-AC2F968226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4B25A5-FCCB-9047-8793-7F504E128C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335246-E707-5442-80CD-10E1DD37ECF2}"/>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8" name="Footer Placeholder 7">
            <a:extLst>
              <a:ext uri="{FF2B5EF4-FFF2-40B4-BE49-F238E27FC236}">
                <a16:creationId xmlns:a16="http://schemas.microsoft.com/office/drawing/2014/main" id="{7CFA698F-48B6-A74A-9A05-C8FBB1F480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1C6CC3-E6B6-DA45-A218-6FE8B72E64C0}"/>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93346230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B5E4-7622-E644-9598-18742F4D1E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6CF4EF-8458-454D-88E6-C3091FBF4A5B}"/>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4" name="Footer Placeholder 3">
            <a:extLst>
              <a:ext uri="{FF2B5EF4-FFF2-40B4-BE49-F238E27FC236}">
                <a16:creationId xmlns:a16="http://schemas.microsoft.com/office/drawing/2014/main" id="{0C62885C-8083-2342-8696-E8D43B3ECB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0EF885-09DF-6144-B1A2-8B32E2549F7F}"/>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11046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F24D4C-6656-4749-A073-3823C0C7F473}"/>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3" name="Footer Placeholder 2">
            <a:extLst>
              <a:ext uri="{FF2B5EF4-FFF2-40B4-BE49-F238E27FC236}">
                <a16:creationId xmlns:a16="http://schemas.microsoft.com/office/drawing/2014/main" id="{1CCE7596-0D16-5D4F-A1BA-A040B02FE2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F875D0-893A-3A46-B0E4-3BFA0D25F36D}"/>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04082176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AF9B-EB94-ED41-8CB7-3B9A13BB4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B9869-7704-AA47-A3E6-394C15A34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3DBEC5-F347-B847-A059-E5FE67F91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5DAD3D-A377-4B4C-A3A6-B4F6F8FF2849}"/>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6" name="Footer Placeholder 5">
            <a:extLst>
              <a:ext uri="{FF2B5EF4-FFF2-40B4-BE49-F238E27FC236}">
                <a16:creationId xmlns:a16="http://schemas.microsoft.com/office/drawing/2014/main" id="{A6D1A135-86D4-6047-A669-20277426C9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91C54-77C0-E240-9511-62E98DBB44CA}"/>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76526910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A715B-5F3A-224B-A7F8-625E63211C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2EAFEE-C89F-1F46-A151-DA36462236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63F7A5-4ED8-6449-9917-2A628A7FC7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A294C-49D7-B343-9FE1-6014AEC53B0F}"/>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6" name="Footer Placeholder 5">
            <a:extLst>
              <a:ext uri="{FF2B5EF4-FFF2-40B4-BE49-F238E27FC236}">
                <a16:creationId xmlns:a16="http://schemas.microsoft.com/office/drawing/2014/main" id="{F05DD12C-67E1-9746-A95A-4DC338DCD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B14138-020D-5643-B2E6-FAF55EAFB3F9}"/>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4225633412"/>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D705-AF0B-ED4B-A73B-649760AE6E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6F6493-2F76-924E-AF4E-3FF319D835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264D7-3C6C-FE4E-94ED-3F0D07E7E8B7}"/>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5" name="Footer Placeholder 4">
            <a:extLst>
              <a:ext uri="{FF2B5EF4-FFF2-40B4-BE49-F238E27FC236}">
                <a16:creationId xmlns:a16="http://schemas.microsoft.com/office/drawing/2014/main" id="{C60CE125-AD36-0348-8935-4ECE10E6A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7EE541-0135-A14E-B986-F649F6E1EEEC}"/>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422226807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6F8ECF-9E58-4549-8CC9-F17503E859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21D33A-D807-094A-A5E9-370379DAFB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2B1C5-B307-7545-9049-C9CDEA2F0B72}"/>
              </a:ext>
            </a:extLst>
          </p:cNvPr>
          <p:cNvSpPr>
            <a:spLocks noGrp="1"/>
          </p:cNvSpPr>
          <p:nvPr>
            <p:ph type="dt" sz="half" idx="10"/>
          </p:nvPr>
        </p:nvSpPr>
        <p:spPr/>
        <p:txBody>
          <a:bodyPr/>
          <a:lstStyle/>
          <a:p>
            <a:fld id="{7C5B76DA-FCC2-6146-AFC9-E5F180670763}" type="datetimeFigureOut">
              <a:rPr lang="en-US" smtClean="0"/>
              <a:t>3/20/20</a:t>
            </a:fld>
            <a:endParaRPr lang="en-US"/>
          </a:p>
        </p:txBody>
      </p:sp>
      <p:sp>
        <p:nvSpPr>
          <p:cNvPr id="5" name="Footer Placeholder 4">
            <a:extLst>
              <a:ext uri="{FF2B5EF4-FFF2-40B4-BE49-F238E27FC236}">
                <a16:creationId xmlns:a16="http://schemas.microsoft.com/office/drawing/2014/main" id="{9FC9BF94-1971-DC4E-BF99-C22304A07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A290C-B9E1-384A-AAE4-15544F1F8FD1}"/>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89487190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25863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Presentation title slide blue photo">
    <p:spTree>
      <p:nvGrpSpPr>
        <p:cNvPr id="1" name=""/>
        <p:cNvGrpSpPr/>
        <p:nvPr/>
      </p:nvGrpSpPr>
      <p:grpSpPr>
        <a:xfrm>
          <a:off x="0" y="0"/>
          <a:ext cx="0" cy="0"/>
          <a:chOff x="0" y="0"/>
          <a:chExt cx="0" cy="0"/>
        </a:xfrm>
      </p:grpSpPr>
      <p:pic>
        <p:nvPicPr>
          <p:cNvPr id="9" name="Picture 8" descr="A desk with a keyboard and mouse on a table&#10;&#10;Description automatically generated">
            <a:extLst>
              <a:ext uri="{FF2B5EF4-FFF2-40B4-BE49-F238E27FC236}">
                <a16:creationId xmlns:a16="http://schemas.microsoft.com/office/drawing/2014/main" id="{0CA4F745-9EC1-1642-9B06-638EED7EF43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5429" t="20186" b="1"/>
          <a:stretch/>
        </p:blipFill>
        <p:spPr>
          <a:xfrm>
            <a:off x="0" y="0"/>
            <a:ext cx="12188952" cy="6858000"/>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660838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6C1C-412B-4F49-BF55-B85EE5497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E4FD0-619F-F047-A656-C1D117D6E8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FDC627-5325-154E-A74B-1D87785A84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FF40E-2E1B-1145-8005-ED8FE5563F10}"/>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6" name="Footer Placeholder 5">
            <a:extLst>
              <a:ext uri="{FF2B5EF4-FFF2-40B4-BE49-F238E27FC236}">
                <a16:creationId xmlns:a16="http://schemas.microsoft.com/office/drawing/2014/main" id="{83C1F956-5EC5-DC4A-9F65-43C597738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295F9-9A67-C646-8B78-6D3A6D6423C7}"/>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738765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4267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6778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40992233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68646603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85391406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7628134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583733749"/>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076756764"/>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21677814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00323437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723260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910898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03588479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382959474"/>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9379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980470"/>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Microsoft Corporation                                                                                  								                                Azure </a:t>
            </a:r>
          </a:p>
        </p:txBody>
      </p:sp>
    </p:spTree>
    <p:extLst>
      <p:ext uri="{BB962C8B-B14F-4D97-AF65-F5344CB8AC3E}">
        <p14:creationId xmlns:p14="http://schemas.microsoft.com/office/powerpoint/2010/main" val="315711147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185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092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41414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5999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31135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788506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902019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223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95C7-9690-8449-B87E-A42726E428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77E2ED-86FE-EC4C-89F6-3E59298F4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1DEBE1-3873-D846-A38D-C3A96277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1475A4-0E1C-9E42-9735-8C9FC9627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C2C319-07C4-0F40-B485-393D1DE762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B64E51-DC67-6845-9D34-925F6643BCC1}"/>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8" name="Footer Placeholder 7">
            <a:extLst>
              <a:ext uri="{FF2B5EF4-FFF2-40B4-BE49-F238E27FC236}">
                <a16:creationId xmlns:a16="http://schemas.microsoft.com/office/drawing/2014/main" id="{697B654E-0AAD-0F4F-A81D-D93E7A7DB7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DB33B1-009E-FE4F-9B41-C77606A99DA2}"/>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824507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5080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752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927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43275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286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784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49631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2573722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93758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63084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260F-FE97-CA49-B321-31B9CE25B4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FFC812-3ECF-7E4C-894E-33244FE49127}"/>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4" name="Footer Placeholder 3">
            <a:extLst>
              <a:ext uri="{FF2B5EF4-FFF2-40B4-BE49-F238E27FC236}">
                <a16:creationId xmlns:a16="http://schemas.microsoft.com/office/drawing/2014/main" id="{7DD8BD10-EAE6-374E-8DB5-FB2178403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7085AD-3884-F945-9C71-42950AD1FA97}"/>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439672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2658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8180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672533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13059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340345169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455940684"/>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53846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7866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50180328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775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4C855-BD69-7242-958E-C27E239677F4}"/>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3" name="Footer Placeholder 2">
            <a:extLst>
              <a:ext uri="{FF2B5EF4-FFF2-40B4-BE49-F238E27FC236}">
                <a16:creationId xmlns:a16="http://schemas.microsoft.com/office/drawing/2014/main" id="{42689BB1-70AC-BE41-BB96-A3D9214E7D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0E9E4-E600-9542-9FCC-4E9697FC41A0}"/>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7725083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850597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04623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0736264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7533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174921651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5502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8325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a:t>Click to edit Master title style</a:t>
            </a:r>
          </a:p>
        </p:txBody>
      </p:sp>
    </p:spTree>
    <p:extLst>
      <p:ext uri="{BB962C8B-B14F-4D97-AF65-F5344CB8AC3E}">
        <p14:creationId xmlns:p14="http://schemas.microsoft.com/office/powerpoint/2010/main" val="4504932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15117334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1735276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31A3-06F6-8140-BED7-108D0DB49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9EA77D-DDC0-784A-9BA6-1B6AE38EF5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2599C1-9DD5-2D45-8BBD-8DEF58A06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402AA-9213-0249-B811-336487345A21}"/>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6" name="Footer Placeholder 5">
            <a:extLst>
              <a:ext uri="{FF2B5EF4-FFF2-40B4-BE49-F238E27FC236}">
                <a16:creationId xmlns:a16="http://schemas.microsoft.com/office/drawing/2014/main" id="{4D1CCC5B-BF12-D74C-9185-6619CFBC3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8513B0-3E71-2E4F-92C8-D7CE6311B801}"/>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363362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707368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3947160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759504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680244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52524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1659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5502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99208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106919111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28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C7FF-18D9-5540-9DD1-B23FD54A7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46260-6CF1-854A-9B6E-066ED49EA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607E98-EAF3-9A42-81DC-352D36158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D9F4F-ED81-7F43-9BC4-CFCEBA6B5C6C}"/>
              </a:ext>
            </a:extLst>
          </p:cNvPr>
          <p:cNvSpPr>
            <a:spLocks noGrp="1"/>
          </p:cNvSpPr>
          <p:nvPr>
            <p:ph type="dt" sz="half" idx="10"/>
          </p:nvPr>
        </p:nvSpPr>
        <p:spPr/>
        <p:txBody>
          <a:bodyPr/>
          <a:lstStyle/>
          <a:p>
            <a:fld id="{795A2702-C610-C54C-8C7D-128CEEC45954}" type="datetimeFigureOut">
              <a:rPr lang="en-US" smtClean="0"/>
              <a:t>3/20/20</a:t>
            </a:fld>
            <a:endParaRPr lang="en-US"/>
          </a:p>
        </p:txBody>
      </p:sp>
      <p:sp>
        <p:nvSpPr>
          <p:cNvPr id="6" name="Footer Placeholder 5">
            <a:extLst>
              <a:ext uri="{FF2B5EF4-FFF2-40B4-BE49-F238E27FC236}">
                <a16:creationId xmlns:a16="http://schemas.microsoft.com/office/drawing/2014/main" id="{4F42B467-3E53-7345-BB9E-28FD0B5DD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E5BC8-22A7-AA47-AFBB-736B63630CE8}"/>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9138623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57256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50329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9117286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07827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024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128669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825546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00600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472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643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theme" Target="../theme/theme10.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image" Target="../media/image4.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38" Type="http://schemas.openxmlformats.org/officeDocument/2006/relationships/image" Target="../media/image21.emf"/><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theme" Target="../theme/theme11.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slideLayout" Target="../slideLayouts/slideLayout274.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8" Type="http://schemas.openxmlformats.org/officeDocument/2006/relationships/slideLayout" Target="../slideLayouts/slideLayout246.xml"/><Relationship Id="rId3" Type="http://schemas.openxmlformats.org/officeDocument/2006/relationships/slideLayout" Target="../slideLayouts/slideLayout24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theme" Target="../theme/theme12.xml"/><Relationship Id="rId3" Type="http://schemas.openxmlformats.org/officeDocument/2006/relationships/slideLayout" Target="../slideLayouts/slideLayout277.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2" Type="http://schemas.openxmlformats.org/officeDocument/2006/relationships/slideLayout" Target="../slideLayouts/slideLayout276.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0" Type="http://schemas.openxmlformats.org/officeDocument/2006/relationships/slideLayout" Target="../slideLayouts/slideLayout284.xml"/><Relationship Id="rId4" Type="http://schemas.openxmlformats.org/officeDocument/2006/relationships/slideLayout" Target="../slideLayouts/slideLayout278.xml"/><Relationship Id="rId9" Type="http://schemas.openxmlformats.org/officeDocument/2006/relationships/slideLayout" Target="../slideLayouts/slideLayout2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26" Type="http://schemas.openxmlformats.org/officeDocument/2006/relationships/slideLayout" Target="../slideLayouts/slideLayout312.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5" Type="http://schemas.openxmlformats.org/officeDocument/2006/relationships/slideLayout" Target="../slideLayouts/slideLayout311.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29" Type="http://schemas.openxmlformats.org/officeDocument/2006/relationships/slideLayout" Target="../slideLayouts/slideLayout315.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24" Type="http://schemas.openxmlformats.org/officeDocument/2006/relationships/slideLayout" Target="../slideLayouts/slideLayout310.xml"/><Relationship Id="rId32" Type="http://schemas.openxmlformats.org/officeDocument/2006/relationships/image" Target="../media/image21.emf"/><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slideLayout" Target="../slideLayouts/slideLayout309.xml"/><Relationship Id="rId28" Type="http://schemas.openxmlformats.org/officeDocument/2006/relationships/slideLayout" Target="../slideLayouts/slideLayout314.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31" Type="http://schemas.openxmlformats.org/officeDocument/2006/relationships/theme" Target="../theme/theme13.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 Id="rId27" Type="http://schemas.openxmlformats.org/officeDocument/2006/relationships/slideLayout" Target="../slideLayouts/slideLayout313.xml"/><Relationship Id="rId30" Type="http://schemas.openxmlformats.org/officeDocument/2006/relationships/slideLayout" Target="../slideLayouts/slideLayout31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slideLayout" Target="../slideLayouts/slideLayout342.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34" Type="http://schemas.openxmlformats.org/officeDocument/2006/relationships/image" Target="../media/image21.emf"/><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33" Type="http://schemas.openxmlformats.org/officeDocument/2006/relationships/theme" Target="../theme/theme14.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29" Type="http://schemas.openxmlformats.org/officeDocument/2006/relationships/slideLayout" Target="../slideLayouts/slideLayout345.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32" Type="http://schemas.openxmlformats.org/officeDocument/2006/relationships/slideLayout" Target="../slideLayouts/slideLayout348.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28" Type="http://schemas.openxmlformats.org/officeDocument/2006/relationships/slideLayout" Target="../slideLayouts/slideLayout344.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31" Type="http://schemas.openxmlformats.org/officeDocument/2006/relationships/slideLayout" Target="../slideLayouts/slideLayout347.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 Id="rId27" Type="http://schemas.openxmlformats.org/officeDocument/2006/relationships/slideLayout" Target="../slideLayouts/slideLayout343.xml"/><Relationship Id="rId30" Type="http://schemas.openxmlformats.org/officeDocument/2006/relationships/slideLayout" Target="../slideLayouts/slideLayout346.xml"/><Relationship Id="rId8" Type="http://schemas.openxmlformats.org/officeDocument/2006/relationships/slideLayout" Target="../slideLayouts/slideLayout32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6.xml"/><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3" Type="http://schemas.openxmlformats.org/officeDocument/2006/relationships/slideLayout" Target="../slideLayouts/slideLayout351.xml"/><Relationship Id="rId21" Type="http://schemas.openxmlformats.org/officeDocument/2006/relationships/slideLayout" Target="../slideLayouts/slideLayout369.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0" Type="http://schemas.openxmlformats.org/officeDocument/2006/relationships/slideLayout" Target="../slideLayouts/slideLayout368.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24" Type="http://schemas.openxmlformats.org/officeDocument/2006/relationships/image" Target="../media/image51.png"/><Relationship Id="rId5" Type="http://schemas.openxmlformats.org/officeDocument/2006/relationships/slideLayout" Target="../slideLayouts/slideLayout353.xml"/><Relationship Id="rId15" Type="http://schemas.openxmlformats.org/officeDocument/2006/relationships/slideLayout" Target="../slideLayouts/slideLayout363.xml"/><Relationship Id="rId23" Type="http://schemas.openxmlformats.org/officeDocument/2006/relationships/theme" Target="../theme/theme15.xml"/><Relationship Id="rId10" Type="http://schemas.openxmlformats.org/officeDocument/2006/relationships/slideLayout" Target="../slideLayouts/slideLayout358.xml"/><Relationship Id="rId19" Type="http://schemas.openxmlformats.org/officeDocument/2006/relationships/slideLayout" Target="../slideLayouts/slideLayout367.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 Id="rId22" Type="http://schemas.openxmlformats.org/officeDocument/2006/relationships/slideLayout" Target="../slideLayouts/slideLayout37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3" Type="http://schemas.openxmlformats.org/officeDocument/2006/relationships/slideLayout" Target="../slideLayouts/slideLayout373.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17" Type="http://schemas.openxmlformats.org/officeDocument/2006/relationships/theme" Target="../theme/theme16.xml"/><Relationship Id="rId2" Type="http://schemas.openxmlformats.org/officeDocument/2006/relationships/slideLayout" Target="../slideLayouts/slideLayout372.xml"/><Relationship Id="rId16" Type="http://schemas.openxmlformats.org/officeDocument/2006/relationships/slideLayout" Target="../slideLayouts/slideLayout386.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5" Type="http://schemas.openxmlformats.org/officeDocument/2006/relationships/slideLayout" Target="../slideLayouts/slideLayout375.xml"/><Relationship Id="rId15" Type="http://schemas.openxmlformats.org/officeDocument/2006/relationships/slideLayout" Target="../slideLayouts/slideLayout385.xml"/><Relationship Id="rId10" Type="http://schemas.openxmlformats.org/officeDocument/2006/relationships/slideLayout" Target="../slideLayouts/slideLayout380.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slideLayout" Target="../slideLayouts/slideLayout38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4.xml"/><Relationship Id="rId13" Type="http://schemas.openxmlformats.org/officeDocument/2006/relationships/slideLayout" Target="../slideLayouts/slideLayout399.xml"/><Relationship Id="rId3" Type="http://schemas.openxmlformats.org/officeDocument/2006/relationships/slideLayout" Target="../slideLayouts/slideLayout389.xml"/><Relationship Id="rId7" Type="http://schemas.openxmlformats.org/officeDocument/2006/relationships/slideLayout" Target="../slideLayouts/slideLayout393.xml"/><Relationship Id="rId12" Type="http://schemas.openxmlformats.org/officeDocument/2006/relationships/slideLayout" Target="../slideLayouts/slideLayout398.xml"/><Relationship Id="rId2" Type="http://schemas.openxmlformats.org/officeDocument/2006/relationships/slideLayout" Target="../slideLayouts/slideLayout388.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slideLayout" Target="../slideLayouts/slideLayout397.xml"/><Relationship Id="rId5" Type="http://schemas.openxmlformats.org/officeDocument/2006/relationships/slideLayout" Target="../slideLayouts/slideLayout391.xml"/><Relationship Id="rId15" Type="http://schemas.openxmlformats.org/officeDocument/2006/relationships/theme" Target="../theme/theme17.xml"/><Relationship Id="rId10" Type="http://schemas.openxmlformats.org/officeDocument/2006/relationships/slideLayout" Target="../slideLayouts/slideLayout396.xml"/><Relationship Id="rId4" Type="http://schemas.openxmlformats.org/officeDocument/2006/relationships/slideLayout" Target="../slideLayouts/slideLayout390.xml"/><Relationship Id="rId9" Type="http://schemas.openxmlformats.org/officeDocument/2006/relationships/slideLayout" Target="../slideLayouts/slideLayout395.xml"/><Relationship Id="rId14" Type="http://schemas.openxmlformats.org/officeDocument/2006/relationships/slideLayout" Target="../slideLayouts/slideLayout40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8.xml"/><Relationship Id="rId13" Type="http://schemas.openxmlformats.org/officeDocument/2006/relationships/slideLayout" Target="../slideLayouts/slideLayout413.xml"/><Relationship Id="rId3" Type="http://schemas.openxmlformats.org/officeDocument/2006/relationships/slideLayout" Target="../slideLayouts/slideLayout403.xml"/><Relationship Id="rId7" Type="http://schemas.openxmlformats.org/officeDocument/2006/relationships/slideLayout" Target="../slideLayouts/slideLayout407.xml"/><Relationship Id="rId12" Type="http://schemas.openxmlformats.org/officeDocument/2006/relationships/slideLayout" Target="../slideLayouts/slideLayout412.xml"/><Relationship Id="rId2" Type="http://schemas.openxmlformats.org/officeDocument/2006/relationships/slideLayout" Target="../slideLayouts/slideLayout402.xml"/><Relationship Id="rId1" Type="http://schemas.openxmlformats.org/officeDocument/2006/relationships/slideLayout" Target="../slideLayouts/slideLayout401.xml"/><Relationship Id="rId6" Type="http://schemas.openxmlformats.org/officeDocument/2006/relationships/slideLayout" Target="../slideLayouts/slideLayout406.xml"/><Relationship Id="rId11" Type="http://schemas.openxmlformats.org/officeDocument/2006/relationships/slideLayout" Target="../slideLayouts/slideLayout411.xml"/><Relationship Id="rId5" Type="http://schemas.openxmlformats.org/officeDocument/2006/relationships/slideLayout" Target="../slideLayouts/slideLayout405.xml"/><Relationship Id="rId15" Type="http://schemas.openxmlformats.org/officeDocument/2006/relationships/theme" Target="../theme/theme18.xml"/><Relationship Id="rId10" Type="http://schemas.openxmlformats.org/officeDocument/2006/relationships/slideLayout" Target="../slideLayouts/slideLayout410.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slideLayout" Target="../slideLayouts/slideLayout4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3.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theme" Target="../theme/theme4.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5.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21.emf"/><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image" Target="../media/image21.emf"/><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theme" Target="../theme/theme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8"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image" Target="../media/image4.emf"/><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theme" Target="../theme/theme7.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theme" Target="../theme/theme8.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image" Target="../media/image21.emf"/><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8" Type="http://schemas.openxmlformats.org/officeDocument/2006/relationships/slideLayout" Target="../slideLayouts/slideLayout176.xml"/><Relationship Id="rId3"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9.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image" Target="../media/image4.emf"/><Relationship Id="rId5" Type="http://schemas.openxmlformats.org/officeDocument/2006/relationships/theme" Target="../theme/theme9.xml"/><Relationship Id="rId4"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5AAE4-6D1A-714A-84C8-9C381B851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6A4893-A7A3-1D42-BE36-223D12F27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C3390-C35F-584C-B852-CBE41CE1A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5A2702-C610-C54C-8C7D-128CEEC45954}" type="datetimeFigureOut">
              <a:rPr lang="en-US" smtClean="0"/>
              <a:t>3/20/20</a:t>
            </a:fld>
            <a:endParaRPr lang="en-US"/>
          </a:p>
        </p:txBody>
      </p:sp>
      <p:sp>
        <p:nvSpPr>
          <p:cNvPr id="5" name="Footer Placeholder 4">
            <a:extLst>
              <a:ext uri="{FF2B5EF4-FFF2-40B4-BE49-F238E27FC236}">
                <a16:creationId xmlns:a16="http://schemas.microsoft.com/office/drawing/2014/main" id="{251A1A2F-DE5D-5244-B47B-646F3C9E45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5466DD-3838-CF44-B4FA-E49598026E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27D1C-EE18-5046-A8B6-D5C9FA93A6D0}" type="slidenum">
              <a:rPr lang="en-US" smtClean="0"/>
              <a:t>‹#›</a:t>
            </a:fld>
            <a:endParaRPr lang="en-US"/>
          </a:p>
        </p:txBody>
      </p:sp>
    </p:spTree>
    <p:extLst>
      <p:ext uri="{BB962C8B-B14F-4D97-AF65-F5344CB8AC3E}">
        <p14:creationId xmlns:p14="http://schemas.microsoft.com/office/powerpoint/2010/main" val="114983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7" r:id="rId14"/>
    <p:sldLayoutId id="2147483670" r:id="rId15"/>
    <p:sldLayoutId id="2147483671" r:id="rId16"/>
    <p:sldLayoutId id="2147483672" r:id="rId17"/>
    <p:sldLayoutId id="2147483673" r:id="rId18"/>
    <p:sldLayoutId id="214748405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444727"/>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5630693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4086"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723C3-85B9-4B8D-B4BE-364F96148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66434E-639D-492A-852C-898527EA3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59509-6977-43C4-86AE-065861477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20441-6C6E-4A80-88C0-BC2503C6557A}" type="datetimeFigureOut">
              <a:rPr lang="en-US" smtClean="0"/>
              <a:t>3/20/20</a:t>
            </a:fld>
            <a:endParaRPr lang="en-US"/>
          </a:p>
        </p:txBody>
      </p:sp>
      <p:sp>
        <p:nvSpPr>
          <p:cNvPr id="5" name="Footer Placeholder 4">
            <a:extLst>
              <a:ext uri="{FF2B5EF4-FFF2-40B4-BE49-F238E27FC236}">
                <a16:creationId xmlns:a16="http://schemas.microsoft.com/office/drawing/2014/main" id="{99AFA109-574A-4492-9C97-15E6F430D4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7E8B3C-C977-4EE9-A9F5-C93E606F9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E970F-D430-4ECE-A96A-30D1268E5E92}" type="slidenum">
              <a:rPr lang="en-US" smtClean="0"/>
              <a:t>‹#›</a:t>
            </a:fld>
            <a:endParaRPr lang="en-US"/>
          </a:p>
        </p:txBody>
      </p:sp>
    </p:spTree>
    <p:extLst>
      <p:ext uri="{BB962C8B-B14F-4D97-AF65-F5344CB8AC3E}">
        <p14:creationId xmlns:p14="http://schemas.microsoft.com/office/powerpoint/2010/main" val="1668930356"/>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49545661"/>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39" r:id="rId20"/>
    <p:sldLayoutId id="2147484040" r:id="rId21"/>
    <p:sldLayoutId id="2147484041" r:id="rId22"/>
    <p:sldLayoutId id="2147484042" r:id="rId23"/>
    <p:sldLayoutId id="2147484043" r:id="rId24"/>
    <p:sldLayoutId id="2147484044" r:id="rId25"/>
    <p:sldLayoutId id="2147484045" r:id="rId26"/>
    <p:sldLayoutId id="2147484046" r:id="rId27"/>
    <p:sldLayoutId id="2147484047" r:id="rId28"/>
    <p:sldLayoutId id="2147484048" r:id="rId29"/>
    <p:sldLayoutId id="2147484049"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82716628"/>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 id="2147484103" r:id="rId16"/>
    <p:sldLayoutId id="2147484104" r:id="rId17"/>
    <p:sldLayoutId id="2147484105" r:id="rId18"/>
    <p:sldLayoutId id="2147484106" r:id="rId19"/>
    <p:sldLayoutId id="2147484107" r:id="rId20"/>
    <p:sldLayoutId id="2147484108" r:id="rId21"/>
    <p:sldLayoutId id="2147484109" r:id="rId22"/>
    <p:sldLayoutId id="2147484110" r:id="rId23"/>
    <p:sldLayoutId id="2147484111" r:id="rId24"/>
    <p:sldLayoutId id="2147484112" r:id="rId25"/>
    <p:sldLayoutId id="2147484113" r:id="rId26"/>
    <p:sldLayoutId id="2147484114" r:id="rId27"/>
    <p:sldLayoutId id="2147484115" r:id="rId28"/>
    <p:sldLayoutId id="2147484116" r:id="rId29"/>
    <p:sldLayoutId id="2147484117" r:id="rId30"/>
    <p:sldLayoutId id="2147484118" r:id="rId31"/>
    <p:sldLayoutId id="214748411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243609"/>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957977477"/>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Lst>
  <p:transition>
    <p:fade/>
  </p:transition>
  <p:txStyles>
    <p:titleStyle>
      <a:lvl1pPr algn="l" defTabSz="914192"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08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13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18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EE94F-035B-E04A-9C7C-A356C3A9D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BB6DA2-6508-2F48-B9D3-1FEF7D09F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6A4AC-E16D-C746-86FB-BEF29E2D6C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BD43F9-7AAF-4D42-9522-23F013FBAC46}" type="datetimeFigureOut">
              <a:rPr lang="en-US" smtClean="0"/>
              <a:t>3/20/20</a:t>
            </a:fld>
            <a:endParaRPr lang="en-US"/>
          </a:p>
        </p:txBody>
      </p:sp>
      <p:sp>
        <p:nvSpPr>
          <p:cNvPr id="5" name="Footer Placeholder 4">
            <a:extLst>
              <a:ext uri="{FF2B5EF4-FFF2-40B4-BE49-F238E27FC236}">
                <a16:creationId xmlns:a16="http://schemas.microsoft.com/office/drawing/2014/main" id="{DCF2CDD8-40AF-EA41-BD0D-EB9D9AACE8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630F97-0A6D-634D-9A3F-8DBCDF8CF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42A41C-A44F-3744-A5FD-94C81D45B263}" type="slidenum">
              <a:rPr lang="en-US" smtClean="0"/>
              <a:t>‹#›</a:t>
            </a:fld>
            <a:endParaRPr lang="en-US"/>
          </a:p>
        </p:txBody>
      </p:sp>
    </p:spTree>
    <p:extLst>
      <p:ext uri="{BB962C8B-B14F-4D97-AF65-F5344CB8AC3E}">
        <p14:creationId xmlns:p14="http://schemas.microsoft.com/office/powerpoint/2010/main" val="1978641415"/>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9D3F4-0979-A34F-A999-1A70FA2F1B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3F3B8-5627-3F4B-8E9C-5EDAA41C3D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4278F-8DF2-7844-8B94-2359361AD3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5B76DA-FCC2-6146-AFC9-E5F180670763}" type="datetimeFigureOut">
              <a:rPr lang="en-US" smtClean="0"/>
              <a:t>3/20/20</a:t>
            </a:fld>
            <a:endParaRPr lang="en-US"/>
          </a:p>
        </p:txBody>
      </p:sp>
      <p:sp>
        <p:nvSpPr>
          <p:cNvPr id="5" name="Footer Placeholder 4">
            <a:extLst>
              <a:ext uri="{FF2B5EF4-FFF2-40B4-BE49-F238E27FC236}">
                <a16:creationId xmlns:a16="http://schemas.microsoft.com/office/drawing/2014/main" id="{E1C3E6CE-05DC-1747-A865-0AEFC6F6F8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16F621-A364-044F-B506-0EBB31170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29444-F807-E748-98D8-DF37094D95C9}" type="slidenum">
              <a:rPr lang="en-US" smtClean="0"/>
              <a:t>‹#›</a:t>
            </a:fld>
            <a:endParaRPr lang="en-US"/>
          </a:p>
        </p:txBody>
      </p:sp>
    </p:spTree>
    <p:extLst>
      <p:ext uri="{BB962C8B-B14F-4D97-AF65-F5344CB8AC3E}">
        <p14:creationId xmlns:p14="http://schemas.microsoft.com/office/powerpoint/2010/main" val="1485193572"/>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2056254998"/>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3/20/20</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963677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951962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55779092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26229029"/>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853540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561730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5150971"/>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6318738"/>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5.xml"/><Relationship Id="rId1" Type="http://schemas.openxmlformats.org/officeDocument/2006/relationships/slideLayout" Target="../slideLayouts/slideLayout348.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svg"/></Relationships>
</file>

<file path=ppt/slides/_rels/slide101.xml.rels><?xml version="1.0" encoding="UTF-8" standalone="yes"?>
<Relationships xmlns="http://schemas.openxmlformats.org/package/2006/relationships"><Relationship Id="rId8"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 Id="rId3" Type="http://schemas.openxmlformats.org/officeDocument/2006/relationships/image" Target="../media/image200.png"/><Relationship Id="rId7" Type="http://schemas.openxmlformats.org/officeDocument/2006/relationships/image" Target="../media/image202.png"/><Relationship Id="rId2" Type="http://schemas.openxmlformats.org/officeDocument/2006/relationships/notesSlide" Target="../notesSlides/notesSlide46.xml"/><Relationship Id="rId1" Type="http://schemas.openxmlformats.org/officeDocument/2006/relationships/slideLayout" Target="../slideLayouts/slideLayout348.xml"/><Relationship Id="rId6" Type="http://schemas.openxmlformats.org/officeDocument/2006/relationships/image" Target="../media/image199.svg"/><Relationship Id="rId5" Type="http://schemas.openxmlformats.org/officeDocument/2006/relationships/image" Target="../media/image198.png"/><Relationship Id="rId10" Type="http://schemas.microsoft.com/office/2007/relationships/hdphoto" Target="../media/hdphoto2.wdp"/><Relationship Id="rId4" Type="http://schemas.openxmlformats.org/officeDocument/2006/relationships/image" Target="../media/image179.png"/><Relationship Id="rId9" Type="http://schemas.openxmlformats.org/officeDocument/2006/relationships/image" Target="../media/image174.png"/></Relationships>
</file>

<file path=ppt/slides/_rels/slide102.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75.png"/><Relationship Id="rId18" Type="http://schemas.openxmlformats.org/officeDocument/2006/relationships/image" Target="../media/image183.png"/><Relationship Id="rId3" Type="http://schemas.openxmlformats.org/officeDocument/2006/relationships/image" Target="../media/image185.png"/><Relationship Id="rId7" Type="http://schemas.openxmlformats.org/officeDocument/2006/relationships/image" Target="../media/image176.png"/><Relationship Id="rId12" Type="http://schemas.microsoft.com/office/2007/relationships/hdphoto" Target="../media/hdphoto2.wdp"/><Relationship Id="rId17" Type="http://schemas.openxmlformats.org/officeDocument/2006/relationships/image" Target="../media/image181.png"/><Relationship Id="rId2" Type="http://schemas.openxmlformats.org/officeDocument/2006/relationships/notesSlide" Target="../notesSlides/notesSlide47.xml"/><Relationship Id="rId16" Type="http://schemas.openxmlformats.org/officeDocument/2006/relationships/image" Target="../media/image180.png"/><Relationship Id="rId20" Type="http://schemas.openxmlformats.org/officeDocument/2006/relationships/image" Target="../media/image203.jpeg"/><Relationship Id="rId1" Type="http://schemas.openxmlformats.org/officeDocument/2006/relationships/slideLayout" Target="../slideLayouts/slideLayout274.xml"/><Relationship Id="rId6" Type="http://schemas.openxmlformats.org/officeDocument/2006/relationships/image" Target="../media/image187.png"/><Relationship Id="rId11" Type="http://schemas.openxmlformats.org/officeDocument/2006/relationships/image" Target="../media/image174.png"/><Relationship Id="rId5" Type="http://schemas.openxmlformats.org/officeDocument/2006/relationships/image" Target="../media/image186.png"/><Relationship Id="rId15" Type="http://schemas.openxmlformats.org/officeDocument/2006/relationships/image" Target="../media/image178.png"/><Relationship Id="rId10"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 Id="rId19" Type="http://schemas.openxmlformats.org/officeDocument/2006/relationships/image" Target="../media/image184.jpeg"/><Relationship Id="rId4" Type="http://schemas.microsoft.com/office/2007/relationships/hdphoto" Target="../media/hdphoto3.wdp"/><Relationship Id="rId9" Type="http://schemas.openxmlformats.org/officeDocument/2006/relationships/image" Target="../media/image182.png"/><Relationship Id="rId14" Type="http://schemas.openxmlformats.org/officeDocument/2006/relationships/image" Target="../media/image177.png"/></Relationships>
</file>

<file path=ppt/slides/_rels/slide10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8.xml"/><Relationship Id="rId1" Type="http://schemas.openxmlformats.org/officeDocument/2006/relationships/slideLayout" Target="../slideLayouts/slideLayout119.xml"/></Relationships>
</file>

<file path=ppt/slides/_rels/slide104.xml.rels><?xml version="1.0" encoding="UTF-8" standalone="yes"?>
<Relationships xmlns="http://schemas.openxmlformats.org/package/2006/relationships"><Relationship Id="rId3" Type="http://schemas.openxmlformats.org/officeDocument/2006/relationships/hyperlink" Target="https://docs.microsoft.com/en-us/azure/security-center/container-security" TargetMode="External"/><Relationship Id="rId2" Type="http://schemas.openxmlformats.org/officeDocument/2006/relationships/notesSlide" Target="../notesSlides/notesSlide49.xml"/><Relationship Id="rId1" Type="http://schemas.openxmlformats.org/officeDocument/2006/relationships/slideLayout" Target="../slideLayouts/slideLayout12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05.png"/><Relationship Id="rId1" Type="http://schemas.openxmlformats.org/officeDocument/2006/relationships/slideLayout" Target="../slideLayouts/slideLayout7.xml"/><Relationship Id="rId5" Type="http://schemas.openxmlformats.org/officeDocument/2006/relationships/image" Target="../media/image206.png"/><Relationship Id="rId4" Type="http://schemas.openxmlformats.org/officeDocument/2006/relationships/image" Target="../media/image88.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emf"/><Relationship Id="rId7" Type="http://schemas.openxmlformats.org/officeDocument/2006/relationships/image" Target="../media/image212.png"/><Relationship Id="rId2" Type="http://schemas.openxmlformats.org/officeDocument/2006/relationships/image" Target="../media/image207.emf"/><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7.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ww.weave.works/technologies/gitops/"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www.weave.works/technologies/gitops/"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hyperlink" Target="https://github.com/fluxcd/flux" TargetMode="External"/><Relationship Id="rId4" Type="http://schemas.openxmlformats.org/officeDocument/2006/relationships/image" Target="../media/image82.em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fluxcd/multi-tenancy" TargetMode="External"/><Relationship Id="rId2" Type="http://schemas.openxmlformats.org/officeDocument/2006/relationships/image" Target="../media/image83.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github.com/fluxcd/helm-operator-get-starte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ks/node-updates-kure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hyperlink" Target="https://github.com/weaveworks/kure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weaveworks/kured" TargetMode="External"/><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svg"/><Relationship Id="rId7" Type="http://schemas.openxmlformats.org/officeDocument/2006/relationships/image" Target="../media/image92.svg"/><Relationship Id="rId12" Type="http://schemas.openxmlformats.org/officeDocument/2006/relationships/image" Target="../media/image97.png"/><Relationship Id="rId2" Type="http://schemas.openxmlformats.org/officeDocument/2006/relationships/image" Target="../media/image87.png"/><Relationship Id="rId1" Type="http://schemas.openxmlformats.org/officeDocument/2006/relationships/slideLayout" Target="../slideLayouts/slideLayout110.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s>
</file>

<file path=ppt/slides/_rels/slide3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386.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8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7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7.xml"/></Relationships>
</file>

<file path=ppt/slides/_rels/slide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7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4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77.xml"/></Relationships>
</file>

<file path=ppt/slides/_rels/slide4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77.xml"/></Relationships>
</file>

<file path=ppt/slides/_rels/slide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7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9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132.svg"/><Relationship Id="rId13" Type="http://schemas.openxmlformats.org/officeDocument/2006/relationships/image" Target="../media/image137.png"/><Relationship Id="rId3" Type="http://schemas.openxmlformats.org/officeDocument/2006/relationships/image" Target="../media/image127.jpeg"/><Relationship Id="rId7" Type="http://schemas.openxmlformats.org/officeDocument/2006/relationships/image" Target="../media/image131.png"/><Relationship Id="rId12" Type="http://schemas.openxmlformats.org/officeDocument/2006/relationships/image" Target="../media/image136.sv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jpeg"/><Relationship Id="rId11" Type="http://schemas.openxmlformats.org/officeDocument/2006/relationships/image" Target="../media/image135.png"/><Relationship Id="rId5" Type="http://schemas.openxmlformats.org/officeDocument/2006/relationships/image" Target="../media/image129.svg"/><Relationship Id="rId10" Type="http://schemas.openxmlformats.org/officeDocument/2006/relationships/image" Target="../media/image134.svg"/><Relationship Id="rId4" Type="http://schemas.openxmlformats.org/officeDocument/2006/relationships/image" Target="../media/image128.png"/><Relationship Id="rId9"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4.xml"/></Relationships>
</file>

<file path=ppt/slides/_rels/slide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46.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148.tiff"/><Relationship Id="rId2" Type="http://schemas.openxmlformats.org/officeDocument/2006/relationships/image" Target="../media/image147.tiff"/><Relationship Id="rId1" Type="http://schemas.openxmlformats.org/officeDocument/2006/relationships/slideLayout" Target="../slideLayouts/slideLayout19.xml"/><Relationship Id="rId4" Type="http://schemas.openxmlformats.org/officeDocument/2006/relationships/image" Target="../media/image149.tif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9.svg"/><Relationship Id="rId3" Type="http://schemas.openxmlformats.org/officeDocument/2006/relationships/image" Target="../media/image150.png"/><Relationship Id="rId7" Type="http://schemas.openxmlformats.org/officeDocument/2006/relationships/image" Target="../media/image154.svg"/><Relationship Id="rId12"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53.png"/><Relationship Id="rId11" Type="http://schemas.openxmlformats.org/officeDocument/2006/relationships/image" Target="../media/image158.sv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svg"/><Relationship Id="rId9" Type="http://schemas.openxmlformats.org/officeDocument/2006/relationships/image" Target="../media/image156.svg"/></Relationships>
</file>

<file path=ppt/slides/_rels/slide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1.xml"/></Relationships>
</file>

<file path=ppt/slides/_rels/slide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236.xml"/></Relationships>
</file>

<file path=ppt/slides/_rels/slide85.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svg"/><Relationship Id="rId2" Type="http://schemas.openxmlformats.org/officeDocument/2006/relationships/notesSlide" Target="../notesSlides/notesSlide30.xml"/><Relationship Id="rId1" Type="http://schemas.openxmlformats.org/officeDocument/2006/relationships/slideLayout" Target="../slideLayouts/slideLayout245.xml"/><Relationship Id="rId6" Type="http://schemas.openxmlformats.org/officeDocument/2006/relationships/image" Target="../media/image168.png"/><Relationship Id="rId5" Type="http://schemas.openxmlformats.org/officeDocument/2006/relationships/image" Target="../media/image167.emf"/><Relationship Id="rId4" Type="http://schemas.openxmlformats.org/officeDocument/2006/relationships/image" Target="../media/image166.svg"/></Relationships>
</file>

<file path=ppt/slides/_rels/slide8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79.png"/><Relationship Id="rId18" Type="http://schemas.openxmlformats.org/officeDocument/2006/relationships/image" Target="../media/image184.jpeg"/><Relationship Id="rId3" Type="http://schemas.openxmlformats.org/officeDocument/2006/relationships/image" Target="../media/image171.png"/><Relationship Id="rId7" Type="http://schemas.openxmlformats.org/officeDocument/2006/relationships/image" Target="../media/image174.png"/><Relationship Id="rId12" Type="http://schemas.openxmlformats.org/officeDocument/2006/relationships/image" Target="../media/image178.png"/><Relationship Id="rId17" Type="http://schemas.openxmlformats.org/officeDocument/2006/relationships/image" Target="../media/image183.png"/><Relationship Id="rId2" Type="http://schemas.openxmlformats.org/officeDocument/2006/relationships/notesSlide" Target="../notesSlides/notesSlide31.xml"/><Relationship Id="rId16" Type="http://schemas.openxmlformats.org/officeDocument/2006/relationships/image" Target="../media/image182.png"/><Relationship Id="rId1" Type="http://schemas.openxmlformats.org/officeDocument/2006/relationships/slideLayout" Target="../slideLayouts/slideLayout274.xml"/><Relationship Id="rId6"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 Id="rId11" Type="http://schemas.openxmlformats.org/officeDocument/2006/relationships/image" Target="../media/image177.png"/><Relationship Id="rId5" Type="http://schemas.openxmlformats.org/officeDocument/2006/relationships/image" Target="../media/image173.png"/><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image" Target="../media/image172.svg"/><Relationship Id="rId9" Type="http://schemas.openxmlformats.org/officeDocument/2006/relationships/image" Target="../media/image175.png"/><Relationship Id="rId14" Type="http://schemas.openxmlformats.org/officeDocument/2006/relationships/image" Target="../media/image180.png"/></Relationships>
</file>

<file path=ppt/slides/_rels/slide87.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image" Target="../media/image186.png"/><Relationship Id="rId3"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 Id="rId7" Type="http://schemas.openxmlformats.org/officeDocument/2006/relationships/image" Target="../media/image176.png"/><Relationship Id="rId12" Type="http://schemas.openxmlformats.org/officeDocument/2006/relationships/image" Target="../media/image181.png"/><Relationship Id="rId17" Type="http://schemas.microsoft.com/office/2007/relationships/hdphoto" Target="../media/hdphoto3.wdp"/><Relationship Id="rId2" Type="http://schemas.openxmlformats.org/officeDocument/2006/relationships/notesSlide" Target="../notesSlides/notesSlide32.xml"/><Relationship Id="rId16" Type="http://schemas.openxmlformats.org/officeDocument/2006/relationships/image" Target="../media/image185.png"/><Relationship Id="rId1" Type="http://schemas.openxmlformats.org/officeDocument/2006/relationships/slideLayout" Target="../slideLayouts/slideLayout274.xml"/><Relationship Id="rId6" Type="http://schemas.openxmlformats.org/officeDocument/2006/relationships/image" Target="../media/image175.png"/><Relationship Id="rId11" Type="http://schemas.openxmlformats.org/officeDocument/2006/relationships/image" Target="../media/image180.png"/><Relationship Id="rId5" Type="http://schemas.microsoft.com/office/2007/relationships/hdphoto" Target="../media/hdphoto2.wdp"/><Relationship Id="rId15" Type="http://schemas.openxmlformats.org/officeDocument/2006/relationships/image" Target="../media/image184.jpeg"/><Relationship Id="rId10" Type="http://schemas.openxmlformats.org/officeDocument/2006/relationships/image" Target="../media/image179.png"/><Relationship Id="rId19" Type="http://schemas.openxmlformats.org/officeDocument/2006/relationships/image" Target="../media/image187.png"/><Relationship Id="rId4" Type="http://schemas.openxmlformats.org/officeDocument/2006/relationships/image" Target="../media/image174.png"/><Relationship Id="rId9" Type="http://schemas.openxmlformats.org/officeDocument/2006/relationships/image" Target="../media/image178.png"/><Relationship Id="rId14" Type="http://schemas.openxmlformats.org/officeDocument/2006/relationships/image" Target="../media/image183.png"/></Relationships>
</file>

<file path=ppt/slides/_rels/slide8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xml"/><Relationship Id="rId1" Type="http://schemas.openxmlformats.org/officeDocument/2006/relationships/slideLayout" Target="../slideLayouts/slideLayout119.xml"/></Relationships>
</file>

<file path=ppt/slides/_rels/slide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4.xml"/><Relationship Id="rId1" Type="http://schemas.openxmlformats.org/officeDocument/2006/relationships/slideLayout" Target="../slideLayouts/slideLayout119.xml"/><Relationship Id="rId5" Type="http://schemas.openxmlformats.org/officeDocument/2006/relationships/image" Target="../media/image191.png"/><Relationship Id="rId4" Type="http://schemas.openxmlformats.org/officeDocument/2006/relationships/image" Target="../media/image19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6.xml"/></Relationships>
</file>

<file path=ppt/slides/_rels/slide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3.xml"/></Relationships>
</file>

<file path=ppt/slides/_rels/slide95.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70.png"/><Relationship Id="rId2" Type="http://schemas.openxmlformats.org/officeDocument/2006/relationships/notesSlide" Target="../notesSlides/notesSlide40.xml"/><Relationship Id="rId1" Type="http://schemas.openxmlformats.org/officeDocument/2006/relationships/slideLayout" Target="../slideLayouts/slideLayout140.xml"/><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77.png"/></Relationships>
</file>

<file path=ppt/slides/_rels/slide96.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96.png"/><Relationship Id="rId7" Type="http://schemas.openxmlformats.org/officeDocument/2006/relationships/image" Target="../media/image170.png"/><Relationship Id="rId2" Type="http://schemas.openxmlformats.org/officeDocument/2006/relationships/notesSlide" Target="../notesSlides/notesSlide41.xml"/><Relationship Id="rId1" Type="http://schemas.openxmlformats.org/officeDocument/2006/relationships/slideLayout" Target="../slideLayouts/slideLayout140.xml"/><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77.png"/></Relationships>
</file>

<file path=ppt/slides/_rels/slide9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97.png"/><Relationship Id="rId7" Type="http://schemas.openxmlformats.org/officeDocument/2006/relationships/image" Target="../media/image195.svg"/><Relationship Id="rId2" Type="http://schemas.openxmlformats.org/officeDocument/2006/relationships/notesSlide" Target="../notesSlides/notesSlide42.xml"/><Relationship Id="rId1" Type="http://schemas.openxmlformats.org/officeDocument/2006/relationships/slideLayout" Target="../slideLayouts/slideLayout140.xml"/><Relationship Id="rId6" Type="http://schemas.openxmlformats.org/officeDocument/2006/relationships/image" Target="../media/image194.png"/><Relationship Id="rId5" Type="http://schemas.openxmlformats.org/officeDocument/2006/relationships/image" Target="../media/image177.png"/><Relationship Id="rId4" Type="http://schemas.openxmlformats.org/officeDocument/2006/relationships/image" Target="../media/image196.png"/><Relationship Id="rId9" Type="http://schemas.openxmlformats.org/officeDocument/2006/relationships/image" Target="../media/image176.png"/></Relationships>
</file>

<file path=ppt/slides/_rels/slide9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97.png"/><Relationship Id="rId7" Type="http://schemas.openxmlformats.org/officeDocument/2006/relationships/image" Target="../media/image195.svg"/><Relationship Id="rId2" Type="http://schemas.openxmlformats.org/officeDocument/2006/relationships/notesSlide" Target="../notesSlides/notesSlide43.xml"/><Relationship Id="rId1" Type="http://schemas.openxmlformats.org/officeDocument/2006/relationships/slideLayout" Target="../slideLayouts/slideLayout140.xml"/><Relationship Id="rId6" Type="http://schemas.openxmlformats.org/officeDocument/2006/relationships/image" Target="../media/image194.png"/><Relationship Id="rId5" Type="http://schemas.openxmlformats.org/officeDocument/2006/relationships/image" Target="../media/image177.png"/><Relationship Id="rId4" Type="http://schemas.openxmlformats.org/officeDocument/2006/relationships/image" Target="../media/image196.png"/><Relationship Id="rId9" Type="http://schemas.openxmlformats.org/officeDocument/2006/relationships/image" Target="../media/image176.png"/></Relationships>
</file>

<file path=ppt/slides/_rels/slide9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97.png"/><Relationship Id="rId7" Type="http://schemas.openxmlformats.org/officeDocument/2006/relationships/image" Target="../media/image195.svg"/><Relationship Id="rId2" Type="http://schemas.openxmlformats.org/officeDocument/2006/relationships/notesSlide" Target="../notesSlides/notesSlide44.xml"/><Relationship Id="rId1" Type="http://schemas.openxmlformats.org/officeDocument/2006/relationships/slideLayout" Target="../slideLayouts/slideLayout140.xml"/><Relationship Id="rId6" Type="http://schemas.openxmlformats.org/officeDocument/2006/relationships/image" Target="../media/image194.png"/><Relationship Id="rId5" Type="http://schemas.openxmlformats.org/officeDocument/2006/relationships/image" Target="../media/image177.png"/><Relationship Id="rId4" Type="http://schemas.openxmlformats.org/officeDocument/2006/relationships/image" Target="../media/image196.png"/><Relationship Id="rId9" Type="http://schemas.openxmlformats.org/officeDocument/2006/relationships/image" Target="../media/image1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AKS Production Patterns Workshop</a:t>
            </a:r>
          </a:p>
        </p:txBody>
      </p:sp>
      <p:sp>
        <p:nvSpPr>
          <p:cNvPr id="5" name="Text Placeholder 4"/>
          <p:cNvSpPr>
            <a:spLocks noGrp="1"/>
          </p:cNvSpPr>
          <p:nvPr>
            <p:ph type="body" sz="quarter" idx="12"/>
          </p:nvPr>
        </p:nvSpPr>
        <p:spPr>
          <a:xfrm>
            <a:off x="584200" y="3962400"/>
            <a:ext cx="9144000" cy="609398"/>
          </a:xfrm>
        </p:spPr>
        <p:txBody>
          <a:bodyPr/>
          <a:lstStyle/>
          <a:p>
            <a:r>
              <a:rPr lang="en-US"/>
              <a:t>Kevin Harris (     @kevbhar): Kevin.Harris@Microsoft.com</a:t>
            </a:r>
          </a:p>
          <a:p>
            <a:r>
              <a:rPr lang="en-US"/>
              <a:t>Dave Strebel (     @</a:t>
            </a:r>
            <a:r>
              <a:rPr lang="en-US" err="1"/>
              <a:t>dave_strebel</a:t>
            </a:r>
            <a:r>
              <a:rPr lang="en-US"/>
              <a:t>): Dave.Strebel@Microsoft.com</a:t>
            </a:r>
          </a:p>
        </p:txBody>
      </p:sp>
      <p:pic>
        <p:nvPicPr>
          <p:cNvPr id="7" name="Picture 6">
            <a:extLst>
              <a:ext uri="{FF2B5EF4-FFF2-40B4-BE49-F238E27FC236}">
                <a16:creationId xmlns:a16="http://schemas.microsoft.com/office/drawing/2014/main" id="{2DC86955-C7E6-4888-AA9C-8BD141FA3C24}"/>
              </a:ext>
            </a:extLst>
          </p:cNvPr>
          <p:cNvPicPr>
            <a:picLocks noChangeAspect="1"/>
          </p:cNvPicPr>
          <p:nvPr/>
        </p:nvPicPr>
        <p:blipFill>
          <a:blip r:embed="rId3"/>
          <a:stretch>
            <a:fillRect/>
          </a:stretch>
        </p:blipFill>
        <p:spPr>
          <a:xfrm>
            <a:off x="2116339" y="3978922"/>
            <a:ext cx="276577" cy="255834"/>
          </a:xfrm>
          <a:prstGeom prst="rect">
            <a:avLst/>
          </a:prstGeom>
        </p:spPr>
      </p:pic>
      <p:pic>
        <p:nvPicPr>
          <p:cNvPr id="6" name="Picture 5">
            <a:extLst>
              <a:ext uri="{FF2B5EF4-FFF2-40B4-BE49-F238E27FC236}">
                <a16:creationId xmlns:a16="http://schemas.microsoft.com/office/drawing/2014/main" id="{3731DFCA-7338-CF4B-AC8C-0454E8EDADC0}"/>
              </a:ext>
            </a:extLst>
          </p:cNvPr>
          <p:cNvPicPr>
            <a:picLocks noChangeAspect="1"/>
          </p:cNvPicPr>
          <p:nvPr/>
        </p:nvPicPr>
        <p:blipFill>
          <a:blip r:embed="rId3"/>
          <a:stretch>
            <a:fillRect/>
          </a:stretch>
        </p:blipFill>
        <p:spPr>
          <a:xfrm>
            <a:off x="2180375" y="4291824"/>
            <a:ext cx="276577" cy="255834"/>
          </a:xfrm>
          <a:prstGeom prst="rect">
            <a:avLst/>
          </a:prstGeom>
        </p:spPr>
      </p:pic>
    </p:spTree>
    <p:extLst>
      <p:ext uri="{BB962C8B-B14F-4D97-AF65-F5344CB8AC3E}">
        <p14:creationId xmlns:p14="http://schemas.microsoft.com/office/powerpoint/2010/main" val="23261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AKS Setup Before</a:t>
            </a:r>
          </a:p>
        </p:txBody>
      </p:sp>
      <p:sp>
        <p:nvSpPr>
          <p:cNvPr id="6" name="Content Placeholder 5">
            <a:extLst>
              <a:ext uri="{FF2B5EF4-FFF2-40B4-BE49-F238E27FC236}">
                <a16:creationId xmlns:a16="http://schemas.microsoft.com/office/drawing/2014/main" id="{944A8A2A-F539-4AB7-A7B9-82F92F5058D8}"/>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717B1A14-1C6D-456E-A5FA-BEC9D006A119}"/>
              </a:ext>
            </a:extLst>
          </p:cNvPr>
          <p:cNvPicPr>
            <a:picLocks noChangeAspect="1"/>
          </p:cNvPicPr>
          <p:nvPr/>
        </p:nvPicPr>
        <p:blipFill>
          <a:blip r:embed="rId2"/>
          <a:stretch>
            <a:fillRect/>
          </a:stretch>
        </p:blipFill>
        <p:spPr>
          <a:xfrm>
            <a:off x="3902070" y="2719350"/>
            <a:ext cx="4387860" cy="1419300"/>
          </a:xfrm>
          <a:prstGeom prst="rect">
            <a:avLst/>
          </a:prstGeom>
        </p:spPr>
      </p:pic>
    </p:spTree>
    <p:extLst>
      <p:ext uri="{BB962C8B-B14F-4D97-AF65-F5344CB8AC3E}">
        <p14:creationId xmlns:p14="http://schemas.microsoft.com/office/powerpoint/2010/main" val="388316406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B7A9B99-A363-461C-A832-A8EF75B267E8}"/>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tint val="75000"/>
                  </a:srgbClr>
                </a:solidFill>
                <a:effectLst/>
                <a:uLnTx/>
                <a:uFillTx/>
                <a:latin typeface="Segoe UI"/>
                <a:ea typeface="+mn-ea"/>
                <a:cs typeface="+mn-cs"/>
              </a:rPr>
              <a:t>© Microsoft Corporation                                                                                  								                                Azure </a:t>
            </a:r>
          </a:p>
        </p:txBody>
      </p:sp>
      <p:sp>
        <p:nvSpPr>
          <p:cNvPr id="7" name="Title 16">
            <a:extLst>
              <a:ext uri="{FF2B5EF4-FFF2-40B4-BE49-F238E27FC236}">
                <a16:creationId xmlns:a16="http://schemas.microsoft.com/office/drawing/2014/main" id="{C501F6C7-9799-4B66-9CA2-52BCFB098F42}"/>
              </a:ext>
            </a:extLst>
          </p:cNvPr>
          <p:cNvSpPr txBox="1">
            <a:spLocks/>
          </p:cNvSpPr>
          <p:nvPr/>
        </p:nvSpPr>
        <p:spPr>
          <a:xfrm>
            <a:off x="489584" y="1847424"/>
            <a:ext cx="3155415" cy="24138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568"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176"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8" name="Title 16">
            <a:extLst>
              <a:ext uri="{FF2B5EF4-FFF2-40B4-BE49-F238E27FC236}">
                <a16:creationId xmlns:a16="http://schemas.microsoft.com/office/drawing/2014/main" id="{487CC7BC-FA8E-48D4-94B1-64575DC38BD7}"/>
              </a:ext>
            </a:extLst>
          </p:cNvPr>
          <p:cNvSpPr txBox="1">
            <a:spLocks/>
          </p:cNvSpPr>
          <p:nvPr/>
        </p:nvSpPr>
        <p:spPr>
          <a:xfrm>
            <a:off x="489585" y="2260904"/>
            <a:ext cx="3647460" cy="453842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20000"/>
              </a:lnSpc>
              <a:spcBef>
                <a:spcPct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Seamless Azure native solution through Security Center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For managed subscriptions, each new AKS cluster and node are discovered in Azure Security Center.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monitor AKS cluster for security misconfigurations and provides actionable recommendations for compliance with security best practices.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continuously analyzes AKS for potential threats based on:</a:t>
            </a:r>
          </a:p>
          <a:p>
            <a:pPr marL="793345" marR="0" lvl="1" indent="-336145" algn="l" defTabSz="896182" rtl="0" eaLnBrk="1" fontAlgn="auto" latinLnBrk="0" hangingPunct="1">
              <a:lnSpc>
                <a:spcPct val="120000"/>
              </a:lnSpc>
              <a:spcBef>
                <a:spcPts val="0"/>
              </a:spcBef>
              <a:spcAft>
                <a:spcPts val="576"/>
              </a:spcAft>
              <a:buClrTx/>
              <a:buSzTx/>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Raw security events such as network data and process creation</a:t>
            </a:r>
          </a:p>
          <a:p>
            <a:pPr marL="793345" marR="0" lvl="1" indent="-336145" algn="l" defTabSz="896182" rtl="0" eaLnBrk="1" fontAlgn="auto" latinLnBrk="0" hangingPunct="1">
              <a:lnSpc>
                <a:spcPct val="120000"/>
              </a:lnSpc>
              <a:spcBef>
                <a:spcPts val="0"/>
              </a:spcBef>
              <a:spcAft>
                <a:spcPts val="576"/>
              </a:spcAft>
              <a:buClrTx/>
              <a:buSzTx/>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Kubernetes audit log</a:t>
            </a:r>
          </a:p>
          <a:p>
            <a:pPr marL="457183" marR="0" lvl="1" indent="0" algn="l" defTabSz="896182" rtl="0" eaLnBrk="1" fontAlgn="auto" latinLnBrk="0" hangingPunct="1">
              <a:lnSpc>
                <a:spcPct val="120000"/>
              </a:lnSpc>
              <a:spcBef>
                <a:spcPts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and reports any threats and malicious activity detected e.g. “API requests to your cluster from a suspicious IP was detected”</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endPar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endPar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0" marR="0" lvl="0" indent="0" algn="l" defTabSz="896182" rtl="0" eaLnBrk="1" fontAlgn="auto" latinLnBrk="0" hangingPunct="1">
              <a:lnSpc>
                <a:spcPct val="120000"/>
              </a:lnSpc>
              <a:spcBef>
                <a:spcPct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t>
            </a:r>
          </a:p>
        </p:txBody>
      </p:sp>
      <p:sp>
        <p:nvSpPr>
          <p:cNvPr id="9" name="Title 6">
            <a:extLst>
              <a:ext uri="{FF2B5EF4-FFF2-40B4-BE49-F238E27FC236}">
                <a16:creationId xmlns:a16="http://schemas.microsoft.com/office/drawing/2014/main" id="{099648EE-C8FA-4AE7-9E86-15338683F263}"/>
              </a:ext>
            </a:extLst>
          </p:cNvPr>
          <p:cNvSpPr txBox="1">
            <a:spLocks/>
          </p:cNvSpPr>
          <p:nvPr/>
        </p:nvSpPr>
        <p:spPr>
          <a:xfrm>
            <a:off x="455995" y="499970"/>
            <a:ext cx="11306469" cy="38901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AKS Support in Azure Security Center</a:t>
            </a:r>
            <a:endParaRPr kumimoji="0" lang="en-US" sz="2745"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13" name="Title 1">
            <a:extLst>
              <a:ext uri="{FF2B5EF4-FFF2-40B4-BE49-F238E27FC236}">
                <a16:creationId xmlns:a16="http://schemas.microsoft.com/office/drawing/2014/main" id="{CA3318F4-9CBC-4F46-9038-A5337601E740}"/>
              </a:ext>
            </a:extLst>
          </p:cNvPr>
          <p:cNvSpPr txBox="1">
            <a:spLocks/>
          </p:cNvSpPr>
          <p:nvPr/>
        </p:nvSpPr>
        <p:spPr>
          <a:xfrm>
            <a:off x="8089421" y="3907440"/>
            <a:ext cx="2460299" cy="275183"/>
          </a:xfrm>
          <a:prstGeom prst="rect">
            <a:avLst/>
          </a:prstGeom>
          <a:solidFill>
            <a:srgbClr val="FFFFFF"/>
          </a:solidFill>
        </p:spPr>
        <p:txBody>
          <a:bodyPr vert="horz" wrap="square" lIns="0" tIns="0" rIns="0" bIns="89642"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 Cluster</a:t>
            </a:r>
          </a:p>
        </p:txBody>
      </p:sp>
      <p:sp>
        <p:nvSpPr>
          <p:cNvPr id="14" name="Rectangle: Rounded Corners 13">
            <a:extLst>
              <a:ext uri="{FF2B5EF4-FFF2-40B4-BE49-F238E27FC236}">
                <a16:creationId xmlns:a16="http://schemas.microsoft.com/office/drawing/2014/main" id="{8AA62A8E-9E99-4B22-A5CF-02AD8E556B22}"/>
              </a:ext>
            </a:extLst>
          </p:cNvPr>
          <p:cNvSpPr/>
          <p:nvPr/>
        </p:nvSpPr>
        <p:spPr bwMode="auto">
          <a:xfrm>
            <a:off x="6306887" y="4158516"/>
            <a:ext cx="5511800" cy="2356584"/>
          </a:xfrm>
          <a:prstGeom prst="roundRect">
            <a:avLst>
              <a:gd name="adj" fmla="val 3125"/>
            </a:avLst>
          </a:prstGeom>
          <a:solidFill>
            <a:srgbClr val="FCFDFE"/>
          </a:solidFill>
          <a:ln w="15875" cap="flat" cmpd="sng" algn="ctr">
            <a:solidFill>
              <a:srgbClr val="0078D4"/>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 name="cloud" title="Icon of a cloud">
            <a:extLst>
              <a:ext uri="{FF2B5EF4-FFF2-40B4-BE49-F238E27FC236}">
                <a16:creationId xmlns:a16="http://schemas.microsoft.com/office/drawing/2014/main" id="{E2C0D9DA-4D5D-4CDB-B465-07DE9149D295}"/>
              </a:ext>
            </a:extLst>
          </p:cNvPr>
          <p:cNvSpPr>
            <a:spLocks noChangeAspect="1"/>
          </p:cNvSpPr>
          <p:nvPr/>
        </p:nvSpPr>
        <p:spPr bwMode="auto">
          <a:xfrm>
            <a:off x="11499674" y="3959536"/>
            <a:ext cx="536521" cy="34181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itle 1">
            <a:extLst>
              <a:ext uri="{FF2B5EF4-FFF2-40B4-BE49-F238E27FC236}">
                <a16:creationId xmlns:a16="http://schemas.microsoft.com/office/drawing/2014/main" id="{EBC41D64-C4E4-49F0-9D62-9721F73E935D}"/>
              </a:ext>
            </a:extLst>
          </p:cNvPr>
          <p:cNvSpPr txBox="1">
            <a:spLocks/>
          </p:cNvSpPr>
          <p:nvPr/>
        </p:nvSpPr>
        <p:spPr>
          <a:xfrm>
            <a:off x="9463831" y="5044954"/>
            <a:ext cx="91545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 2</a:t>
            </a:r>
          </a:p>
        </p:txBody>
      </p:sp>
      <p:sp>
        <p:nvSpPr>
          <p:cNvPr id="19" name="Title 1">
            <a:extLst>
              <a:ext uri="{FF2B5EF4-FFF2-40B4-BE49-F238E27FC236}">
                <a16:creationId xmlns:a16="http://schemas.microsoft.com/office/drawing/2014/main" id="{FAA522CD-33B7-46D3-9D75-9D0CD3B848A2}"/>
              </a:ext>
            </a:extLst>
          </p:cNvPr>
          <p:cNvSpPr txBox="1">
            <a:spLocks/>
          </p:cNvSpPr>
          <p:nvPr/>
        </p:nvSpPr>
        <p:spPr>
          <a:xfrm>
            <a:off x="10743630" y="5044954"/>
            <a:ext cx="91545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 3</a:t>
            </a:r>
          </a:p>
        </p:txBody>
      </p:sp>
      <p:sp>
        <p:nvSpPr>
          <p:cNvPr id="21" name="Title 1">
            <a:extLst>
              <a:ext uri="{FF2B5EF4-FFF2-40B4-BE49-F238E27FC236}">
                <a16:creationId xmlns:a16="http://schemas.microsoft.com/office/drawing/2014/main" id="{0798B0BF-A47E-43E6-838B-ED51621C0EAF}"/>
              </a:ext>
            </a:extLst>
          </p:cNvPr>
          <p:cNvSpPr txBox="1">
            <a:spLocks/>
          </p:cNvSpPr>
          <p:nvPr/>
        </p:nvSpPr>
        <p:spPr>
          <a:xfrm>
            <a:off x="8191959" y="5044954"/>
            <a:ext cx="90752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 1</a:t>
            </a:r>
          </a:p>
        </p:txBody>
      </p:sp>
      <p:cxnSp>
        <p:nvCxnSpPr>
          <p:cNvPr id="57" name="Connector: Elbow 56">
            <a:extLst>
              <a:ext uri="{FF2B5EF4-FFF2-40B4-BE49-F238E27FC236}">
                <a16:creationId xmlns:a16="http://schemas.microsoft.com/office/drawing/2014/main" id="{41A83C89-27DF-4402-9B69-C2BFDF880264}"/>
              </a:ext>
            </a:extLst>
          </p:cNvPr>
          <p:cNvCxnSpPr>
            <a:cxnSpLocks/>
          </p:cNvCxnSpPr>
          <p:nvPr/>
        </p:nvCxnSpPr>
        <p:spPr>
          <a:xfrm flipV="1">
            <a:off x="6948337" y="1871148"/>
            <a:ext cx="1146716" cy="725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88D16E4E-0539-45A5-9F56-93AD3114C798}"/>
              </a:ext>
            </a:extLst>
          </p:cNvPr>
          <p:cNvCxnSpPr>
            <a:cxnSpLocks/>
          </p:cNvCxnSpPr>
          <p:nvPr/>
        </p:nvCxnSpPr>
        <p:spPr>
          <a:xfrm>
            <a:off x="6929629" y="2598525"/>
            <a:ext cx="1182344" cy="7598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9ADFC5-AE9B-4015-BF62-39D9FD7827C7}"/>
              </a:ext>
            </a:extLst>
          </p:cNvPr>
          <p:cNvCxnSpPr>
            <a:cxnSpLocks/>
          </p:cNvCxnSpPr>
          <p:nvPr/>
        </p:nvCxnSpPr>
        <p:spPr>
          <a:xfrm rot="16200000" flipH="1">
            <a:off x="8529726" y="588312"/>
            <a:ext cx="939554" cy="5904493"/>
          </a:xfrm>
          <a:prstGeom prst="bentConnector4">
            <a:avLst>
              <a:gd name="adj1" fmla="val 72439"/>
              <a:gd name="adj2" fmla="val 102506"/>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6" name="Oval 75">
            <a:extLst>
              <a:ext uri="{FF2B5EF4-FFF2-40B4-BE49-F238E27FC236}">
                <a16:creationId xmlns:a16="http://schemas.microsoft.com/office/drawing/2014/main" id="{54BEAEAD-9EC3-4135-B3D7-EEFFC08086E1}"/>
              </a:ext>
            </a:extLst>
          </p:cNvPr>
          <p:cNvSpPr/>
          <p:nvPr/>
        </p:nvSpPr>
        <p:spPr bwMode="auto">
          <a:xfrm>
            <a:off x="7717381" y="1549939"/>
            <a:ext cx="268927" cy="28303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80" name="Oval 79">
            <a:extLst>
              <a:ext uri="{FF2B5EF4-FFF2-40B4-BE49-F238E27FC236}">
                <a16:creationId xmlns:a16="http://schemas.microsoft.com/office/drawing/2014/main" id="{1E57F367-5EBD-44C3-A13B-69C848790741}"/>
              </a:ext>
            </a:extLst>
          </p:cNvPr>
          <p:cNvSpPr/>
          <p:nvPr/>
        </p:nvSpPr>
        <p:spPr bwMode="auto">
          <a:xfrm>
            <a:off x="7707886" y="229183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5" name="Straight Connector 4">
            <a:extLst>
              <a:ext uri="{FF2B5EF4-FFF2-40B4-BE49-F238E27FC236}">
                <a16:creationId xmlns:a16="http://schemas.microsoft.com/office/drawing/2014/main" id="{CAA03AA4-EB17-400A-B48D-CD42BAE67622}"/>
              </a:ext>
            </a:extLst>
          </p:cNvPr>
          <p:cNvCxnSpPr>
            <a:cxnSpLocks/>
          </p:cNvCxnSpPr>
          <p:nvPr/>
        </p:nvCxnSpPr>
        <p:spPr>
          <a:xfrm>
            <a:off x="7900826" y="4699000"/>
            <a:ext cx="0" cy="1816100"/>
          </a:xfrm>
          <a:prstGeom prst="line">
            <a:avLst/>
          </a:prstGeom>
          <a:ln w="12700">
            <a:prstDash val="dash"/>
          </a:ln>
        </p:spPr>
        <p:style>
          <a:lnRef idx="1">
            <a:schemeClr val="accent5"/>
          </a:lnRef>
          <a:fillRef idx="0">
            <a:schemeClr val="accent5"/>
          </a:fillRef>
          <a:effectRef idx="0">
            <a:schemeClr val="accent5"/>
          </a:effectRef>
          <a:fontRef idx="minor">
            <a:schemeClr val="tx1"/>
          </a:fontRef>
        </p:style>
      </p:cxnSp>
      <p:grpSp>
        <p:nvGrpSpPr>
          <p:cNvPr id="63" name="Group 62">
            <a:extLst>
              <a:ext uri="{FF2B5EF4-FFF2-40B4-BE49-F238E27FC236}">
                <a16:creationId xmlns:a16="http://schemas.microsoft.com/office/drawing/2014/main" id="{B2B93BBA-F913-4B1A-BFD6-CD3C42DD7913}"/>
              </a:ext>
            </a:extLst>
          </p:cNvPr>
          <p:cNvGrpSpPr/>
          <p:nvPr/>
        </p:nvGrpSpPr>
        <p:grpSpPr>
          <a:xfrm>
            <a:off x="10743630" y="5224976"/>
            <a:ext cx="921313" cy="1073131"/>
            <a:chOff x="10438830" y="5250376"/>
            <a:chExt cx="921313" cy="1073131"/>
          </a:xfrm>
        </p:grpSpPr>
        <p:grpSp>
          <p:nvGrpSpPr>
            <p:cNvPr id="62" name="Group 61">
              <a:extLst>
                <a:ext uri="{FF2B5EF4-FFF2-40B4-BE49-F238E27FC236}">
                  <a16:creationId xmlns:a16="http://schemas.microsoft.com/office/drawing/2014/main" id="{B3E95BAC-6CFF-4F7F-9192-018A43AB62C8}"/>
                </a:ext>
              </a:extLst>
            </p:cNvPr>
            <p:cNvGrpSpPr/>
            <p:nvPr/>
          </p:nvGrpSpPr>
          <p:grpSpPr>
            <a:xfrm>
              <a:off x="10444691" y="5251135"/>
              <a:ext cx="915452" cy="692407"/>
              <a:chOff x="10444691" y="5251135"/>
              <a:chExt cx="915452" cy="692407"/>
            </a:xfrm>
          </p:grpSpPr>
          <p:sp>
            <p:nvSpPr>
              <p:cNvPr id="43" name="Freeform: Shape 42">
                <a:extLst>
                  <a:ext uri="{FF2B5EF4-FFF2-40B4-BE49-F238E27FC236}">
                    <a16:creationId xmlns:a16="http://schemas.microsoft.com/office/drawing/2014/main" id="{687D7D46-6DA0-4D07-A83D-E2624E372A90}"/>
                  </a:ext>
                </a:extLst>
              </p:cNvPr>
              <p:cNvSpPr/>
              <p:nvPr/>
            </p:nvSpPr>
            <p:spPr>
              <a:xfrm>
                <a:off x="10654409"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359000A-8D3F-46F9-A0F0-0BA3C1643089}"/>
                  </a:ext>
                </a:extLst>
              </p:cNvPr>
              <p:cNvSpPr/>
              <p:nvPr/>
            </p:nvSpPr>
            <p:spPr>
              <a:xfrm>
                <a:off x="11000268"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0D48D4B-4AC0-4D31-8362-590E21E3FC70}"/>
                  </a:ext>
                </a:extLst>
              </p:cNvPr>
              <p:cNvSpPr/>
              <p:nvPr/>
            </p:nvSpPr>
            <p:spPr>
              <a:xfrm>
                <a:off x="10654409"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2E28321-A1AC-4EA0-A313-121EB99FF9A7}"/>
                  </a:ext>
                </a:extLst>
              </p:cNvPr>
              <p:cNvSpPr/>
              <p:nvPr/>
            </p:nvSpPr>
            <p:spPr>
              <a:xfrm>
                <a:off x="11000268"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6162B0BF-3D0C-4485-8358-177344933D9A}"/>
                  </a:ext>
                </a:extLst>
              </p:cNvPr>
              <p:cNvSpPr/>
              <p:nvPr/>
            </p:nvSpPr>
            <p:spPr bwMode="auto">
              <a:xfrm>
                <a:off x="10444691" y="5251135"/>
                <a:ext cx="915452" cy="692407"/>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sp>
          <p:nvSpPr>
            <p:cNvPr id="65" name="Rectangle: Rounded Corners 64">
              <a:extLst>
                <a:ext uri="{FF2B5EF4-FFF2-40B4-BE49-F238E27FC236}">
                  <a16:creationId xmlns:a16="http://schemas.microsoft.com/office/drawing/2014/main" id="{10A3B705-9B6F-47CB-B8D3-EDDD471EC1DE}"/>
                </a:ext>
              </a:extLst>
            </p:cNvPr>
            <p:cNvSpPr/>
            <p:nvPr/>
          </p:nvSpPr>
          <p:spPr bwMode="auto">
            <a:xfrm>
              <a:off x="10444691" y="5250376"/>
              <a:ext cx="915452" cy="892339"/>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66" name="Rectangle: Rounded Corners 65">
              <a:extLst>
                <a:ext uri="{FF2B5EF4-FFF2-40B4-BE49-F238E27FC236}">
                  <a16:creationId xmlns:a16="http://schemas.microsoft.com/office/drawing/2014/main" id="{208A470D-C721-4F23-84A2-AB41881F64E3}"/>
                </a:ext>
              </a:extLst>
            </p:cNvPr>
            <p:cNvSpPr/>
            <p:nvPr/>
          </p:nvSpPr>
          <p:spPr bwMode="auto">
            <a:xfrm>
              <a:off x="10444691" y="5250376"/>
              <a:ext cx="915452" cy="107313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150E95C9-B19A-412C-9F5D-A9F1FFDF0C60}"/>
                </a:ext>
              </a:extLst>
            </p:cNvPr>
            <p:cNvSpPr txBox="1">
              <a:spLocks/>
            </p:cNvSpPr>
            <p:nvPr/>
          </p:nvSpPr>
          <p:spPr>
            <a:xfrm>
              <a:off x="10438830" y="5980587"/>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72" name="Title 1">
              <a:extLst>
                <a:ext uri="{FF2B5EF4-FFF2-40B4-BE49-F238E27FC236}">
                  <a16:creationId xmlns:a16="http://schemas.microsoft.com/office/drawing/2014/main" id="{D41DA777-1DBC-456D-8FC3-5FAFA98E3405}"/>
                </a:ext>
              </a:extLst>
            </p:cNvPr>
            <p:cNvSpPr txBox="1">
              <a:spLocks/>
            </p:cNvSpPr>
            <p:nvPr/>
          </p:nvSpPr>
          <p:spPr>
            <a:xfrm>
              <a:off x="10438830" y="6171362"/>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grpSp>
      <p:grpSp>
        <p:nvGrpSpPr>
          <p:cNvPr id="88" name="Group 87">
            <a:extLst>
              <a:ext uri="{FF2B5EF4-FFF2-40B4-BE49-F238E27FC236}">
                <a16:creationId xmlns:a16="http://schemas.microsoft.com/office/drawing/2014/main" id="{75C62478-4F8B-4A86-89AD-91B2EBD06A45}"/>
              </a:ext>
            </a:extLst>
          </p:cNvPr>
          <p:cNvGrpSpPr/>
          <p:nvPr/>
        </p:nvGrpSpPr>
        <p:grpSpPr>
          <a:xfrm>
            <a:off x="9463831" y="5224976"/>
            <a:ext cx="921313" cy="1073131"/>
            <a:chOff x="10438830" y="5250376"/>
            <a:chExt cx="921313" cy="1073131"/>
          </a:xfrm>
        </p:grpSpPr>
        <p:grpSp>
          <p:nvGrpSpPr>
            <p:cNvPr id="89" name="Group 88">
              <a:extLst>
                <a:ext uri="{FF2B5EF4-FFF2-40B4-BE49-F238E27FC236}">
                  <a16:creationId xmlns:a16="http://schemas.microsoft.com/office/drawing/2014/main" id="{E7716750-9DCE-40F4-91C5-12B75F89BDEA}"/>
                </a:ext>
              </a:extLst>
            </p:cNvPr>
            <p:cNvGrpSpPr/>
            <p:nvPr/>
          </p:nvGrpSpPr>
          <p:grpSpPr>
            <a:xfrm>
              <a:off x="10444691" y="5251135"/>
              <a:ext cx="915452" cy="692407"/>
              <a:chOff x="10444691" y="5251135"/>
              <a:chExt cx="915452" cy="692407"/>
            </a:xfrm>
          </p:grpSpPr>
          <p:sp>
            <p:nvSpPr>
              <p:cNvPr id="94" name="Freeform: Shape 93">
                <a:extLst>
                  <a:ext uri="{FF2B5EF4-FFF2-40B4-BE49-F238E27FC236}">
                    <a16:creationId xmlns:a16="http://schemas.microsoft.com/office/drawing/2014/main" id="{88EA9CAF-A66C-4B4F-95BE-F4AEF33F417C}"/>
                  </a:ext>
                </a:extLst>
              </p:cNvPr>
              <p:cNvSpPr/>
              <p:nvPr/>
            </p:nvSpPr>
            <p:spPr>
              <a:xfrm>
                <a:off x="10654409"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4AC49B67-C5A1-4C9B-A1D6-26556F8C0ED0}"/>
                  </a:ext>
                </a:extLst>
              </p:cNvPr>
              <p:cNvSpPr/>
              <p:nvPr/>
            </p:nvSpPr>
            <p:spPr>
              <a:xfrm>
                <a:off x="11000268"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9CE56CD-BFCB-4A26-8F6C-992437447057}"/>
                  </a:ext>
                </a:extLst>
              </p:cNvPr>
              <p:cNvSpPr/>
              <p:nvPr/>
            </p:nvSpPr>
            <p:spPr>
              <a:xfrm>
                <a:off x="10654409"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04300F7-5B94-4314-8495-0678B42F1212}"/>
                  </a:ext>
                </a:extLst>
              </p:cNvPr>
              <p:cNvSpPr/>
              <p:nvPr/>
            </p:nvSpPr>
            <p:spPr>
              <a:xfrm>
                <a:off x="11000268"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Rounded Corners 97">
                <a:extLst>
                  <a:ext uri="{FF2B5EF4-FFF2-40B4-BE49-F238E27FC236}">
                    <a16:creationId xmlns:a16="http://schemas.microsoft.com/office/drawing/2014/main" id="{AD5B2CE3-37AD-43BE-B43C-F170183645D8}"/>
                  </a:ext>
                </a:extLst>
              </p:cNvPr>
              <p:cNvSpPr/>
              <p:nvPr/>
            </p:nvSpPr>
            <p:spPr bwMode="auto">
              <a:xfrm>
                <a:off x="10444691" y="5251135"/>
                <a:ext cx="915452" cy="692407"/>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sp>
          <p:nvSpPr>
            <p:cNvPr id="90" name="Rectangle: Rounded Corners 89">
              <a:extLst>
                <a:ext uri="{FF2B5EF4-FFF2-40B4-BE49-F238E27FC236}">
                  <a16:creationId xmlns:a16="http://schemas.microsoft.com/office/drawing/2014/main" id="{2AA99E07-3BCD-4359-A98A-7ABAE34C8E8D}"/>
                </a:ext>
              </a:extLst>
            </p:cNvPr>
            <p:cNvSpPr/>
            <p:nvPr/>
          </p:nvSpPr>
          <p:spPr bwMode="auto">
            <a:xfrm>
              <a:off x="10444691" y="5250376"/>
              <a:ext cx="915452" cy="892339"/>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91" name="Rectangle: Rounded Corners 90">
              <a:extLst>
                <a:ext uri="{FF2B5EF4-FFF2-40B4-BE49-F238E27FC236}">
                  <a16:creationId xmlns:a16="http://schemas.microsoft.com/office/drawing/2014/main" id="{7AA4694D-74EF-4412-A804-7B0C5BF3B627}"/>
                </a:ext>
              </a:extLst>
            </p:cNvPr>
            <p:cNvSpPr/>
            <p:nvPr/>
          </p:nvSpPr>
          <p:spPr bwMode="auto">
            <a:xfrm>
              <a:off x="10444691" y="5250376"/>
              <a:ext cx="915452" cy="107313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92" name="Title 1">
              <a:extLst>
                <a:ext uri="{FF2B5EF4-FFF2-40B4-BE49-F238E27FC236}">
                  <a16:creationId xmlns:a16="http://schemas.microsoft.com/office/drawing/2014/main" id="{8389BC1B-7095-4982-A6CE-0D4DF79D83B5}"/>
                </a:ext>
              </a:extLst>
            </p:cNvPr>
            <p:cNvSpPr txBox="1">
              <a:spLocks/>
            </p:cNvSpPr>
            <p:nvPr/>
          </p:nvSpPr>
          <p:spPr>
            <a:xfrm>
              <a:off x="10438830" y="5980587"/>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93" name="Title 1">
              <a:extLst>
                <a:ext uri="{FF2B5EF4-FFF2-40B4-BE49-F238E27FC236}">
                  <a16:creationId xmlns:a16="http://schemas.microsoft.com/office/drawing/2014/main" id="{D798CC17-6CD6-47A5-83A8-4D94E0C9FB2E}"/>
                </a:ext>
              </a:extLst>
            </p:cNvPr>
            <p:cNvSpPr txBox="1">
              <a:spLocks/>
            </p:cNvSpPr>
            <p:nvPr/>
          </p:nvSpPr>
          <p:spPr>
            <a:xfrm>
              <a:off x="10438830" y="6171362"/>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grpSp>
      <p:grpSp>
        <p:nvGrpSpPr>
          <p:cNvPr id="99" name="Group 98">
            <a:extLst>
              <a:ext uri="{FF2B5EF4-FFF2-40B4-BE49-F238E27FC236}">
                <a16:creationId xmlns:a16="http://schemas.microsoft.com/office/drawing/2014/main" id="{8CCD2DEA-9DA5-44C4-B5D5-6F7D8EE192D5}"/>
              </a:ext>
            </a:extLst>
          </p:cNvPr>
          <p:cNvGrpSpPr/>
          <p:nvPr/>
        </p:nvGrpSpPr>
        <p:grpSpPr>
          <a:xfrm>
            <a:off x="8180238" y="5224976"/>
            <a:ext cx="921313" cy="1073131"/>
            <a:chOff x="10438830" y="5250376"/>
            <a:chExt cx="921313" cy="1073131"/>
          </a:xfrm>
        </p:grpSpPr>
        <p:grpSp>
          <p:nvGrpSpPr>
            <p:cNvPr id="100" name="Group 99">
              <a:extLst>
                <a:ext uri="{FF2B5EF4-FFF2-40B4-BE49-F238E27FC236}">
                  <a16:creationId xmlns:a16="http://schemas.microsoft.com/office/drawing/2014/main" id="{4CB0FF8F-11AD-490A-9128-93BF89765893}"/>
                </a:ext>
              </a:extLst>
            </p:cNvPr>
            <p:cNvGrpSpPr/>
            <p:nvPr/>
          </p:nvGrpSpPr>
          <p:grpSpPr>
            <a:xfrm>
              <a:off x="10444691" y="5251135"/>
              <a:ext cx="915452" cy="692407"/>
              <a:chOff x="10444691" y="5251135"/>
              <a:chExt cx="915452" cy="692407"/>
            </a:xfrm>
          </p:grpSpPr>
          <p:sp>
            <p:nvSpPr>
              <p:cNvPr id="105" name="Freeform: Shape 104">
                <a:extLst>
                  <a:ext uri="{FF2B5EF4-FFF2-40B4-BE49-F238E27FC236}">
                    <a16:creationId xmlns:a16="http://schemas.microsoft.com/office/drawing/2014/main" id="{B4828043-879D-4276-AA76-4292D3C2B637}"/>
                  </a:ext>
                </a:extLst>
              </p:cNvPr>
              <p:cNvSpPr/>
              <p:nvPr/>
            </p:nvSpPr>
            <p:spPr>
              <a:xfrm>
                <a:off x="10654409"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F08F4FC-2A3F-4B76-8D7C-48B557FABE04}"/>
                  </a:ext>
                </a:extLst>
              </p:cNvPr>
              <p:cNvSpPr/>
              <p:nvPr/>
            </p:nvSpPr>
            <p:spPr>
              <a:xfrm>
                <a:off x="11000268"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9522B10F-59F8-48BB-8F47-0441C4B854B8}"/>
                  </a:ext>
                </a:extLst>
              </p:cNvPr>
              <p:cNvSpPr/>
              <p:nvPr/>
            </p:nvSpPr>
            <p:spPr>
              <a:xfrm>
                <a:off x="10654409"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7A5BD87-0C4F-48C3-A67F-0D71C70D0982}"/>
                  </a:ext>
                </a:extLst>
              </p:cNvPr>
              <p:cNvSpPr/>
              <p:nvPr/>
            </p:nvSpPr>
            <p:spPr>
              <a:xfrm>
                <a:off x="11000268"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A023EEE4-79FC-42DB-B71C-EBDE15028900}"/>
                  </a:ext>
                </a:extLst>
              </p:cNvPr>
              <p:cNvSpPr/>
              <p:nvPr/>
            </p:nvSpPr>
            <p:spPr bwMode="auto">
              <a:xfrm>
                <a:off x="10444691" y="5251135"/>
                <a:ext cx="915452" cy="692407"/>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sp>
          <p:nvSpPr>
            <p:cNvPr id="101" name="Rectangle: Rounded Corners 100">
              <a:extLst>
                <a:ext uri="{FF2B5EF4-FFF2-40B4-BE49-F238E27FC236}">
                  <a16:creationId xmlns:a16="http://schemas.microsoft.com/office/drawing/2014/main" id="{3CB56E99-93A2-435F-B14F-B2FB63DE8DA9}"/>
                </a:ext>
              </a:extLst>
            </p:cNvPr>
            <p:cNvSpPr/>
            <p:nvPr/>
          </p:nvSpPr>
          <p:spPr bwMode="auto">
            <a:xfrm>
              <a:off x="10444691" y="5250376"/>
              <a:ext cx="915452" cy="892339"/>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02" name="Rectangle: Rounded Corners 101">
              <a:extLst>
                <a:ext uri="{FF2B5EF4-FFF2-40B4-BE49-F238E27FC236}">
                  <a16:creationId xmlns:a16="http://schemas.microsoft.com/office/drawing/2014/main" id="{708CA71B-D4D8-48BA-AA41-FC99B8354604}"/>
                </a:ext>
              </a:extLst>
            </p:cNvPr>
            <p:cNvSpPr/>
            <p:nvPr/>
          </p:nvSpPr>
          <p:spPr bwMode="auto">
            <a:xfrm>
              <a:off x="10444691" y="5250376"/>
              <a:ext cx="915452" cy="107313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03" name="Title 1">
              <a:extLst>
                <a:ext uri="{FF2B5EF4-FFF2-40B4-BE49-F238E27FC236}">
                  <a16:creationId xmlns:a16="http://schemas.microsoft.com/office/drawing/2014/main" id="{08F9E6F8-15C6-4274-945A-F5E6FAADF2AC}"/>
                </a:ext>
              </a:extLst>
            </p:cNvPr>
            <p:cNvSpPr txBox="1">
              <a:spLocks/>
            </p:cNvSpPr>
            <p:nvPr/>
          </p:nvSpPr>
          <p:spPr>
            <a:xfrm>
              <a:off x="10438830" y="5980587"/>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04" name="Title 1">
              <a:extLst>
                <a:ext uri="{FF2B5EF4-FFF2-40B4-BE49-F238E27FC236}">
                  <a16:creationId xmlns:a16="http://schemas.microsoft.com/office/drawing/2014/main" id="{E565CCAF-A79D-4FEE-94DE-7784BABEE59E}"/>
                </a:ext>
              </a:extLst>
            </p:cNvPr>
            <p:cNvSpPr txBox="1">
              <a:spLocks/>
            </p:cNvSpPr>
            <p:nvPr/>
          </p:nvSpPr>
          <p:spPr>
            <a:xfrm>
              <a:off x="10438830" y="6171362"/>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grpSp>
      <p:grpSp>
        <p:nvGrpSpPr>
          <p:cNvPr id="113" name="Group 112">
            <a:extLst>
              <a:ext uri="{FF2B5EF4-FFF2-40B4-BE49-F238E27FC236}">
                <a16:creationId xmlns:a16="http://schemas.microsoft.com/office/drawing/2014/main" id="{5E4DA3E1-EE37-4D07-B154-E65E4BCCD714}"/>
              </a:ext>
            </a:extLst>
          </p:cNvPr>
          <p:cNvGrpSpPr/>
          <p:nvPr/>
        </p:nvGrpSpPr>
        <p:grpSpPr>
          <a:xfrm>
            <a:off x="4851608" y="1900106"/>
            <a:ext cx="2061098" cy="1198465"/>
            <a:chOff x="5686389" y="4553042"/>
            <a:chExt cx="4005806" cy="2259803"/>
          </a:xfrm>
        </p:grpSpPr>
        <p:grpSp>
          <p:nvGrpSpPr>
            <p:cNvPr id="114" name="Group 113">
              <a:extLst>
                <a:ext uri="{FF2B5EF4-FFF2-40B4-BE49-F238E27FC236}">
                  <a16:creationId xmlns:a16="http://schemas.microsoft.com/office/drawing/2014/main" id="{EBCA198F-0986-49E6-B323-330060B4EF12}"/>
                </a:ext>
              </a:extLst>
            </p:cNvPr>
            <p:cNvGrpSpPr/>
            <p:nvPr/>
          </p:nvGrpSpPr>
          <p:grpSpPr>
            <a:xfrm>
              <a:off x="5686389" y="4553042"/>
              <a:ext cx="4005806" cy="2259803"/>
              <a:chOff x="915178" y="2344425"/>
              <a:chExt cx="4005806" cy="2259803"/>
            </a:xfrm>
          </p:grpSpPr>
          <p:sp>
            <p:nvSpPr>
              <p:cNvPr id="116" name="Freeform 95">
                <a:extLst>
                  <a:ext uri="{FF2B5EF4-FFF2-40B4-BE49-F238E27FC236}">
                    <a16:creationId xmlns:a16="http://schemas.microsoft.com/office/drawing/2014/main" id="{165D3753-423D-4A25-A6ED-299F661C01E8}"/>
                  </a:ext>
                </a:extLst>
              </p:cNvPr>
              <p:cNvSpPr>
                <a:spLocks/>
              </p:cNvSpPr>
              <p:nvPr/>
            </p:nvSpPr>
            <p:spPr bwMode="auto">
              <a:xfrm flipH="1">
                <a:off x="998311" y="2344425"/>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30DCEC16-6514-4D29-ACBC-93E7FB30FB24}"/>
                  </a:ext>
                </a:extLst>
              </p:cNvPr>
              <p:cNvSpPr txBox="1"/>
              <p:nvPr/>
            </p:nvSpPr>
            <p:spPr>
              <a:xfrm>
                <a:off x="915178" y="4122158"/>
                <a:ext cx="4005806" cy="2901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D0D0D"/>
                    </a:solidFill>
                    <a:effectLst/>
                    <a:uLnTx/>
                    <a:uFillTx/>
                    <a:latin typeface="Segoe UI Semibold"/>
                    <a:ea typeface="+mn-ea"/>
                    <a:cs typeface="+mn-cs"/>
                  </a:rPr>
                  <a:t>Azure Security Center</a:t>
                </a:r>
              </a:p>
            </p:txBody>
          </p:sp>
        </p:grpSp>
        <p:pic>
          <p:nvPicPr>
            <p:cNvPr id="115" name="Graphic 114">
              <a:extLst>
                <a:ext uri="{FF2B5EF4-FFF2-40B4-BE49-F238E27FC236}">
                  <a16:creationId xmlns:a16="http://schemas.microsoft.com/office/drawing/2014/main" id="{05DFB461-5F2F-42C2-9437-A0E713439A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2803" y="5005920"/>
              <a:ext cx="1040935" cy="1040935"/>
            </a:xfrm>
            <a:prstGeom prst="rect">
              <a:avLst/>
            </a:prstGeom>
          </p:spPr>
        </p:pic>
      </p:grpSp>
      <p:cxnSp>
        <p:nvCxnSpPr>
          <p:cNvPr id="119" name="Straight Connector 118">
            <a:extLst>
              <a:ext uri="{FF2B5EF4-FFF2-40B4-BE49-F238E27FC236}">
                <a16:creationId xmlns:a16="http://schemas.microsoft.com/office/drawing/2014/main" id="{D19B9D6F-A0D3-4E80-B5F4-3624D968C8A9}"/>
              </a:ext>
            </a:extLst>
          </p:cNvPr>
          <p:cNvCxnSpPr/>
          <p:nvPr/>
        </p:nvCxnSpPr>
        <p:spPr>
          <a:xfrm>
            <a:off x="6306887" y="4699000"/>
            <a:ext cx="5511800" cy="0"/>
          </a:xfrm>
          <a:prstGeom prst="line">
            <a:avLst/>
          </a:prstGeom>
          <a:ln w="12700">
            <a:solidFill>
              <a:schemeClr val="accent1"/>
            </a:solidFill>
            <a:prstDash val="dash"/>
          </a:ln>
        </p:spPr>
        <p:style>
          <a:lnRef idx="1">
            <a:schemeClr val="accent5"/>
          </a:lnRef>
          <a:fillRef idx="0">
            <a:schemeClr val="accent5"/>
          </a:fillRef>
          <a:effectRef idx="0">
            <a:schemeClr val="accent5"/>
          </a:effectRef>
          <a:fontRef idx="minor">
            <a:schemeClr val="tx1"/>
          </a:fontRef>
        </p:style>
      </p:cxnSp>
      <p:grpSp>
        <p:nvGrpSpPr>
          <p:cNvPr id="123" name="Group 122">
            <a:extLst>
              <a:ext uri="{FF2B5EF4-FFF2-40B4-BE49-F238E27FC236}">
                <a16:creationId xmlns:a16="http://schemas.microsoft.com/office/drawing/2014/main" id="{A6778CF2-3C60-4C18-A652-2F0F9EDB6208}"/>
              </a:ext>
            </a:extLst>
          </p:cNvPr>
          <p:cNvGrpSpPr/>
          <p:nvPr/>
        </p:nvGrpSpPr>
        <p:grpSpPr>
          <a:xfrm>
            <a:off x="6616933" y="5203910"/>
            <a:ext cx="439482" cy="958979"/>
            <a:chOff x="6379552" y="5105719"/>
            <a:chExt cx="439482" cy="958979"/>
          </a:xfrm>
        </p:grpSpPr>
        <p:sp>
          <p:nvSpPr>
            <p:cNvPr id="121" name="server" title="Icon of a server tower">
              <a:extLst>
                <a:ext uri="{FF2B5EF4-FFF2-40B4-BE49-F238E27FC236}">
                  <a16:creationId xmlns:a16="http://schemas.microsoft.com/office/drawing/2014/main" id="{D122F093-DC5F-43ED-B555-2B77E8A59A91}"/>
                </a:ext>
              </a:extLst>
            </p:cNvPr>
            <p:cNvSpPr>
              <a:spLocks noChangeAspect="1" noEditPoints="1"/>
            </p:cNvSpPr>
            <p:nvPr/>
          </p:nvSpPr>
          <p:spPr bwMode="auto">
            <a:xfrm>
              <a:off x="6423298" y="5451776"/>
              <a:ext cx="322697" cy="61292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2" name="Title 1">
              <a:extLst>
                <a:ext uri="{FF2B5EF4-FFF2-40B4-BE49-F238E27FC236}">
                  <a16:creationId xmlns:a16="http://schemas.microsoft.com/office/drawing/2014/main" id="{A166539C-EC70-4CC7-9500-136EEA49B4E8}"/>
                </a:ext>
              </a:extLst>
            </p:cNvPr>
            <p:cNvSpPr txBox="1">
              <a:spLocks/>
            </p:cNvSpPr>
            <p:nvPr/>
          </p:nvSpPr>
          <p:spPr>
            <a:xfrm>
              <a:off x="6379552" y="5105719"/>
              <a:ext cx="4394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grpSp>
      <p:sp>
        <p:nvSpPr>
          <p:cNvPr id="124" name="Title 1">
            <a:extLst>
              <a:ext uri="{FF2B5EF4-FFF2-40B4-BE49-F238E27FC236}">
                <a16:creationId xmlns:a16="http://schemas.microsoft.com/office/drawing/2014/main" id="{9CF45BCB-FA94-4F45-BDD4-80DBC47714B2}"/>
              </a:ext>
            </a:extLst>
          </p:cNvPr>
          <p:cNvSpPr txBox="1">
            <a:spLocks/>
          </p:cNvSpPr>
          <p:nvPr/>
        </p:nvSpPr>
        <p:spPr>
          <a:xfrm>
            <a:off x="8092923" y="4749433"/>
            <a:ext cx="67638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Workers</a:t>
            </a:r>
          </a:p>
        </p:txBody>
      </p:sp>
      <p:sp>
        <p:nvSpPr>
          <p:cNvPr id="125" name="Title 1">
            <a:extLst>
              <a:ext uri="{FF2B5EF4-FFF2-40B4-BE49-F238E27FC236}">
                <a16:creationId xmlns:a16="http://schemas.microsoft.com/office/drawing/2014/main" id="{89F5E047-ED88-435B-A326-8445FED0D23E}"/>
              </a:ext>
            </a:extLst>
          </p:cNvPr>
          <p:cNvSpPr txBox="1">
            <a:spLocks/>
          </p:cNvSpPr>
          <p:nvPr/>
        </p:nvSpPr>
        <p:spPr>
          <a:xfrm>
            <a:off x="6281230" y="4749047"/>
            <a:ext cx="67140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44" name="Group 243">
            <a:extLst>
              <a:ext uri="{FF2B5EF4-FFF2-40B4-BE49-F238E27FC236}">
                <a16:creationId xmlns:a16="http://schemas.microsoft.com/office/drawing/2014/main" id="{A9BD5F00-2B87-4CDA-965D-AD577F22158D}"/>
              </a:ext>
            </a:extLst>
          </p:cNvPr>
          <p:cNvGrpSpPr/>
          <p:nvPr/>
        </p:nvGrpSpPr>
        <p:grpSpPr>
          <a:xfrm>
            <a:off x="6525761" y="4265492"/>
            <a:ext cx="2254382" cy="365760"/>
            <a:chOff x="6525761" y="4265492"/>
            <a:chExt cx="2254382" cy="365760"/>
          </a:xfrm>
        </p:grpSpPr>
        <p:sp>
          <p:nvSpPr>
            <p:cNvPr id="126" name="Title 1">
              <a:extLst>
                <a:ext uri="{FF2B5EF4-FFF2-40B4-BE49-F238E27FC236}">
                  <a16:creationId xmlns:a16="http://schemas.microsoft.com/office/drawing/2014/main" id="{3BE46A6A-A087-4575-A0D5-133F90876362}"/>
                </a:ext>
              </a:extLst>
            </p:cNvPr>
            <p:cNvSpPr txBox="1">
              <a:spLocks/>
            </p:cNvSpPr>
            <p:nvPr/>
          </p:nvSpPr>
          <p:spPr>
            <a:xfrm>
              <a:off x="6886786" y="4368517"/>
              <a:ext cx="189335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Security Configuration</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27" name="DeveloperTools_EC7A" title="Icon of a wrench and a screwdriver">
              <a:extLst>
                <a:ext uri="{FF2B5EF4-FFF2-40B4-BE49-F238E27FC236}">
                  <a16:creationId xmlns:a16="http://schemas.microsoft.com/office/drawing/2014/main" id="{504D9F4A-C3E9-4699-BAD3-44DAD198BA46}"/>
                </a:ext>
              </a:extLst>
            </p:cNvPr>
            <p:cNvSpPr>
              <a:spLocks noChangeAspect="1" noEditPoints="1"/>
            </p:cNvSpPr>
            <p:nvPr/>
          </p:nvSpPr>
          <p:spPr bwMode="auto">
            <a:xfrm>
              <a:off x="6525761" y="4265492"/>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F0A1F441-F845-4466-834F-4C3A75655BBE}"/>
              </a:ext>
            </a:extLst>
          </p:cNvPr>
          <p:cNvGrpSpPr/>
          <p:nvPr/>
        </p:nvGrpSpPr>
        <p:grpSpPr>
          <a:xfrm>
            <a:off x="9821604" y="4288447"/>
            <a:ext cx="1900265" cy="331846"/>
            <a:chOff x="10135929" y="4288447"/>
            <a:chExt cx="1900265" cy="331846"/>
          </a:xfrm>
        </p:grpSpPr>
        <p:grpSp>
          <p:nvGrpSpPr>
            <p:cNvPr id="137" name="Group 136">
              <a:extLst>
                <a:ext uri="{FF2B5EF4-FFF2-40B4-BE49-F238E27FC236}">
                  <a16:creationId xmlns:a16="http://schemas.microsoft.com/office/drawing/2014/main" id="{03D687E3-1056-4BD2-9DD1-FA0893AD8AEF}"/>
                </a:ext>
              </a:extLst>
            </p:cNvPr>
            <p:cNvGrpSpPr/>
            <p:nvPr/>
          </p:nvGrpSpPr>
          <p:grpSpPr>
            <a:xfrm>
              <a:off x="10135929" y="4288447"/>
              <a:ext cx="331846" cy="331846"/>
              <a:chOff x="10876974" y="2697461"/>
              <a:chExt cx="914400" cy="914400"/>
            </a:xfrm>
          </p:grpSpPr>
          <p:sp>
            <p:nvSpPr>
              <p:cNvPr id="138" name="Oval 137">
                <a:extLst>
                  <a:ext uri="{FF2B5EF4-FFF2-40B4-BE49-F238E27FC236}">
                    <a16:creationId xmlns:a16="http://schemas.microsoft.com/office/drawing/2014/main" id="{8D77BA4A-3E05-4F9D-9928-18CEBCAD0468}"/>
                  </a:ext>
                </a:extLst>
              </p:cNvPr>
              <p:cNvSpPr/>
              <p:nvPr/>
            </p:nvSpPr>
            <p:spPr bwMode="auto">
              <a:xfrm>
                <a:off x="10876974" y="2697461"/>
                <a:ext cx="914400" cy="914400"/>
              </a:xfrm>
              <a:prstGeom prst="ellipse">
                <a:avLst/>
              </a:prstGeom>
              <a:solidFill>
                <a:schemeClr val="bg1"/>
              </a:solidFill>
              <a:ln w="12700" cap="flat" cmpd="sng" algn="ctr">
                <a:solidFill>
                  <a:srgbClr val="0070C0"/>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5DAE4001-5A91-443E-A2BF-DFA3D33DF5B6}"/>
                  </a:ext>
                </a:extLst>
              </p:cNvPr>
              <p:cNvGrpSpPr/>
              <p:nvPr/>
            </p:nvGrpSpPr>
            <p:grpSpPr>
              <a:xfrm>
                <a:off x="11187717" y="2917712"/>
                <a:ext cx="292914" cy="397699"/>
                <a:chOff x="-5276850" y="976313"/>
                <a:chExt cx="3838575" cy="5211763"/>
              </a:xfrm>
            </p:grpSpPr>
            <p:sp>
              <p:nvSpPr>
                <p:cNvPr id="140" name="Rectangle 13">
                  <a:extLst>
                    <a:ext uri="{FF2B5EF4-FFF2-40B4-BE49-F238E27FC236}">
                      <a16:creationId xmlns:a16="http://schemas.microsoft.com/office/drawing/2014/main" id="{F93B58D6-D2A1-4E67-9ACA-2B210C611D7A}"/>
                    </a:ext>
                  </a:extLst>
                </p:cNvPr>
                <p:cNvSpPr>
                  <a:spLocks noChangeArrowheads="1"/>
                </p:cNvSpPr>
                <p:nvPr/>
              </p:nvSpPr>
              <p:spPr bwMode="auto">
                <a:xfrm>
                  <a:off x="-5276850" y="3452813"/>
                  <a:ext cx="3838575" cy="2735263"/>
                </a:xfrm>
                <a:prstGeom prst="rect">
                  <a:avLst/>
                </a:pr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14">
                  <a:extLst>
                    <a:ext uri="{FF2B5EF4-FFF2-40B4-BE49-F238E27FC236}">
                      <a16:creationId xmlns:a16="http://schemas.microsoft.com/office/drawing/2014/main" id="{41560675-4EB4-4789-A1C3-776F8FD1EE0C}"/>
                    </a:ext>
                  </a:extLst>
                </p:cNvPr>
                <p:cNvSpPr>
                  <a:spLocks/>
                </p:cNvSpPr>
                <p:nvPr/>
              </p:nvSpPr>
              <p:spPr bwMode="auto">
                <a:xfrm>
                  <a:off x="-4710113" y="976313"/>
                  <a:ext cx="2705100" cy="2476500"/>
                </a:xfrm>
                <a:custGeom>
                  <a:avLst/>
                  <a:gdLst>
                    <a:gd name="T0" fmla="*/ 62 w 62"/>
                    <a:gd name="T1" fmla="*/ 57 h 57"/>
                    <a:gd name="T2" fmla="*/ 62 w 62"/>
                    <a:gd name="T3" fmla="*/ 32 h 57"/>
                    <a:gd name="T4" fmla="*/ 31 w 62"/>
                    <a:gd name="T5" fmla="*/ 0 h 57"/>
                    <a:gd name="T6" fmla="*/ 0 w 62"/>
                    <a:gd name="T7" fmla="*/ 32 h 57"/>
                    <a:gd name="T8" fmla="*/ 0 w 62"/>
                    <a:gd name="T9" fmla="*/ 57 h 57"/>
                  </a:gdLst>
                  <a:ahLst/>
                  <a:cxnLst>
                    <a:cxn ang="0">
                      <a:pos x="T0" y="T1"/>
                    </a:cxn>
                    <a:cxn ang="0">
                      <a:pos x="T2" y="T3"/>
                    </a:cxn>
                    <a:cxn ang="0">
                      <a:pos x="T4" y="T5"/>
                    </a:cxn>
                    <a:cxn ang="0">
                      <a:pos x="T6" y="T7"/>
                    </a:cxn>
                    <a:cxn ang="0">
                      <a:pos x="T8" y="T9"/>
                    </a:cxn>
                  </a:cxnLst>
                  <a:rect l="0" t="0" r="r" b="b"/>
                  <a:pathLst>
                    <a:path w="62" h="57">
                      <a:moveTo>
                        <a:pt x="62" y="57"/>
                      </a:moveTo>
                      <a:cubicBezTo>
                        <a:pt x="62" y="32"/>
                        <a:pt x="62" y="32"/>
                        <a:pt x="62" y="32"/>
                      </a:cubicBezTo>
                      <a:cubicBezTo>
                        <a:pt x="62" y="14"/>
                        <a:pt x="48" y="0"/>
                        <a:pt x="31" y="0"/>
                      </a:cubicBezTo>
                      <a:cubicBezTo>
                        <a:pt x="14" y="0"/>
                        <a:pt x="0" y="14"/>
                        <a:pt x="0" y="32"/>
                      </a:cubicBezTo>
                      <a:cubicBezTo>
                        <a:pt x="0" y="57"/>
                        <a:pt x="0" y="57"/>
                        <a:pt x="0" y="57"/>
                      </a:cubicBez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15">
                  <a:extLst>
                    <a:ext uri="{FF2B5EF4-FFF2-40B4-BE49-F238E27FC236}">
                      <a16:creationId xmlns:a16="http://schemas.microsoft.com/office/drawing/2014/main" id="{0C07BD4D-BA88-4DE9-89C9-035CA7F73D29}"/>
                    </a:ext>
                  </a:extLst>
                </p:cNvPr>
                <p:cNvSpPr>
                  <a:spLocks/>
                </p:cNvSpPr>
                <p:nvPr/>
              </p:nvSpPr>
              <p:spPr bwMode="auto">
                <a:xfrm>
                  <a:off x="-3968750" y="4321175"/>
                  <a:ext cx="1222375" cy="825500"/>
                </a:xfrm>
                <a:custGeom>
                  <a:avLst/>
                  <a:gdLst>
                    <a:gd name="T0" fmla="*/ 0 w 770"/>
                    <a:gd name="T1" fmla="*/ 301 h 520"/>
                    <a:gd name="T2" fmla="*/ 220 w 770"/>
                    <a:gd name="T3" fmla="*/ 520 h 520"/>
                    <a:gd name="T4" fmla="*/ 770 w 770"/>
                    <a:gd name="T5" fmla="*/ 0 h 520"/>
                  </a:gdLst>
                  <a:ahLst/>
                  <a:cxnLst>
                    <a:cxn ang="0">
                      <a:pos x="T0" y="T1"/>
                    </a:cxn>
                    <a:cxn ang="0">
                      <a:pos x="T2" y="T3"/>
                    </a:cxn>
                    <a:cxn ang="0">
                      <a:pos x="T4" y="T5"/>
                    </a:cxn>
                  </a:cxnLst>
                  <a:rect l="0" t="0" r="r" b="b"/>
                  <a:pathLst>
                    <a:path w="770" h="520">
                      <a:moveTo>
                        <a:pt x="0" y="301"/>
                      </a:moveTo>
                      <a:lnTo>
                        <a:pt x="220" y="520"/>
                      </a:lnTo>
                      <a:lnTo>
                        <a:pt x="770" y="0"/>
                      </a:ln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3" name="Title 1">
              <a:extLst>
                <a:ext uri="{FF2B5EF4-FFF2-40B4-BE49-F238E27FC236}">
                  <a16:creationId xmlns:a16="http://schemas.microsoft.com/office/drawing/2014/main" id="{BA0404A2-7C31-49E8-B342-8EEB2C354ADC}"/>
                </a:ext>
              </a:extLst>
            </p:cNvPr>
            <p:cNvSpPr txBox="1">
              <a:spLocks/>
            </p:cNvSpPr>
            <p:nvPr/>
          </p:nvSpPr>
          <p:spPr>
            <a:xfrm>
              <a:off x="10503999" y="4376769"/>
              <a:ext cx="153219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B050"/>
                  </a:solidFill>
                  <a:effectLst/>
                  <a:uLnTx/>
                  <a:uFillTx/>
                  <a:latin typeface="Segoe UI Semibold" panose="020B0702040204020203" pitchFamily="34" charset="0"/>
                  <a:ea typeface="+mn-ea"/>
                  <a:cs typeface="Segoe UI Semibold" panose="020B0702040204020203" pitchFamily="34" charset="0"/>
                </a:rPr>
                <a:t>Verified by Security Center</a:t>
              </a:r>
            </a:p>
          </p:txBody>
        </p:sp>
      </p:grpSp>
      <p:sp>
        <p:nvSpPr>
          <p:cNvPr id="153" name="Rectangle 152">
            <a:extLst>
              <a:ext uri="{FF2B5EF4-FFF2-40B4-BE49-F238E27FC236}">
                <a16:creationId xmlns:a16="http://schemas.microsoft.com/office/drawing/2014/main" id="{8B3B44F7-F81C-44DF-8F62-7564203E07F5}"/>
              </a:ext>
            </a:extLst>
          </p:cNvPr>
          <p:cNvSpPr/>
          <p:nvPr/>
        </p:nvSpPr>
        <p:spPr>
          <a:xfrm>
            <a:off x="8762205" y="1573037"/>
            <a:ext cx="1436468"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Continuous discovery of managed AKS instances</a:t>
            </a:r>
          </a:p>
        </p:txBody>
      </p:sp>
      <p:grpSp>
        <p:nvGrpSpPr>
          <p:cNvPr id="154" name="Group 153">
            <a:extLst>
              <a:ext uri="{FF2B5EF4-FFF2-40B4-BE49-F238E27FC236}">
                <a16:creationId xmlns:a16="http://schemas.microsoft.com/office/drawing/2014/main" id="{9150B0E3-9CD2-4F79-8F78-53F54B934DF3}"/>
              </a:ext>
            </a:extLst>
          </p:cNvPr>
          <p:cNvGrpSpPr/>
          <p:nvPr/>
        </p:nvGrpSpPr>
        <p:grpSpPr>
          <a:xfrm>
            <a:off x="8313993" y="2331466"/>
            <a:ext cx="1906334" cy="553998"/>
            <a:chOff x="5226688" y="2324822"/>
            <a:chExt cx="1944560" cy="565106"/>
          </a:xfrm>
        </p:grpSpPr>
        <p:sp>
          <p:nvSpPr>
            <p:cNvPr id="155" name="Scroll: Vertical 154">
              <a:extLst>
                <a:ext uri="{FF2B5EF4-FFF2-40B4-BE49-F238E27FC236}">
                  <a16:creationId xmlns:a16="http://schemas.microsoft.com/office/drawing/2014/main" id="{D995A213-7201-48B9-88B7-60B43EE0CE91}"/>
                </a:ext>
              </a:extLst>
            </p:cNvPr>
            <p:cNvSpPr/>
            <p:nvPr/>
          </p:nvSpPr>
          <p:spPr>
            <a:xfrm>
              <a:off x="5226688" y="2373519"/>
              <a:ext cx="457200" cy="457200"/>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8E8E4846-ED49-4EBD-8E15-81800E13C567}"/>
                </a:ext>
              </a:extLst>
            </p:cNvPr>
            <p:cNvSpPr/>
            <p:nvPr/>
          </p:nvSpPr>
          <p:spPr>
            <a:xfrm>
              <a:off x="5705976" y="2324822"/>
              <a:ext cx="1465272" cy="56510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Actionable recommendations for security best practices </a:t>
              </a:r>
            </a:p>
          </p:txBody>
        </p:sp>
      </p:grpSp>
      <p:sp>
        <p:nvSpPr>
          <p:cNvPr id="157" name="Rectangle 156">
            <a:extLst>
              <a:ext uri="{FF2B5EF4-FFF2-40B4-BE49-F238E27FC236}">
                <a16:creationId xmlns:a16="http://schemas.microsoft.com/office/drawing/2014/main" id="{6DF47FFB-50AC-43C2-A4A5-C1343B8AE001}"/>
              </a:ext>
            </a:extLst>
          </p:cNvPr>
          <p:cNvSpPr/>
          <p:nvPr/>
        </p:nvSpPr>
        <p:spPr>
          <a:xfrm>
            <a:off x="8743153" y="3066201"/>
            <a:ext cx="1477172" cy="55399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Detect threats across AKS nodes and clusters using advanced analytics </a:t>
            </a:r>
          </a:p>
        </p:txBody>
      </p:sp>
      <p:sp>
        <p:nvSpPr>
          <p:cNvPr id="160" name="shield_3" title="Icon of a shield with an exclamation point inside">
            <a:extLst>
              <a:ext uri="{FF2B5EF4-FFF2-40B4-BE49-F238E27FC236}">
                <a16:creationId xmlns:a16="http://schemas.microsoft.com/office/drawing/2014/main" id="{602E1C33-CDFE-422E-AB05-AA2F3155F27F}"/>
              </a:ext>
            </a:extLst>
          </p:cNvPr>
          <p:cNvSpPr>
            <a:spLocks noChangeAspect="1" noEditPoints="1"/>
          </p:cNvSpPr>
          <p:nvPr/>
        </p:nvSpPr>
        <p:spPr bwMode="auto">
          <a:xfrm>
            <a:off x="8352586" y="316536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binoculars" title="Icon of binoculars">
            <a:extLst>
              <a:ext uri="{FF2B5EF4-FFF2-40B4-BE49-F238E27FC236}">
                <a16:creationId xmlns:a16="http://schemas.microsoft.com/office/drawing/2014/main" id="{96D04EBF-B551-40D3-BCEE-AE12A79A090E}"/>
              </a:ext>
            </a:extLst>
          </p:cNvPr>
          <p:cNvSpPr>
            <a:spLocks noChangeAspect="1" noEditPoints="1"/>
          </p:cNvSpPr>
          <p:nvPr/>
        </p:nvSpPr>
        <p:spPr bwMode="auto">
          <a:xfrm>
            <a:off x="8339496" y="1661711"/>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63" name="Picture 162">
            <a:extLst>
              <a:ext uri="{FF2B5EF4-FFF2-40B4-BE49-F238E27FC236}">
                <a16:creationId xmlns:a16="http://schemas.microsoft.com/office/drawing/2014/main" id="{EB894DEC-B6AA-4DFA-BA32-E1622AD3D41C}"/>
              </a:ext>
            </a:extLst>
          </p:cNvPr>
          <p:cNvPicPr>
            <a:picLocks noChangeAspect="1"/>
          </p:cNvPicPr>
          <p:nvPr/>
        </p:nvPicPr>
        <p:blipFill>
          <a:blip r:embed="rId5"/>
          <a:stretch>
            <a:fillRect/>
          </a:stretch>
        </p:blipFill>
        <p:spPr>
          <a:xfrm>
            <a:off x="10092714" y="2119007"/>
            <a:ext cx="1069544" cy="734079"/>
          </a:xfrm>
          <a:prstGeom prst="rect">
            <a:avLst/>
          </a:prstGeom>
        </p:spPr>
      </p:pic>
      <p:cxnSp>
        <p:nvCxnSpPr>
          <p:cNvPr id="181" name="Straight Connector 180">
            <a:extLst>
              <a:ext uri="{FF2B5EF4-FFF2-40B4-BE49-F238E27FC236}">
                <a16:creationId xmlns:a16="http://schemas.microsoft.com/office/drawing/2014/main" id="{621C58B6-5C7F-45C4-BC97-6E50EFD42E99}"/>
              </a:ext>
            </a:extLst>
          </p:cNvPr>
          <p:cNvCxnSpPr>
            <a:cxnSpLocks/>
            <a:stCxn id="66" idx="2"/>
          </p:cNvCxnSpPr>
          <p:nvPr/>
        </p:nvCxnSpPr>
        <p:spPr>
          <a:xfrm>
            <a:off x="11207217" y="6298107"/>
            <a:ext cx="0" cy="324149"/>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3" name="Straight Connector 182">
            <a:extLst>
              <a:ext uri="{FF2B5EF4-FFF2-40B4-BE49-F238E27FC236}">
                <a16:creationId xmlns:a16="http://schemas.microsoft.com/office/drawing/2014/main" id="{2F4E43BE-855F-4CAD-94FB-4B833B3C55F2}"/>
              </a:ext>
            </a:extLst>
          </p:cNvPr>
          <p:cNvCxnSpPr>
            <a:cxnSpLocks/>
          </p:cNvCxnSpPr>
          <p:nvPr/>
        </p:nvCxnSpPr>
        <p:spPr>
          <a:xfrm>
            <a:off x="9877452" y="6298107"/>
            <a:ext cx="0" cy="324149"/>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Connector 183">
            <a:extLst>
              <a:ext uri="{FF2B5EF4-FFF2-40B4-BE49-F238E27FC236}">
                <a16:creationId xmlns:a16="http://schemas.microsoft.com/office/drawing/2014/main" id="{6CBBA9E9-5550-48E6-962A-FB0334D7D417}"/>
              </a:ext>
            </a:extLst>
          </p:cNvPr>
          <p:cNvCxnSpPr>
            <a:cxnSpLocks/>
          </p:cNvCxnSpPr>
          <p:nvPr/>
        </p:nvCxnSpPr>
        <p:spPr>
          <a:xfrm>
            <a:off x="8615389" y="6298107"/>
            <a:ext cx="0" cy="324149"/>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5" name="Straight Connector 184">
            <a:extLst>
              <a:ext uri="{FF2B5EF4-FFF2-40B4-BE49-F238E27FC236}">
                <a16:creationId xmlns:a16="http://schemas.microsoft.com/office/drawing/2014/main" id="{3E1D8213-52D1-4B22-B943-C01FBA8F4082}"/>
              </a:ext>
            </a:extLst>
          </p:cNvPr>
          <p:cNvCxnSpPr>
            <a:cxnSpLocks/>
          </p:cNvCxnSpPr>
          <p:nvPr/>
        </p:nvCxnSpPr>
        <p:spPr>
          <a:xfrm>
            <a:off x="5289550" y="6622256"/>
            <a:ext cx="5917667" cy="0"/>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1" name="Straight Arrow Connector 200">
            <a:extLst>
              <a:ext uri="{FF2B5EF4-FFF2-40B4-BE49-F238E27FC236}">
                <a16:creationId xmlns:a16="http://schemas.microsoft.com/office/drawing/2014/main" id="{B416476D-9074-4554-B615-4178837C68DA}"/>
              </a:ext>
            </a:extLst>
          </p:cNvPr>
          <p:cNvCxnSpPr>
            <a:cxnSpLocks/>
            <a:endCxn id="116" idx="15"/>
          </p:cNvCxnSpPr>
          <p:nvPr/>
        </p:nvCxnSpPr>
        <p:spPr>
          <a:xfrm flipH="1" flipV="1">
            <a:off x="5270075" y="3098571"/>
            <a:ext cx="23996" cy="3517006"/>
          </a:xfrm>
          <a:prstGeom prst="straightConnector1">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B2DBB062-C7F1-4938-B231-D46CC6713C36}"/>
              </a:ext>
            </a:extLst>
          </p:cNvPr>
          <p:cNvGrpSpPr/>
          <p:nvPr/>
        </p:nvGrpSpPr>
        <p:grpSpPr>
          <a:xfrm>
            <a:off x="7688109" y="3383586"/>
            <a:ext cx="528387" cy="307777"/>
            <a:chOff x="7583334" y="3383586"/>
            <a:chExt cx="528387" cy="307777"/>
          </a:xfrm>
        </p:grpSpPr>
        <p:sp>
          <p:nvSpPr>
            <p:cNvPr id="212" name="Oval 211">
              <a:extLst>
                <a:ext uri="{FF2B5EF4-FFF2-40B4-BE49-F238E27FC236}">
                  <a16:creationId xmlns:a16="http://schemas.microsoft.com/office/drawing/2014/main" id="{5B2B084D-BB2F-47AA-8161-A60B0AE083CE}"/>
                </a:ext>
              </a:extLst>
            </p:cNvPr>
            <p:cNvSpPr/>
            <p:nvPr/>
          </p:nvSpPr>
          <p:spPr bwMode="auto">
            <a:xfrm>
              <a:off x="7643356" y="340018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1" name="TextBox 210">
              <a:extLst>
                <a:ext uri="{FF2B5EF4-FFF2-40B4-BE49-F238E27FC236}">
                  <a16:creationId xmlns:a16="http://schemas.microsoft.com/office/drawing/2014/main" id="{D555C080-AA23-4A4C-A87A-9D1239A338B2}"/>
                </a:ext>
              </a:extLst>
            </p:cNvPr>
            <p:cNvSpPr txBox="1"/>
            <p:nvPr/>
          </p:nvSpPr>
          <p:spPr>
            <a:xfrm>
              <a:off x="7583334" y="3383586"/>
              <a:ext cx="528387"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0" b="0" i="0" u="none" strike="noStrike" kern="1200" cap="none" spc="0" normalizeH="0" baseline="0" noProof="0">
                  <a:ln>
                    <a:noFill/>
                  </a:ln>
                  <a:solidFill>
                    <a:srgbClr val="FFFFFF"/>
                  </a:solidFill>
                  <a:effectLst/>
                  <a:uLnTx/>
                  <a:uFillTx/>
                  <a:latin typeface="Segoe UI"/>
                  <a:ea typeface="+mn-ea"/>
                  <a:cs typeface="+mn-cs"/>
                </a:rPr>
                <a:t>3.1</a:t>
              </a:r>
            </a:p>
          </p:txBody>
        </p:sp>
      </p:grpSp>
      <p:cxnSp>
        <p:nvCxnSpPr>
          <p:cNvPr id="214" name="Straight Connector 213">
            <a:extLst>
              <a:ext uri="{FF2B5EF4-FFF2-40B4-BE49-F238E27FC236}">
                <a16:creationId xmlns:a16="http://schemas.microsoft.com/office/drawing/2014/main" id="{8682A18C-FE1C-4BF3-B562-CE6B85126A55}"/>
              </a:ext>
            </a:extLst>
          </p:cNvPr>
          <p:cNvCxnSpPr>
            <a:cxnSpLocks/>
          </p:cNvCxnSpPr>
          <p:nvPr/>
        </p:nvCxnSpPr>
        <p:spPr>
          <a:xfrm>
            <a:off x="5636990" y="5831501"/>
            <a:ext cx="1004836" cy="0"/>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Arrow Connector 216">
            <a:extLst>
              <a:ext uri="{FF2B5EF4-FFF2-40B4-BE49-F238E27FC236}">
                <a16:creationId xmlns:a16="http://schemas.microsoft.com/office/drawing/2014/main" id="{274D8169-49CA-4576-8F28-1333F4966DFE}"/>
              </a:ext>
            </a:extLst>
          </p:cNvPr>
          <p:cNvCxnSpPr>
            <a:cxnSpLocks/>
          </p:cNvCxnSpPr>
          <p:nvPr/>
        </p:nvCxnSpPr>
        <p:spPr>
          <a:xfrm flipH="1" flipV="1">
            <a:off x="5584437" y="3105251"/>
            <a:ext cx="19680" cy="2726250"/>
          </a:xfrm>
          <a:prstGeom prst="straightConnector1">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34608945-16EA-4E86-89E4-BFEBBE9D7C43}"/>
              </a:ext>
            </a:extLst>
          </p:cNvPr>
          <p:cNvGrpSpPr/>
          <p:nvPr/>
        </p:nvGrpSpPr>
        <p:grpSpPr>
          <a:xfrm>
            <a:off x="7688109" y="3022043"/>
            <a:ext cx="528387" cy="307777"/>
            <a:chOff x="7583334" y="3383586"/>
            <a:chExt cx="528387" cy="307777"/>
          </a:xfrm>
        </p:grpSpPr>
        <p:sp>
          <p:nvSpPr>
            <p:cNvPr id="221" name="Oval 220">
              <a:extLst>
                <a:ext uri="{FF2B5EF4-FFF2-40B4-BE49-F238E27FC236}">
                  <a16:creationId xmlns:a16="http://schemas.microsoft.com/office/drawing/2014/main" id="{976F983E-6A12-4A71-8841-336F5AEC20BE}"/>
                </a:ext>
              </a:extLst>
            </p:cNvPr>
            <p:cNvSpPr/>
            <p:nvPr/>
          </p:nvSpPr>
          <p:spPr bwMode="auto">
            <a:xfrm>
              <a:off x="7643356" y="340018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2" name="TextBox 221">
              <a:extLst>
                <a:ext uri="{FF2B5EF4-FFF2-40B4-BE49-F238E27FC236}">
                  <a16:creationId xmlns:a16="http://schemas.microsoft.com/office/drawing/2014/main" id="{599A7F7E-07AA-49B2-861D-60EF55545BA0}"/>
                </a:ext>
              </a:extLst>
            </p:cNvPr>
            <p:cNvSpPr txBox="1"/>
            <p:nvPr/>
          </p:nvSpPr>
          <p:spPr>
            <a:xfrm>
              <a:off x="7583334" y="3383586"/>
              <a:ext cx="528387"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0" b="0" i="0" u="none" strike="noStrike" kern="1200" cap="none" spc="0" normalizeH="0" baseline="0" noProof="0">
                  <a:ln>
                    <a:noFill/>
                  </a:ln>
                  <a:solidFill>
                    <a:srgbClr val="FFFFFF"/>
                  </a:solidFill>
                  <a:effectLst/>
                  <a:uLnTx/>
                  <a:uFillTx/>
                  <a:latin typeface="Segoe UI"/>
                  <a:ea typeface="+mn-ea"/>
                  <a:cs typeface="+mn-cs"/>
                </a:rPr>
                <a:t>3.2</a:t>
              </a:r>
            </a:p>
          </p:txBody>
        </p:sp>
      </p:grpSp>
      <p:cxnSp>
        <p:nvCxnSpPr>
          <p:cNvPr id="223" name="Connector: Elbow 222">
            <a:extLst>
              <a:ext uri="{FF2B5EF4-FFF2-40B4-BE49-F238E27FC236}">
                <a16:creationId xmlns:a16="http://schemas.microsoft.com/office/drawing/2014/main" id="{A02B5EE6-C043-45F9-9BF2-9026D3A8759D}"/>
              </a:ext>
            </a:extLst>
          </p:cNvPr>
          <p:cNvCxnSpPr>
            <a:cxnSpLocks/>
          </p:cNvCxnSpPr>
          <p:nvPr/>
        </p:nvCxnSpPr>
        <p:spPr>
          <a:xfrm>
            <a:off x="7114990" y="2594867"/>
            <a:ext cx="1020654" cy="1914"/>
          </a:xfrm>
          <a:prstGeom prst="bentConnector3">
            <a:avLst>
              <a:gd name="adj1" fmla="val 38801"/>
            </a:avLst>
          </a:prstGeom>
          <a:ln>
            <a:tailEnd type="triangle"/>
          </a:ln>
        </p:spPr>
        <p:style>
          <a:lnRef idx="1">
            <a:schemeClr val="accent1"/>
          </a:lnRef>
          <a:fillRef idx="0">
            <a:schemeClr val="accent1"/>
          </a:fillRef>
          <a:effectRef idx="0">
            <a:schemeClr val="accent1"/>
          </a:effectRef>
          <a:fontRef idx="minor">
            <a:schemeClr val="tx1"/>
          </a:fontRef>
        </p:style>
      </p:cxnSp>
      <p:sp>
        <p:nvSpPr>
          <p:cNvPr id="229" name="Title 1">
            <a:extLst>
              <a:ext uri="{FF2B5EF4-FFF2-40B4-BE49-F238E27FC236}">
                <a16:creationId xmlns:a16="http://schemas.microsoft.com/office/drawing/2014/main" id="{B9ACB3D4-16EE-4960-A2B3-C76F3408ED70}"/>
              </a:ext>
            </a:extLst>
          </p:cNvPr>
          <p:cNvSpPr txBox="1">
            <a:spLocks/>
          </p:cNvSpPr>
          <p:nvPr/>
        </p:nvSpPr>
        <p:spPr>
          <a:xfrm>
            <a:off x="5603250" y="4140657"/>
            <a:ext cx="4394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Audit Log</a:t>
            </a:r>
          </a:p>
        </p:txBody>
      </p:sp>
      <p:sp>
        <p:nvSpPr>
          <p:cNvPr id="110" name="Title 1">
            <a:extLst>
              <a:ext uri="{FF2B5EF4-FFF2-40B4-BE49-F238E27FC236}">
                <a16:creationId xmlns:a16="http://schemas.microsoft.com/office/drawing/2014/main" id="{0490E464-EB97-46A3-83A5-3C15C3336718}"/>
              </a:ext>
            </a:extLst>
          </p:cNvPr>
          <p:cNvSpPr txBox="1">
            <a:spLocks/>
          </p:cNvSpPr>
          <p:nvPr/>
        </p:nvSpPr>
        <p:spPr>
          <a:xfrm>
            <a:off x="4767634" y="4100117"/>
            <a:ext cx="48169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Raw</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Events</a:t>
            </a:r>
          </a:p>
        </p:txBody>
      </p:sp>
      <p:pic>
        <p:nvPicPr>
          <p:cNvPr id="111" name="Picture 2" descr="×ª××¦××ª ×ª××× × ×¢×××¨ âªAKS Azureâ¬â">
            <a:extLst>
              <a:ext uri="{FF2B5EF4-FFF2-40B4-BE49-F238E27FC236}">
                <a16:creationId xmlns:a16="http://schemas.microsoft.com/office/drawing/2014/main" id="{EBD21EFB-BB0E-4DDA-851E-6B06B3749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6052" y="3888951"/>
            <a:ext cx="252472" cy="25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5351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C501F6C7-9799-4B66-9CA2-52BCFB098F42}"/>
              </a:ext>
            </a:extLst>
          </p:cNvPr>
          <p:cNvSpPr txBox="1">
            <a:spLocks/>
          </p:cNvSpPr>
          <p:nvPr/>
        </p:nvSpPr>
        <p:spPr>
          <a:xfrm>
            <a:off x="489584" y="1847424"/>
            <a:ext cx="3155415" cy="24138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568"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176"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8" name="Title 16">
            <a:extLst>
              <a:ext uri="{FF2B5EF4-FFF2-40B4-BE49-F238E27FC236}">
                <a16:creationId xmlns:a16="http://schemas.microsoft.com/office/drawing/2014/main" id="{487CC7BC-FA8E-48D4-94B1-64575DC38BD7}"/>
              </a:ext>
            </a:extLst>
          </p:cNvPr>
          <p:cNvSpPr txBox="1">
            <a:spLocks/>
          </p:cNvSpPr>
          <p:nvPr/>
        </p:nvSpPr>
        <p:spPr>
          <a:xfrm>
            <a:off x="489584" y="2237657"/>
            <a:ext cx="3233648" cy="340413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20000"/>
              </a:lnSpc>
              <a:spcBef>
                <a:spcPct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Seamless native solution through Security Center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For registered subscriptions, when an image is pushed to an ACR, Security Center scans the image for vulnerabilities utilizing Qualys - a VA scanning market leader</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Scanned ACR registries are discovered in Azure Security Center dashboard.</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provides actionable recommendations for images with known vulnerabilities</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provides details for each reported vulnerability along with severity classification and guidance to remediation</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endPar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9" name="Title 6">
            <a:extLst>
              <a:ext uri="{FF2B5EF4-FFF2-40B4-BE49-F238E27FC236}">
                <a16:creationId xmlns:a16="http://schemas.microsoft.com/office/drawing/2014/main" id="{099648EE-C8FA-4AE7-9E86-15338683F263}"/>
              </a:ext>
            </a:extLst>
          </p:cNvPr>
          <p:cNvSpPr txBox="1">
            <a:spLocks/>
          </p:cNvSpPr>
          <p:nvPr/>
        </p:nvSpPr>
        <p:spPr>
          <a:xfrm>
            <a:off x="455995" y="499970"/>
            <a:ext cx="11306469" cy="38901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ACR Support in Azure Security Center</a:t>
            </a:r>
            <a:endParaRPr kumimoji="0" lang="en-US" sz="2745"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cxnSp>
        <p:nvCxnSpPr>
          <p:cNvPr id="58" name="Connector: Elbow 57">
            <a:extLst>
              <a:ext uri="{FF2B5EF4-FFF2-40B4-BE49-F238E27FC236}">
                <a16:creationId xmlns:a16="http://schemas.microsoft.com/office/drawing/2014/main" id="{D58F5980-9A67-494B-B662-5041790D0CB0}"/>
              </a:ext>
            </a:extLst>
          </p:cNvPr>
          <p:cNvCxnSpPr>
            <a:cxnSpLocks/>
            <a:stCxn id="256" idx="7"/>
          </p:cNvCxnSpPr>
          <p:nvPr/>
        </p:nvCxnSpPr>
        <p:spPr>
          <a:xfrm rot="10800000" flipH="1" flipV="1">
            <a:off x="6912706" y="2251366"/>
            <a:ext cx="1508084" cy="513910"/>
          </a:xfrm>
          <a:prstGeom prst="bentConnector3">
            <a:avLst>
              <a:gd name="adj1" fmla="val 46306"/>
            </a:avLst>
          </a:prstGeom>
          <a:ln>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ECFDBE0-21EA-493F-B367-B7761C68D605}"/>
              </a:ext>
            </a:extLst>
          </p:cNvPr>
          <p:cNvPicPr>
            <a:picLocks noChangeAspect="1"/>
          </p:cNvPicPr>
          <p:nvPr/>
        </p:nvPicPr>
        <p:blipFill rotWithShape="1">
          <a:blip r:embed="rId3"/>
          <a:srcRect l="17100" b="-4763"/>
          <a:stretch/>
        </p:blipFill>
        <p:spPr>
          <a:xfrm>
            <a:off x="10902238" y="1898943"/>
            <a:ext cx="781875" cy="678161"/>
          </a:xfrm>
          <a:prstGeom prst="rect">
            <a:avLst/>
          </a:prstGeom>
        </p:spPr>
      </p:pic>
      <p:sp>
        <p:nvSpPr>
          <p:cNvPr id="74" name="Oval 73">
            <a:extLst>
              <a:ext uri="{FF2B5EF4-FFF2-40B4-BE49-F238E27FC236}">
                <a16:creationId xmlns:a16="http://schemas.microsoft.com/office/drawing/2014/main" id="{33B0A9BC-FED1-430C-BD37-8715A82966FC}"/>
              </a:ext>
            </a:extLst>
          </p:cNvPr>
          <p:cNvSpPr/>
          <p:nvPr/>
        </p:nvSpPr>
        <p:spPr bwMode="auto">
          <a:xfrm>
            <a:off x="7849520" y="2589465"/>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78" name="Oval 77">
            <a:extLst>
              <a:ext uri="{FF2B5EF4-FFF2-40B4-BE49-F238E27FC236}">
                <a16:creationId xmlns:a16="http://schemas.microsoft.com/office/drawing/2014/main" id="{FECF1C3C-F06C-4853-988D-99941F321E7C}"/>
              </a:ext>
            </a:extLst>
          </p:cNvPr>
          <p:cNvSpPr/>
          <p:nvPr/>
        </p:nvSpPr>
        <p:spPr bwMode="auto">
          <a:xfrm>
            <a:off x="7828958" y="160124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61" name="Rectangle: Rounded Corners 60">
            <a:extLst>
              <a:ext uri="{FF2B5EF4-FFF2-40B4-BE49-F238E27FC236}">
                <a16:creationId xmlns:a16="http://schemas.microsoft.com/office/drawing/2014/main" id="{C78FB609-588E-43F9-8D39-26527A51591F}"/>
              </a:ext>
            </a:extLst>
          </p:cNvPr>
          <p:cNvSpPr/>
          <p:nvPr/>
        </p:nvSpPr>
        <p:spPr bwMode="auto">
          <a:xfrm>
            <a:off x="6138709" y="4066481"/>
            <a:ext cx="5939764" cy="2356584"/>
          </a:xfrm>
          <a:prstGeom prst="roundRect">
            <a:avLst>
              <a:gd name="adj" fmla="val 3125"/>
            </a:avLst>
          </a:prstGeom>
          <a:solidFill>
            <a:srgbClr val="FCFDFE"/>
          </a:solid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 name="cloud" title="Icon of a cloud">
            <a:extLst>
              <a:ext uri="{FF2B5EF4-FFF2-40B4-BE49-F238E27FC236}">
                <a16:creationId xmlns:a16="http://schemas.microsoft.com/office/drawing/2014/main" id="{E2C0D9DA-4D5D-4CDB-B465-07DE9149D295}"/>
              </a:ext>
            </a:extLst>
          </p:cNvPr>
          <p:cNvSpPr>
            <a:spLocks noChangeAspect="1"/>
          </p:cNvSpPr>
          <p:nvPr/>
        </p:nvSpPr>
        <p:spPr bwMode="auto">
          <a:xfrm>
            <a:off x="11643920" y="3862658"/>
            <a:ext cx="536521" cy="34181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2" name="Group 61">
            <a:extLst>
              <a:ext uri="{FF2B5EF4-FFF2-40B4-BE49-F238E27FC236}">
                <a16:creationId xmlns:a16="http://schemas.microsoft.com/office/drawing/2014/main" id="{5E2832BE-9D8A-4566-853F-890496D488AE}"/>
              </a:ext>
            </a:extLst>
          </p:cNvPr>
          <p:cNvGrpSpPr/>
          <p:nvPr/>
        </p:nvGrpSpPr>
        <p:grpSpPr>
          <a:xfrm>
            <a:off x="6411970" y="4335506"/>
            <a:ext cx="1070429" cy="1404549"/>
            <a:chOff x="3927714" y="3956112"/>
            <a:chExt cx="1144874" cy="1502231"/>
          </a:xfrm>
        </p:grpSpPr>
        <p:grpSp>
          <p:nvGrpSpPr>
            <p:cNvPr id="63" name="Group 62">
              <a:extLst>
                <a:ext uri="{FF2B5EF4-FFF2-40B4-BE49-F238E27FC236}">
                  <a16:creationId xmlns:a16="http://schemas.microsoft.com/office/drawing/2014/main" id="{DA5732F3-00A2-4E07-8F77-55ABCF99A90C}"/>
                </a:ext>
              </a:extLst>
            </p:cNvPr>
            <p:cNvGrpSpPr/>
            <p:nvPr/>
          </p:nvGrpSpPr>
          <p:grpSpPr>
            <a:xfrm>
              <a:off x="3927714" y="3956112"/>
              <a:ext cx="1144874" cy="1502231"/>
              <a:chOff x="4345103" y="4735674"/>
              <a:chExt cx="1167830" cy="1532358"/>
            </a:xfrm>
          </p:grpSpPr>
          <p:sp>
            <p:nvSpPr>
              <p:cNvPr id="71" name="Title 1">
                <a:extLst>
                  <a:ext uri="{FF2B5EF4-FFF2-40B4-BE49-F238E27FC236}">
                    <a16:creationId xmlns:a16="http://schemas.microsoft.com/office/drawing/2014/main" id="{77FB3C6B-10BA-46A2-969F-A8C350A00B63}"/>
                  </a:ext>
                </a:extLst>
              </p:cNvPr>
              <p:cNvSpPr txBox="1">
                <a:spLocks/>
              </p:cNvSpPr>
              <p:nvPr/>
            </p:nvSpPr>
            <p:spPr>
              <a:xfrm>
                <a:off x="4345103" y="5898881"/>
                <a:ext cx="1167830" cy="36915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72" name="Rectangle: Rounded Corners 71">
                <a:extLst>
                  <a:ext uri="{FF2B5EF4-FFF2-40B4-BE49-F238E27FC236}">
                    <a16:creationId xmlns:a16="http://schemas.microsoft.com/office/drawing/2014/main" id="{84ED1AD6-02AB-4B72-A8FD-FF7327EA07DD}"/>
                  </a:ext>
                </a:extLst>
              </p:cNvPr>
              <p:cNvSpPr/>
              <p:nvPr/>
            </p:nvSpPr>
            <p:spPr bwMode="auto">
              <a:xfrm>
                <a:off x="4351156" y="4735674"/>
                <a:ext cx="1151690" cy="107427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pic>
          <p:nvPicPr>
            <p:cNvPr id="68" name="Picture 2" descr="×ª××¦××ª ×ª××× × ×¢×××¨ âªazure container registryâ¬â">
              <a:extLst>
                <a:ext uri="{FF2B5EF4-FFF2-40B4-BE49-F238E27FC236}">
                  <a16:creationId xmlns:a16="http://schemas.microsoft.com/office/drawing/2014/main" id="{C40EDCEB-F557-4AA6-9BB9-305447A4402D}"/>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07207" y="4099633"/>
              <a:ext cx="784272" cy="784272"/>
            </a:xfrm>
            <a:prstGeom prst="rect">
              <a:avLst/>
            </a:prstGeom>
            <a:noFill/>
            <a:extLst>
              <a:ext uri="{909E8E84-426E-40DD-AFC4-6F175D3DCCD1}">
                <a14:hiddenFill xmlns:a14="http://schemas.microsoft.com/office/drawing/2010/main">
                  <a:solidFill>
                    <a:srgbClr val="FFFFFF"/>
                  </a:solidFill>
                </a14:hiddenFill>
              </a:ext>
            </a:extLst>
          </p:spPr>
        </p:pic>
      </p:grpSp>
      <p:sp>
        <p:nvSpPr>
          <p:cNvPr id="88" name="Title 1">
            <a:extLst>
              <a:ext uri="{FF2B5EF4-FFF2-40B4-BE49-F238E27FC236}">
                <a16:creationId xmlns:a16="http://schemas.microsoft.com/office/drawing/2014/main" id="{E8EDFAE6-205E-4DA3-BE0B-1FB0B171A644}"/>
              </a:ext>
            </a:extLst>
          </p:cNvPr>
          <p:cNvSpPr txBox="1">
            <a:spLocks/>
          </p:cNvSpPr>
          <p:nvPr/>
        </p:nvSpPr>
        <p:spPr>
          <a:xfrm>
            <a:off x="8788594" y="3833261"/>
            <a:ext cx="1003417" cy="275183"/>
          </a:xfrm>
          <a:prstGeom prst="rect">
            <a:avLst/>
          </a:prstGeom>
          <a:noFill/>
        </p:spPr>
        <p:txBody>
          <a:bodyPr vert="horz" wrap="square" lIns="0" tIns="0" rIns="0" bIns="8964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Region</a:t>
            </a:r>
          </a:p>
        </p:txBody>
      </p:sp>
      <p:cxnSp>
        <p:nvCxnSpPr>
          <p:cNvPr id="92" name="Straight Connector 91">
            <a:extLst>
              <a:ext uri="{FF2B5EF4-FFF2-40B4-BE49-F238E27FC236}">
                <a16:creationId xmlns:a16="http://schemas.microsoft.com/office/drawing/2014/main" id="{321CDD41-C8F7-43D6-8C8C-65F3E584D732}"/>
              </a:ext>
            </a:extLst>
          </p:cNvPr>
          <p:cNvCxnSpPr>
            <a:cxnSpLocks/>
          </p:cNvCxnSpPr>
          <p:nvPr/>
        </p:nvCxnSpPr>
        <p:spPr>
          <a:xfrm>
            <a:off x="7336631" y="4826471"/>
            <a:ext cx="560988" cy="1374"/>
          </a:xfrm>
          <a:prstGeom prst="line">
            <a:avLst/>
          </a:prstGeom>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5B118AA8-817B-4342-9B0D-E6E241B2CB21}"/>
              </a:ext>
            </a:extLst>
          </p:cNvPr>
          <p:cNvCxnSpPr>
            <a:cxnSpLocks/>
          </p:cNvCxnSpPr>
          <p:nvPr/>
        </p:nvCxnSpPr>
        <p:spPr>
          <a:xfrm>
            <a:off x="6153150" y="5878146"/>
            <a:ext cx="5918007" cy="0"/>
          </a:xfrm>
          <a:prstGeom prst="line">
            <a:avLst/>
          </a:prstGeom>
          <a:ln w="19050">
            <a:solidFill>
              <a:schemeClr val="accent1"/>
            </a:solidFill>
            <a:prstDash val="dash"/>
          </a:ln>
        </p:spPr>
        <p:style>
          <a:lnRef idx="1">
            <a:schemeClr val="accent5"/>
          </a:lnRef>
          <a:fillRef idx="0">
            <a:schemeClr val="accent5"/>
          </a:fillRef>
          <a:effectRef idx="0">
            <a:schemeClr val="accent5"/>
          </a:effectRef>
          <a:fontRef idx="minor">
            <a:schemeClr val="tx1"/>
          </a:fontRef>
        </p:style>
      </p:cxnSp>
      <p:sp>
        <p:nvSpPr>
          <p:cNvPr id="97" name="Title 1">
            <a:extLst>
              <a:ext uri="{FF2B5EF4-FFF2-40B4-BE49-F238E27FC236}">
                <a16:creationId xmlns:a16="http://schemas.microsoft.com/office/drawing/2014/main" id="{60475380-E43E-47B4-920D-9F105ACF338A}"/>
              </a:ext>
            </a:extLst>
          </p:cNvPr>
          <p:cNvSpPr txBox="1">
            <a:spLocks/>
          </p:cNvSpPr>
          <p:nvPr/>
        </p:nvSpPr>
        <p:spPr>
          <a:xfrm>
            <a:off x="6427857" y="5982482"/>
            <a:ext cx="1893357"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pic>
        <p:nvPicPr>
          <p:cNvPr id="107" name="Graphic 106">
            <a:extLst>
              <a:ext uri="{FF2B5EF4-FFF2-40B4-BE49-F238E27FC236}">
                <a16:creationId xmlns:a16="http://schemas.microsoft.com/office/drawing/2014/main" id="{E8BE365A-FCC3-410E-AFF9-E6F5D9F0A9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9486" y="5942024"/>
            <a:ext cx="403979" cy="416395"/>
          </a:xfrm>
          <a:prstGeom prst="rect">
            <a:avLst/>
          </a:prstGeom>
        </p:spPr>
      </p:pic>
      <p:grpSp>
        <p:nvGrpSpPr>
          <p:cNvPr id="115" name="Group 114">
            <a:extLst>
              <a:ext uri="{FF2B5EF4-FFF2-40B4-BE49-F238E27FC236}">
                <a16:creationId xmlns:a16="http://schemas.microsoft.com/office/drawing/2014/main" id="{8920D094-8CEF-472A-9B47-30311A9A4C07}"/>
              </a:ext>
            </a:extLst>
          </p:cNvPr>
          <p:cNvGrpSpPr/>
          <p:nvPr/>
        </p:nvGrpSpPr>
        <p:grpSpPr>
          <a:xfrm>
            <a:off x="9113429" y="5958523"/>
            <a:ext cx="800100" cy="392476"/>
            <a:chOff x="9029701" y="6162825"/>
            <a:chExt cx="800100" cy="392476"/>
          </a:xfrm>
        </p:grpSpPr>
        <p:sp>
          <p:nvSpPr>
            <p:cNvPr id="112" name="Rectangle: Rounded Corners 111">
              <a:extLst>
                <a:ext uri="{FF2B5EF4-FFF2-40B4-BE49-F238E27FC236}">
                  <a16:creationId xmlns:a16="http://schemas.microsoft.com/office/drawing/2014/main" id="{982627A7-687B-481A-8065-E1359EBEFB48}"/>
                </a:ext>
              </a:extLst>
            </p:cNvPr>
            <p:cNvSpPr/>
            <p:nvPr/>
          </p:nvSpPr>
          <p:spPr bwMode="auto">
            <a:xfrm>
              <a:off x="9029701" y="6162825"/>
              <a:ext cx="800100" cy="392476"/>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1" name="Picture 110" descr="A stop sign&#10;&#10;Description automatically generated">
              <a:extLst>
                <a:ext uri="{FF2B5EF4-FFF2-40B4-BE49-F238E27FC236}">
                  <a16:creationId xmlns:a16="http://schemas.microsoft.com/office/drawing/2014/main" id="{47AC90B2-4CD2-4C80-86C0-464F791D03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7210" y="6215502"/>
              <a:ext cx="359557" cy="296193"/>
            </a:xfrm>
            <a:prstGeom prst="rect">
              <a:avLst/>
            </a:prstGeom>
          </p:spPr>
        </p:pic>
      </p:grpSp>
      <p:grpSp>
        <p:nvGrpSpPr>
          <p:cNvPr id="277" name="Group 276">
            <a:extLst>
              <a:ext uri="{FF2B5EF4-FFF2-40B4-BE49-F238E27FC236}">
                <a16:creationId xmlns:a16="http://schemas.microsoft.com/office/drawing/2014/main" id="{E23BD806-CF25-471F-BEBA-EA39FE12CBDF}"/>
              </a:ext>
            </a:extLst>
          </p:cNvPr>
          <p:cNvGrpSpPr/>
          <p:nvPr/>
        </p:nvGrpSpPr>
        <p:grpSpPr>
          <a:xfrm>
            <a:off x="10475691" y="5992389"/>
            <a:ext cx="1375335" cy="336255"/>
            <a:chOff x="10475691" y="5992389"/>
            <a:chExt cx="1375335" cy="336255"/>
          </a:xfrm>
        </p:grpSpPr>
        <p:sp>
          <p:nvSpPr>
            <p:cNvPr id="101" name="Title 1">
              <a:extLst>
                <a:ext uri="{FF2B5EF4-FFF2-40B4-BE49-F238E27FC236}">
                  <a16:creationId xmlns:a16="http://schemas.microsoft.com/office/drawing/2014/main" id="{241DE8B6-7FB5-4146-821A-039B74BBAE6A}"/>
                </a:ext>
              </a:extLst>
            </p:cNvPr>
            <p:cNvSpPr txBox="1">
              <a:spLocks/>
            </p:cNvSpPr>
            <p:nvPr/>
          </p:nvSpPr>
          <p:spPr>
            <a:xfrm>
              <a:off x="10885131" y="6005479"/>
              <a:ext cx="965895" cy="3231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50" b="0" i="1" u="none" strike="noStrike" kern="1200" cap="none" spc="0" normalizeH="0" baseline="0" noProof="0">
                  <a:ln w="3175">
                    <a:noFill/>
                  </a:ln>
                  <a:solidFill>
                    <a:srgbClr val="00B050"/>
                  </a:solidFill>
                  <a:effectLst/>
                  <a:uLnTx/>
                  <a:uFillTx/>
                  <a:latin typeface="Segoe UI Semibold" panose="020B0702040204020203" pitchFamily="34" charset="0"/>
                  <a:ea typeface="+mn-ea"/>
                  <a:cs typeface="Segoe UI Semibold" panose="020B0702040204020203" pitchFamily="34" charset="0"/>
                </a:rPr>
                <a:t>Scanned by Security Center</a:t>
              </a:r>
            </a:p>
          </p:txBody>
        </p:sp>
        <p:grpSp>
          <p:nvGrpSpPr>
            <p:cNvPr id="116" name="Group 115">
              <a:extLst>
                <a:ext uri="{FF2B5EF4-FFF2-40B4-BE49-F238E27FC236}">
                  <a16:creationId xmlns:a16="http://schemas.microsoft.com/office/drawing/2014/main" id="{DC5D429F-D3C1-4148-ABB8-9C857FBDD228}"/>
                </a:ext>
              </a:extLst>
            </p:cNvPr>
            <p:cNvGrpSpPr/>
            <p:nvPr/>
          </p:nvGrpSpPr>
          <p:grpSpPr>
            <a:xfrm>
              <a:off x="10475691" y="5992389"/>
              <a:ext cx="331846" cy="331846"/>
              <a:chOff x="10475691" y="6181071"/>
              <a:chExt cx="331846" cy="331846"/>
            </a:xfrm>
          </p:grpSpPr>
          <p:sp>
            <p:nvSpPr>
              <p:cNvPr id="102" name="Oval 101">
                <a:extLst>
                  <a:ext uri="{FF2B5EF4-FFF2-40B4-BE49-F238E27FC236}">
                    <a16:creationId xmlns:a16="http://schemas.microsoft.com/office/drawing/2014/main" id="{6C4A0DBA-1728-40A6-AF29-5586798C8CB6}"/>
                  </a:ext>
                </a:extLst>
              </p:cNvPr>
              <p:cNvSpPr/>
              <p:nvPr/>
            </p:nvSpPr>
            <p:spPr bwMode="auto">
              <a:xfrm>
                <a:off x="10475691" y="6181071"/>
                <a:ext cx="331846" cy="331846"/>
              </a:xfrm>
              <a:prstGeom prst="ellipse">
                <a:avLst/>
              </a:prstGeom>
              <a:solidFill>
                <a:schemeClr val="bg1"/>
              </a:solidFill>
              <a:ln w="12700" cap="flat" cmpd="sng" algn="ctr">
                <a:solidFill>
                  <a:srgbClr val="0070C0"/>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D8ACDFDF-D21E-467D-A354-C95B85DB175A}"/>
                  </a:ext>
                </a:extLst>
              </p:cNvPr>
              <p:cNvGrpSpPr/>
              <p:nvPr/>
            </p:nvGrpSpPr>
            <p:grpSpPr>
              <a:xfrm>
                <a:off x="10585710" y="6267561"/>
                <a:ext cx="106302" cy="144328"/>
                <a:chOff x="-5276850" y="976313"/>
                <a:chExt cx="3838575" cy="5211763"/>
              </a:xfrm>
            </p:grpSpPr>
            <p:sp>
              <p:nvSpPr>
                <p:cNvPr id="104" name="Rectangle 13">
                  <a:extLst>
                    <a:ext uri="{FF2B5EF4-FFF2-40B4-BE49-F238E27FC236}">
                      <a16:creationId xmlns:a16="http://schemas.microsoft.com/office/drawing/2014/main" id="{1128D457-2C83-4302-8EC4-505514A99524}"/>
                    </a:ext>
                  </a:extLst>
                </p:cNvPr>
                <p:cNvSpPr>
                  <a:spLocks noChangeArrowheads="1"/>
                </p:cNvSpPr>
                <p:nvPr/>
              </p:nvSpPr>
              <p:spPr bwMode="auto">
                <a:xfrm>
                  <a:off x="-5276850" y="3452813"/>
                  <a:ext cx="3838575" cy="2735263"/>
                </a:xfrm>
                <a:prstGeom prst="rect">
                  <a:avLst/>
                </a:pr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4">
                  <a:extLst>
                    <a:ext uri="{FF2B5EF4-FFF2-40B4-BE49-F238E27FC236}">
                      <a16:creationId xmlns:a16="http://schemas.microsoft.com/office/drawing/2014/main" id="{A4B85366-8F5A-49EA-8C5B-AD9FFEFFA57B}"/>
                    </a:ext>
                  </a:extLst>
                </p:cNvPr>
                <p:cNvSpPr>
                  <a:spLocks/>
                </p:cNvSpPr>
                <p:nvPr/>
              </p:nvSpPr>
              <p:spPr bwMode="auto">
                <a:xfrm>
                  <a:off x="-4710102" y="976313"/>
                  <a:ext cx="2705115" cy="2476516"/>
                </a:xfrm>
                <a:custGeom>
                  <a:avLst/>
                  <a:gdLst>
                    <a:gd name="T0" fmla="*/ 62 w 62"/>
                    <a:gd name="T1" fmla="*/ 57 h 57"/>
                    <a:gd name="T2" fmla="*/ 62 w 62"/>
                    <a:gd name="T3" fmla="*/ 32 h 57"/>
                    <a:gd name="T4" fmla="*/ 31 w 62"/>
                    <a:gd name="T5" fmla="*/ 0 h 57"/>
                    <a:gd name="T6" fmla="*/ 0 w 62"/>
                    <a:gd name="T7" fmla="*/ 32 h 57"/>
                    <a:gd name="T8" fmla="*/ 0 w 62"/>
                    <a:gd name="T9" fmla="*/ 57 h 57"/>
                  </a:gdLst>
                  <a:ahLst/>
                  <a:cxnLst>
                    <a:cxn ang="0">
                      <a:pos x="T0" y="T1"/>
                    </a:cxn>
                    <a:cxn ang="0">
                      <a:pos x="T2" y="T3"/>
                    </a:cxn>
                    <a:cxn ang="0">
                      <a:pos x="T4" y="T5"/>
                    </a:cxn>
                    <a:cxn ang="0">
                      <a:pos x="T6" y="T7"/>
                    </a:cxn>
                    <a:cxn ang="0">
                      <a:pos x="T8" y="T9"/>
                    </a:cxn>
                  </a:cxnLst>
                  <a:rect l="0" t="0" r="r" b="b"/>
                  <a:pathLst>
                    <a:path w="62" h="57">
                      <a:moveTo>
                        <a:pt x="62" y="57"/>
                      </a:moveTo>
                      <a:cubicBezTo>
                        <a:pt x="62" y="32"/>
                        <a:pt x="62" y="32"/>
                        <a:pt x="62" y="32"/>
                      </a:cubicBezTo>
                      <a:cubicBezTo>
                        <a:pt x="62" y="14"/>
                        <a:pt x="48" y="0"/>
                        <a:pt x="31" y="0"/>
                      </a:cubicBezTo>
                      <a:cubicBezTo>
                        <a:pt x="14" y="0"/>
                        <a:pt x="0" y="14"/>
                        <a:pt x="0" y="32"/>
                      </a:cubicBezTo>
                      <a:cubicBezTo>
                        <a:pt x="0" y="57"/>
                        <a:pt x="0" y="57"/>
                        <a:pt x="0" y="57"/>
                      </a:cubicBez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15">
                  <a:extLst>
                    <a:ext uri="{FF2B5EF4-FFF2-40B4-BE49-F238E27FC236}">
                      <a16:creationId xmlns:a16="http://schemas.microsoft.com/office/drawing/2014/main" id="{F095CDDA-DA96-4FC5-BAF8-3B2D65201722}"/>
                    </a:ext>
                  </a:extLst>
                </p:cNvPr>
                <p:cNvSpPr>
                  <a:spLocks/>
                </p:cNvSpPr>
                <p:nvPr/>
              </p:nvSpPr>
              <p:spPr bwMode="auto">
                <a:xfrm>
                  <a:off x="-3968750" y="4321175"/>
                  <a:ext cx="1222375" cy="825500"/>
                </a:xfrm>
                <a:custGeom>
                  <a:avLst/>
                  <a:gdLst>
                    <a:gd name="T0" fmla="*/ 0 w 770"/>
                    <a:gd name="T1" fmla="*/ 301 h 520"/>
                    <a:gd name="T2" fmla="*/ 220 w 770"/>
                    <a:gd name="T3" fmla="*/ 520 h 520"/>
                    <a:gd name="T4" fmla="*/ 770 w 770"/>
                    <a:gd name="T5" fmla="*/ 0 h 520"/>
                  </a:gdLst>
                  <a:ahLst/>
                  <a:cxnLst>
                    <a:cxn ang="0">
                      <a:pos x="T0" y="T1"/>
                    </a:cxn>
                    <a:cxn ang="0">
                      <a:pos x="T2" y="T3"/>
                    </a:cxn>
                    <a:cxn ang="0">
                      <a:pos x="T4" y="T5"/>
                    </a:cxn>
                  </a:cxnLst>
                  <a:rect l="0" t="0" r="r" b="b"/>
                  <a:pathLst>
                    <a:path w="770" h="520">
                      <a:moveTo>
                        <a:pt x="0" y="301"/>
                      </a:moveTo>
                      <a:lnTo>
                        <a:pt x="220" y="520"/>
                      </a:lnTo>
                      <a:lnTo>
                        <a:pt x="770" y="0"/>
                      </a:ln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19" name="Title 1">
            <a:extLst>
              <a:ext uri="{FF2B5EF4-FFF2-40B4-BE49-F238E27FC236}">
                <a16:creationId xmlns:a16="http://schemas.microsoft.com/office/drawing/2014/main" id="{669C9E73-702F-40B0-9063-FA08DF8EAA43}"/>
              </a:ext>
            </a:extLst>
          </p:cNvPr>
          <p:cNvSpPr txBox="1">
            <a:spLocks/>
          </p:cNvSpPr>
          <p:nvPr/>
        </p:nvSpPr>
        <p:spPr>
          <a:xfrm>
            <a:off x="7426181" y="4580441"/>
            <a:ext cx="464982" cy="24622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hook </a:t>
            </a:r>
          </a:p>
        </p:txBody>
      </p:sp>
      <p:cxnSp>
        <p:nvCxnSpPr>
          <p:cNvPr id="123" name="Straight Arrow Connector 122">
            <a:extLst>
              <a:ext uri="{FF2B5EF4-FFF2-40B4-BE49-F238E27FC236}">
                <a16:creationId xmlns:a16="http://schemas.microsoft.com/office/drawing/2014/main" id="{70DDFDB6-8F3C-4F45-B975-55E437614858}"/>
              </a:ext>
            </a:extLst>
          </p:cNvPr>
          <p:cNvCxnSpPr>
            <a:cxnSpLocks/>
          </p:cNvCxnSpPr>
          <p:nvPr/>
        </p:nvCxnSpPr>
        <p:spPr>
          <a:xfrm>
            <a:off x="7894409" y="4836028"/>
            <a:ext cx="0" cy="1041049"/>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29" name="Picture 3" descr="Image result for ci cd icon">
            <a:hlinkClick r:id="rId8"/>
            <a:extLst>
              <a:ext uri="{FF2B5EF4-FFF2-40B4-BE49-F238E27FC236}">
                <a16:creationId xmlns:a16="http://schemas.microsoft.com/office/drawing/2014/main" id="{B1536965-6DD0-4426-9BD0-2F62FFBDEC8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942633" y="3047497"/>
            <a:ext cx="574059" cy="525204"/>
          </a:xfrm>
          <a:prstGeom prst="rect">
            <a:avLst/>
          </a:prstGeom>
          <a:noFill/>
          <a:extLst>
            <a:ext uri="{909E8E84-426E-40DD-AFC4-6F175D3DCCD1}">
              <a14:hiddenFill xmlns:a14="http://schemas.microsoft.com/office/drawing/2010/main">
                <a:solidFill>
                  <a:srgbClr val="FFFFFF"/>
                </a:solidFill>
              </a14:hiddenFill>
            </a:ext>
          </a:extLst>
        </p:spPr>
      </p:pic>
      <p:cxnSp>
        <p:nvCxnSpPr>
          <p:cNvPr id="130" name="Connector: Elbow 129">
            <a:extLst>
              <a:ext uri="{FF2B5EF4-FFF2-40B4-BE49-F238E27FC236}">
                <a16:creationId xmlns:a16="http://schemas.microsoft.com/office/drawing/2014/main" id="{5204DAA3-B0EA-4ABB-A92A-D56E02C1F8C2}"/>
              </a:ext>
            </a:extLst>
          </p:cNvPr>
          <p:cNvCxnSpPr>
            <a:cxnSpLocks/>
            <a:stCxn id="129" idx="1"/>
            <a:endCxn id="72" idx="0"/>
          </p:cNvCxnSpPr>
          <p:nvPr/>
        </p:nvCxnSpPr>
        <p:spPr>
          <a:xfrm rot="10800000" flipV="1">
            <a:off x="6945337" y="3310098"/>
            <a:ext cx="3997297" cy="1025407"/>
          </a:xfrm>
          <a:prstGeom prst="bentConnector2">
            <a:avLst/>
          </a:prstGeom>
          <a:ln w="12700">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EC25C74-6705-4D9F-9944-7B3B8E1896EF}"/>
              </a:ext>
            </a:extLst>
          </p:cNvPr>
          <p:cNvSpPr txBox="1"/>
          <p:nvPr/>
        </p:nvSpPr>
        <p:spPr>
          <a:xfrm>
            <a:off x="11048522" y="3626369"/>
            <a:ext cx="362279"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CI/CD</a:t>
            </a:r>
          </a:p>
        </p:txBody>
      </p:sp>
      <p:grpSp>
        <p:nvGrpSpPr>
          <p:cNvPr id="133" name="Group 132">
            <a:extLst>
              <a:ext uri="{FF2B5EF4-FFF2-40B4-BE49-F238E27FC236}">
                <a16:creationId xmlns:a16="http://schemas.microsoft.com/office/drawing/2014/main" id="{6CC55019-6EAC-45F7-BF0C-3E1CBE795F10}"/>
              </a:ext>
            </a:extLst>
          </p:cNvPr>
          <p:cNvGrpSpPr/>
          <p:nvPr/>
        </p:nvGrpSpPr>
        <p:grpSpPr>
          <a:xfrm>
            <a:off x="8310356" y="4335240"/>
            <a:ext cx="1070429" cy="1404549"/>
            <a:chOff x="3927714" y="3956112"/>
            <a:chExt cx="1144874" cy="1502231"/>
          </a:xfrm>
        </p:grpSpPr>
        <p:grpSp>
          <p:nvGrpSpPr>
            <p:cNvPr id="134" name="Group 133">
              <a:extLst>
                <a:ext uri="{FF2B5EF4-FFF2-40B4-BE49-F238E27FC236}">
                  <a16:creationId xmlns:a16="http://schemas.microsoft.com/office/drawing/2014/main" id="{4ACB23E4-04FC-4229-90DF-9D431A1D5EF7}"/>
                </a:ext>
              </a:extLst>
            </p:cNvPr>
            <p:cNvGrpSpPr/>
            <p:nvPr/>
          </p:nvGrpSpPr>
          <p:grpSpPr>
            <a:xfrm>
              <a:off x="3927714" y="3956112"/>
              <a:ext cx="1144874" cy="1502231"/>
              <a:chOff x="4345103" y="4735674"/>
              <a:chExt cx="1167830" cy="1532358"/>
            </a:xfrm>
          </p:grpSpPr>
          <p:sp>
            <p:nvSpPr>
              <p:cNvPr id="136" name="Title 1">
                <a:extLst>
                  <a:ext uri="{FF2B5EF4-FFF2-40B4-BE49-F238E27FC236}">
                    <a16:creationId xmlns:a16="http://schemas.microsoft.com/office/drawing/2014/main" id="{A404D469-7982-4E8C-9BAD-95C479377BD2}"/>
                  </a:ext>
                </a:extLst>
              </p:cNvPr>
              <p:cNvSpPr txBox="1">
                <a:spLocks/>
              </p:cNvSpPr>
              <p:nvPr/>
            </p:nvSpPr>
            <p:spPr>
              <a:xfrm>
                <a:off x="4345103" y="5898881"/>
                <a:ext cx="1167830" cy="36915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37" name="Rectangle: Rounded Corners 136">
                <a:extLst>
                  <a:ext uri="{FF2B5EF4-FFF2-40B4-BE49-F238E27FC236}">
                    <a16:creationId xmlns:a16="http://schemas.microsoft.com/office/drawing/2014/main" id="{FB0668FB-BBE7-409A-945F-4C4F0F683C2D}"/>
                  </a:ext>
                </a:extLst>
              </p:cNvPr>
              <p:cNvSpPr/>
              <p:nvPr/>
            </p:nvSpPr>
            <p:spPr bwMode="auto">
              <a:xfrm>
                <a:off x="4351156" y="4735674"/>
                <a:ext cx="1151690" cy="107427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pic>
          <p:nvPicPr>
            <p:cNvPr id="135" name="Picture 2" descr="×ª××¦××ª ×ª××× × ×¢×××¨ âªazure container registryâ¬â">
              <a:extLst>
                <a:ext uri="{FF2B5EF4-FFF2-40B4-BE49-F238E27FC236}">
                  <a16:creationId xmlns:a16="http://schemas.microsoft.com/office/drawing/2014/main" id="{E8DAB596-7935-46E8-B7DA-3053CBE82783}"/>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07207" y="4099633"/>
              <a:ext cx="784272" cy="7842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6" name="Group 155">
            <a:extLst>
              <a:ext uri="{FF2B5EF4-FFF2-40B4-BE49-F238E27FC236}">
                <a16:creationId xmlns:a16="http://schemas.microsoft.com/office/drawing/2014/main" id="{2C1566C4-536D-4EFC-8F9B-D61DE16D3746}"/>
              </a:ext>
            </a:extLst>
          </p:cNvPr>
          <p:cNvGrpSpPr/>
          <p:nvPr/>
        </p:nvGrpSpPr>
        <p:grpSpPr>
          <a:xfrm>
            <a:off x="10154363" y="4325645"/>
            <a:ext cx="1070429" cy="1404549"/>
            <a:chOff x="3927714" y="3956112"/>
            <a:chExt cx="1144874" cy="1502231"/>
          </a:xfrm>
        </p:grpSpPr>
        <p:grpSp>
          <p:nvGrpSpPr>
            <p:cNvPr id="157" name="Group 156">
              <a:extLst>
                <a:ext uri="{FF2B5EF4-FFF2-40B4-BE49-F238E27FC236}">
                  <a16:creationId xmlns:a16="http://schemas.microsoft.com/office/drawing/2014/main" id="{0E9FD913-F8CB-438A-9DA2-399370BD9EA5}"/>
                </a:ext>
              </a:extLst>
            </p:cNvPr>
            <p:cNvGrpSpPr/>
            <p:nvPr/>
          </p:nvGrpSpPr>
          <p:grpSpPr>
            <a:xfrm>
              <a:off x="3927714" y="3956112"/>
              <a:ext cx="1144874" cy="1502231"/>
              <a:chOff x="4345103" y="4735674"/>
              <a:chExt cx="1167830" cy="1532358"/>
            </a:xfrm>
          </p:grpSpPr>
          <p:sp>
            <p:nvSpPr>
              <p:cNvPr id="159" name="Title 1">
                <a:extLst>
                  <a:ext uri="{FF2B5EF4-FFF2-40B4-BE49-F238E27FC236}">
                    <a16:creationId xmlns:a16="http://schemas.microsoft.com/office/drawing/2014/main" id="{59D1E8D6-8299-4A43-8C66-12756EF38BA9}"/>
                  </a:ext>
                </a:extLst>
              </p:cNvPr>
              <p:cNvSpPr txBox="1">
                <a:spLocks/>
              </p:cNvSpPr>
              <p:nvPr/>
            </p:nvSpPr>
            <p:spPr>
              <a:xfrm>
                <a:off x="4345103" y="5898881"/>
                <a:ext cx="1167830" cy="36915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60" name="Rectangle: Rounded Corners 159">
                <a:extLst>
                  <a:ext uri="{FF2B5EF4-FFF2-40B4-BE49-F238E27FC236}">
                    <a16:creationId xmlns:a16="http://schemas.microsoft.com/office/drawing/2014/main" id="{B2F8877F-D5D2-4025-B5DB-577554953A93}"/>
                  </a:ext>
                </a:extLst>
              </p:cNvPr>
              <p:cNvSpPr/>
              <p:nvPr/>
            </p:nvSpPr>
            <p:spPr bwMode="auto">
              <a:xfrm>
                <a:off x="4351156" y="4735674"/>
                <a:ext cx="1151690" cy="107427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pic>
          <p:nvPicPr>
            <p:cNvPr id="158" name="Picture 2" descr="×ª××¦××ª ×ª××× × ×¢×××¨ âªazure container registryâ¬â">
              <a:extLst>
                <a:ext uri="{FF2B5EF4-FFF2-40B4-BE49-F238E27FC236}">
                  <a16:creationId xmlns:a16="http://schemas.microsoft.com/office/drawing/2014/main" id="{3E16B002-7E22-4A7D-B27C-476AF5330ED3}"/>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07207" y="4099633"/>
              <a:ext cx="784272" cy="7842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9" name="Connector: Elbow 168">
            <a:extLst>
              <a:ext uri="{FF2B5EF4-FFF2-40B4-BE49-F238E27FC236}">
                <a16:creationId xmlns:a16="http://schemas.microsoft.com/office/drawing/2014/main" id="{C1D21A56-A87C-4BE4-8476-89F460D2830A}"/>
              </a:ext>
            </a:extLst>
          </p:cNvPr>
          <p:cNvCxnSpPr>
            <a:cxnSpLocks/>
            <a:stCxn id="60" idx="1"/>
          </p:cNvCxnSpPr>
          <p:nvPr/>
        </p:nvCxnSpPr>
        <p:spPr>
          <a:xfrm rot="10800000" flipV="1">
            <a:off x="10515212" y="2238023"/>
            <a:ext cx="387027" cy="1072073"/>
          </a:xfrm>
          <a:prstGeom prst="bentConnector2">
            <a:avLst/>
          </a:prstGeom>
          <a:ln w="12700">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EEF82687-5D99-48C4-A587-3C7C8D9F07BE}"/>
              </a:ext>
            </a:extLst>
          </p:cNvPr>
          <p:cNvGrpSpPr/>
          <p:nvPr/>
        </p:nvGrpSpPr>
        <p:grpSpPr>
          <a:xfrm>
            <a:off x="8375993" y="2038560"/>
            <a:ext cx="1977293" cy="448213"/>
            <a:chOff x="5226688" y="2373519"/>
            <a:chExt cx="1944560" cy="457200"/>
          </a:xfrm>
        </p:grpSpPr>
        <p:sp>
          <p:nvSpPr>
            <p:cNvPr id="210" name="Scroll: Vertical 209">
              <a:extLst>
                <a:ext uri="{FF2B5EF4-FFF2-40B4-BE49-F238E27FC236}">
                  <a16:creationId xmlns:a16="http://schemas.microsoft.com/office/drawing/2014/main" id="{C00F72C8-AF3B-47CE-A1F6-8261ADD9D931}"/>
                </a:ext>
              </a:extLst>
            </p:cNvPr>
            <p:cNvSpPr/>
            <p:nvPr/>
          </p:nvSpPr>
          <p:spPr>
            <a:xfrm>
              <a:off x="5226688" y="2373519"/>
              <a:ext cx="457200" cy="457200"/>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E9AABBF2-47ED-4210-8450-D24B87C3938A}"/>
                </a:ext>
              </a:extLst>
            </p:cNvPr>
            <p:cNvSpPr/>
            <p:nvPr/>
          </p:nvSpPr>
          <p:spPr>
            <a:xfrm>
              <a:off x="5705976" y="2408665"/>
              <a:ext cx="1465272" cy="4081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Actionable recommendations</a:t>
              </a:r>
            </a:p>
          </p:txBody>
        </p:sp>
      </p:grpSp>
      <p:grpSp>
        <p:nvGrpSpPr>
          <p:cNvPr id="282" name="Group 281">
            <a:extLst>
              <a:ext uri="{FF2B5EF4-FFF2-40B4-BE49-F238E27FC236}">
                <a16:creationId xmlns:a16="http://schemas.microsoft.com/office/drawing/2014/main" id="{074C4F24-D865-499B-B3CC-DCF055C2ED61}"/>
              </a:ext>
            </a:extLst>
          </p:cNvPr>
          <p:cNvGrpSpPr/>
          <p:nvPr/>
        </p:nvGrpSpPr>
        <p:grpSpPr>
          <a:xfrm>
            <a:off x="8416340" y="2555757"/>
            <a:ext cx="2098872" cy="402971"/>
            <a:chOff x="8416340" y="2555757"/>
            <a:chExt cx="2098872" cy="402971"/>
          </a:xfrm>
        </p:grpSpPr>
        <p:sp>
          <p:nvSpPr>
            <p:cNvPr id="212" name="Rectangle 211">
              <a:extLst>
                <a:ext uri="{FF2B5EF4-FFF2-40B4-BE49-F238E27FC236}">
                  <a16:creationId xmlns:a16="http://schemas.microsoft.com/office/drawing/2014/main" id="{71EE4429-580C-4FB1-AB16-D123284386F5}"/>
                </a:ext>
              </a:extLst>
            </p:cNvPr>
            <p:cNvSpPr/>
            <p:nvPr/>
          </p:nvSpPr>
          <p:spPr>
            <a:xfrm>
              <a:off x="8827558" y="2555757"/>
              <a:ext cx="1687654"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Vulnerabilities details with severity classification</a:t>
              </a:r>
            </a:p>
          </p:txBody>
        </p:sp>
        <p:sp>
          <p:nvSpPr>
            <p:cNvPr id="213" name="shield_3" title="Icon of a shield with an exclamation point inside">
              <a:extLst>
                <a:ext uri="{FF2B5EF4-FFF2-40B4-BE49-F238E27FC236}">
                  <a16:creationId xmlns:a16="http://schemas.microsoft.com/office/drawing/2014/main" id="{D5420637-7BF9-4688-B161-83D7C3786B6C}"/>
                </a:ext>
              </a:extLst>
            </p:cNvPr>
            <p:cNvSpPr>
              <a:spLocks noChangeAspect="1" noEditPoints="1"/>
            </p:cNvSpPr>
            <p:nvPr/>
          </p:nvSpPr>
          <p:spPr bwMode="auto">
            <a:xfrm>
              <a:off x="8416340" y="2595563"/>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4" name="Title 1">
            <a:extLst>
              <a:ext uri="{FF2B5EF4-FFF2-40B4-BE49-F238E27FC236}">
                <a16:creationId xmlns:a16="http://schemas.microsoft.com/office/drawing/2014/main" id="{5A15A807-1555-443D-AA50-6D3D5769ED3F}"/>
              </a:ext>
            </a:extLst>
          </p:cNvPr>
          <p:cNvSpPr txBox="1">
            <a:spLocks/>
          </p:cNvSpPr>
          <p:nvPr/>
        </p:nvSpPr>
        <p:spPr>
          <a:xfrm>
            <a:off x="8788682" y="3341833"/>
            <a:ext cx="139181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Push container image</a:t>
            </a:r>
          </a:p>
        </p:txBody>
      </p:sp>
      <p:grpSp>
        <p:nvGrpSpPr>
          <p:cNvPr id="283" name="Group 282">
            <a:extLst>
              <a:ext uri="{FF2B5EF4-FFF2-40B4-BE49-F238E27FC236}">
                <a16:creationId xmlns:a16="http://schemas.microsoft.com/office/drawing/2014/main" id="{FAAC04CE-E085-4902-8E23-1211C6DDCA05}"/>
              </a:ext>
            </a:extLst>
          </p:cNvPr>
          <p:cNvGrpSpPr/>
          <p:nvPr/>
        </p:nvGrpSpPr>
        <p:grpSpPr>
          <a:xfrm>
            <a:off x="6734153" y="6011023"/>
            <a:ext cx="1730608" cy="355080"/>
            <a:chOff x="6734153" y="6011023"/>
            <a:chExt cx="1730608" cy="355080"/>
          </a:xfrm>
        </p:grpSpPr>
        <p:sp>
          <p:nvSpPr>
            <p:cNvPr id="225" name="Rectangle 224">
              <a:extLst>
                <a:ext uri="{FF2B5EF4-FFF2-40B4-BE49-F238E27FC236}">
                  <a16:creationId xmlns:a16="http://schemas.microsoft.com/office/drawing/2014/main" id="{D35A3B57-E67E-4709-9BC1-A994450216D3}"/>
                </a:ext>
              </a:extLst>
            </p:cNvPr>
            <p:cNvSpPr/>
            <p:nvPr/>
          </p:nvSpPr>
          <p:spPr>
            <a:xfrm>
              <a:off x="6734153" y="6119882"/>
              <a:ext cx="1436468" cy="24622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Vulnerability scanning</a:t>
              </a:r>
            </a:p>
          </p:txBody>
        </p:sp>
        <p:sp>
          <p:nvSpPr>
            <p:cNvPr id="226" name="scanner" title="Icon of a scanner">
              <a:extLst>
                <a:ext uri="{FF2B5EF4-FFF2-40B4-BE49-F238E27FC236}">
                  <a16:creationId xmlns:a16="http://schemas.microsoft.com/office/drawing/2014/main" id="{05E96A7F-1852-46C3-AB8F-ED1857D89C6D}"/>
                </a:ext>
              </a:extLst>
            </p:cNvPr>
            <p:cNvSpPr>
              <a:spLocks noChangeAspect="1" noEditPoints="1"/>
            </p:cNvSpPr>
            <p:nvPr/>
          </p:nvSpPr>
          <p:spPr bwMode="auto">
            <a:xfrm>
              <a:off x="8101554" y="6011023"/>
              <a:ext cx="363207" cy="29920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5" name="Connector: Elbow 244">
            <a:extLst>
              <a:ext uri="{FF2B5EF4-FFF2-40B4-BE49-F238E27FC236}">
                <a16:creationId xmlns:a16="http://schemas.microsoft.com/office/drawing/2014/main" id="{1CB313E8-DEBE-4619-BC7F-5AE06FEE92E4}"/>
              </a:ext>
            </a:extLst>
          </p:cNvPr>
          <p:cNvCxnSpPr>
            <a:cxnSpLocks/>
            <a:stCxn id="256" idx="7"/>
          </p:cNvCxnSpPr>
          <p:nvPr/>
        </p:nvCxnSpPr>
        <p:spPr>
          <a:xfrm rot="10800000" flipH="1">
            <a:off x="6912706" y="1742740"/>
            <a:ext cx="1533232" cy="508626"/>
          </a:xfrm>
          <a:prstGeom prst="bentConnector5">
            <a:avLst>
              <a:gd name="adj1" fmla="val 45644"/>
              <a:gd name="adj2" fmla="val 99951"/>
              <a:gd name="adj3" fmla="val 7522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1" name="Group 280">
            <a:extLst>
              <a:ext uri="{FF2B5EF4-FFF2-40B4-BE49-F238E27FC236}">
                <a16:creationId xmlns:a16="http://schemas.microsoft.com/office/drawing/2014/main" id="{259397D3-1E06-4CCC-A259-84B373933A3C}"/>
              </a:ext>
            </a:extLst>
          </p:cNvPr>
          <p:cNvGrpSpPr/>
          <p:nvPr/>
        </p:nvGrpSpPr>
        <p:grpSpPr>
          <a:xfrm>
            <a:off x="8441139" y="1457954"/>
            <a:ext cx="1860867" cy="400110"/>
            <a:chOff x="8441139" y="1457954"/>
            <a:chExt cx="1860867" cy="400110"/>
          </a:xfrm>
        </p:grpSpPr>
        <p:sp>
          <p:nvSpPr>
            <p:cNvPr id="244" name="Rectangle 243">
              <a:extLst>
                <a:ext uri="{FF2B5EF4-FFF2-40B4-BE49-F238E27FC236}">
                  <a16:creationId xmlns:a16="http://schemas.microsoft.com/office/drawing/2014/main" id="{5B8D2A21-4B6F-41B3-94C6-291919BFF738}"/>
                </a:ext>
              </a:extLst>
            </p:cNvPr>
            <p:cNvSpPr/>
            <p:nvPr/>
          </p:nvSpPr>
          <p:spPr>
            <a:xfrm>
              <a:off x="8865538" y="1457954"/>
              <a:ext cx="1436468"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Discovery of Vulnerable ACR container images</a:t>
              </a:r>
            </a:p>
          </p:txBody>
        </p:sp>
        <p:sp>
          <p:nvSpPr>
            <p:cNvPr id="246" name="binoculars" title="Icon of binoculars">
              <a:extLst>
                <a:ext uri="{FF2B5EF4-FFF2-40B4-BE49-F238E27FC236}">
                  <a16:creationId xmlns:a16="http://schemas.microsoft.com/office/drawing/2014/main" id="{4FA5ABFF-B38B-49C0-806A-EB000DBC7064}"/>
                </a:ext>
              </a:extLst>
            </p:cNvPr>
            <p:cNvSpPr>
              <a:spLocks noChangeAspect="1" noEditPoints="1"/>
            </p:cNvSpPr>
            <p:nvPr/>
          </p:nvSpPr>
          <p:spPr bwMode="auto">
            <a:xfrm>
              <a:off x="8441139" y="1457958"/>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3" name="Group 252">
            <a:extLst>
              <a:ext uri="{FF2B5EF4-FFF2-40B4-BE49-F238E27FC236}">
                <a16:creationId xmlns:a16="http://schemas.microsoft.com/office/drawing/2014/main" id="{AA2F75B8-6917-403B-9077-3AA1257C56EC}"/>
              </a:ext>
            </a:extLst>
          </p:cNvPr>
          <p:cNvGrpSpPr/>
          <p:nvPr/>
        </p:nvGrpSpPr>
        <p:grpSpPr>
          <a:xfrm>
            <a:off x="4851608" y="1446612"/>
            <a:ext cx="2061098" cy="1198465"/>
            <a:chOff x="5686389" y="4553042"/>
            <a:chExt cx="4005806" cy="2259803"/>
          </a:xfrm>
        </p:grpSpPr>
        <p:grpSp>
          <p:nvGrpSpPr>
            <p:cNvPr id="254" name="Group 253">
              <a:extLst>
                <a:ext uri="{FF2B5EF4-FFF2-40B4-BE49-F238E27FC236}">
                  <a16:creationId xmlns:a16="http://schemas.microsoft.com/office/drawing/2014/main" id="{19A3EE5E-B3C7-463C-8F28-DBEFD07AF6B6}"/>
                </a:ext>
              </a:extLst>
            </p:cNvPr>
            <p:cNvGrpSpPr/>
            <p:nvPr/>
          </p:nvGrpSpPr>
          <p:grpSpPr>
            <a:xfrm>
              <a:off x="5686389" y="4553042"/>
              <a:ext cx="4005806" cy="2259803"/>
              <a:chOff x="915178" y="2344425"/>
              <a:chExt cx="4005806" cy="2259803"/>
            </a:xfrm>
          </p:grpSpPr>
          <p:sp>
            <p:nvSpPr>
              <p:cNvPr id="256" name="Freeform 95">
                <a:extLst>
                  <a:ext uri="{FF2B5EF4-FFF2-40B4-BE49-F238E27FC236}">
                    <a16:creationId xmlns:a16="http://schemas.microsoft.com/office/drawing/2014/main" id="{4064EDB0-C3AF-484A-993D-C5D47C07F8DE}"/>
                  </a:ext>
                </a:extLst>
              </p:cNvPr>
              <p:cNvSpPr>
                <a:spLocks/>
              </p:cNvSpPr>
              <p:nvPr/>
            </p:nvSpPr>
            <p:spPr bwMode="auto">
              <a:xfrm flipH="1">
                <a:off x="998311" y="2344425"/>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7" name="TextBox 256">
                <a:extLst>
                  <a:ext uri="{FF2B5EF4-FFF2-40B4-BE49-F238E27FC236}">
                    <a16:creationId xmlns:a16="http://schemas.microsoft.com/office/drawing/2014/main" id="{87899237-589D-4D3D-9C55-B08A9B28F170}"/>
                  </a:ext>
                </a:extLst>
              </p:cNvPr>
              <p:cNvSpPr txBox="1"/>
              <p:nvPr/>
            </p:nvSpPr>
            <p:spPr>
              <a:xfrm>
                <a:off x="915178" y="4122158"/>
                <a:ext cx="4005806" cy="2901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D0D0D"/>
                    </a:solidFill>
                    <a:effectLst/>
                    <a:uLnTx/>
                    <a:uFillTx/>
                    <a:latin typeface="Segoe UI Semibold"/>
                    <a:ea typeface="+mn-ea"/>
                    <a:cs typeface="+mn-cs"/>
                  </a:rPr>
                  <a:t>Azure Security Center</a:t>
                </a:r>
              </a:p>
            </p:txBody>
          </p:sp>
        </p:grpSp>
        <p:pic>
          <p:nvPicPr>
            <p:cNvPr id="255" name="Graphic 254">
              <a:extLst>
                <a:ext uri="{FF2B5EF4-FFF2-40B4-BE49-F238E27FC236}">
                  <a16:creationId xmlns:a16="http://schemas.microsoft.com/office/drawing/2014/main" id="{822DD4D6-AECC-4DD5-9FCD-8C6BBE7151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2803" y="5005920"/>
              <a:ext cx="1040935" cy="1040935"/>
            </a:xfrm>
            <a:prstGeom prst="rect">
              <a:avLst/>
            </a:prstGeom>
          </p:spPr>
        </p:pic>
      </p:grpSp>
      <p:cxnSp>
        <p:nvCxnSpPr>
          <p:cNvPr id="266" name="Straight Arrow Connector 265">
            <a:extLst>
              <a:ext uri="{FF2B5EF4-FFF2-40B4-BE49-F238E27FC236}">
                <a16:creationId xmlns:a16="http://schemas.microsoft.com/office/drawing/2014/main" id="{5F1E9BCA-7319-487B-A2F5-89D4DF9EBB5B}"/>
              </a:ext>
            </a:extLst>
          </p:cNvPr>
          <p:cNvCxnSpPr>
            <a:cxnSpLocks/>
            <a:stCxn id="112" idx="1"/>
            <a:endCxn id="226" idx="10"/>
          </p:cNvCxnSpPr>
          <p:nvPr/>
        </p:nvCxnSpPr>
        <p:spPr>
          <a:xfrm flipH="1">
            <a:off x="8455061" y="6154761"/>
            <a:ext cx="658368" cy="442"/>
          </a:xfrm>
          <a:prstGeom prst="straightConnector1">
            <a:avLst/>
          </a:prstGeom>
          <a:ln>
            <a:headEnd type="triangl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263" name="Straight Arrow Connector 262">
            <a:extLst>
              <a:ext uri="{FF2B5EF4-FFF2-40B4-BE49-F238E27FC236}">
                <a16:creationId xmlns:a16="http://schemas.microsoft.com/office/drawing/2014/main" id="{CFDFDDC5-0489-43B7-A38D-DE09F3AB4EAE}"/>
              </a:ext>
            </a:extLst>
          </p:cNvPr>
          <p:cNvCxnSpPr>
            <a:cxnSpLocks/>
            <a:stCxn id="226" idx="10"/>
            <a:endCxn id="112" idx="1"/>
          </p:cNvCxnSpPr>
          <p:nvPr/>
        </p:nvCxnSpPr>
        <p:spPr>
          <a:xfrm flipV="1">
            <a:off x="8455061" y="6154761"/>
            <a:ext cx="658368" cy="4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6" name="Oval 75">
            <a:extLst>
              <a:ext uri="{FF2B5EF4-FFF2-40B4-BE49-F238E27FC236}">
                <a16:creationId xmlns:a16="http://schemas.microsoft.com/office/drawing/2014/main" id="{54BEAEAD-9EC3-4135-B3D7-EEFFC08086E1}"/>
              </a:ext>
            </a:extLst>
          </p:cNvPr>
          <p:cNvSpPr/>
          <p:nvPr/>
        </p:nvSpPr>
        <p:spPr bwMode="auto">
          <a:xfrm>
            <a:off x="10201168" y="613386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cxnSp>
        <p:nvCxnSpPr>
          <p:cNvPr id="11" name="Straight Arrow Connector 10">
            <a:extLst>
              <a:ext uri="{FF2B5EF4-FFF2-40B4-BE49-F238E27FC236}">
                <a16:creationId xmlns:a16="http://schemas.microsoft.com/office/drawing/2014/main" id="{1AE4D018-7537-4F74-992C-3EE9CFB4CDC0}"/>
              </a:ext>
            </a:extLst>
          </p:cNvPr>
          <p:cNvCxnSpPr>
            <a:cxnSpLocks/>
          </p:cNvCxnSpPr>
          <p:nvPr/>
        </p:nvCxnSpPr>
        <p:spPr>
          <a:xfrm>
            <a:off x="6912706" y="2247354"/>
            <a:ext cx="1519314" cy="1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1E57F367-5EBD-44C3-A13B-69C848790741}"/>
              </a:ext>
            </a:extLst>
          </p:cNvPr>
          <p:cNvSpPr/>
          <p:nvPr/>
        </p:nvSpPr>
        <p:spPr bwMode="auto">
          <a:xfrm>
            <a:off x="7828958" y="211983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cxnSp>
        <p:nvCxnSpPr>
          <p:cNvPr id="70" name="Connector: Elbow 69">
            <a:extLst>
              <a:ext uri="{FF2B5EF4-FFF2-40B4-BE49-F238E27FC236}">
                <a16:creationId xmlns:a16="http://schemas.microsoft.com/office/drawing/2014/main" id="{E19ADFC5-AE9B-4015-BF62-39D9FD7827C7}"/>
              </a:ext>
            </a:extLst>
          </p:cNvPr>
          <p:cNvCxnSpPr>
            <a:cxnSpLocks/>
          </p:cNvCxnSpPr>
          <p:nvPr/>
        </p:nvCxnSpPr>
        <p:spPr>
          <a:xfrm rot="16200000" flipH="1">
            <a:off x="4250094" y="4253250"/>
            <a:ext cx="3510546" cy="277878"/>
          </a:xfrm>
          <a:prstGeom prst="bentConnector3">
            <a:avLst>
              <a:gd name="adj1" fmla="val 100001"/>
            </a:avLst>
          </a:prstGeom>
          <a:ln w="9525" cap="flat" cmpd="sng" algn="ctr">
            <a:solidFill>
              <a:srgbClr val="4472C4"/>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68955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268F-E8BA-4B8E-ACD3-6CF2FD719F75}"/>
              </a:ext>
            </a:extLst>
          </p:cNvPr>
          <p:cNvSpPr>
            <a:spLocks noGrp="1"/>
          </p:cNvSpPr>
          <p:nvPr>
            <p:ph type="title"/>
          </p:nvPr>
        </p:nvSpPr>
        <p:spPr/>
        <p:txBody>
          <a:bodyPr/>
          <a:lstStyle/>
          <a:p>
            <a:r>
              <a:rPr lang="en-US"/>
              <a:t>Security Center Container Security </a:t>
            </a:r>
            <a:r>
              <a:rPr lang="en-US">
                <a:gradFill>
                  <a:gsLst>
                    <a:gs pos="1250">
                      <a:schemeClr val="tx1"/>
                    </a:gs>
                    <a:gs pos="100000">
                      <a:schemeClr val="tx1"/>
                    </a:gs>
                  </a:gsLst>
                  <a:lin ang="5400000" scaled="0"/>
                </a:gradFill>
              </a:rPr>
              <a:t>- Coming Soon… </a:t>
            </a:r>
            <a:endParaRPr lang="en-US"/>
          </a:p>
        </p:txBody>
      </p:sp>
      <p:sp>
        <p:nvSpPr>
          <p:cNvPr id="73" name="Rectangle: Rounded Corners 72">
            <a:extLst>
              <a:ext uri="{FF2B5EF4-FFF2-40B4-BE49-F238E27FC236}">
                <a16:creationId xmlns:a16="http://schemas.microsoft.com/office/drawing/2014/main" id="{ECE3C9D9-98B7-4A9C-A4CE-869DA407665A}"/>
              </a:ext>
            </a:extLst>
          </p:cNvPr>
          <p:cNvSpPr/>
          <p:nvPr/>
        </p:nvSpPr>
        <p:spPr bwMode="auto">
          <a:xfrm>
            <a:off x="4027572" y="4374755"/>
            <a:ext cx="3163985"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Segoe UI" pitchFamily="34" charset="0"/>
              </a:rPr>
              <a:t>Image vulnerability assessment</a:t>
            </a:r>
          </a:p>
        </p:txBody>
      </p:sp>
      <p:sp>
        <p:nvSpPr>
          <p:cNvPr id="74" name="Rectangle: Rounded Corners 73">
            <a:extLst>
              <a:ext uri="{FF2B5EF4-FFF2-40B4-BE49-F238E27FC236}">
                <a16:creationId xmlns:a16="http://schemas.microsoft.com/office/drawing/2014/main" id="{2DBCB066-67E6-4F22-9304-FEDD95BC37DE}"/>
              </a:ext>
            </a:extLst>
          </p:cNvPr>
          <p:cNvSpPr/>
          <p:nvPr/>
        </p:nvSpPr>
        <p:spPr bwMode="auto">
          <a:xfrm>
            <a:off x="7435035" y="4889317"/>
            <a:ext cx="4289264"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Segoe UI" pitchFamily="34" charset="0"/>
              </a:rPr>
              <a:t>Runtime threat detection</a:t>
            </a:r>
          </a:p>
        </p:txBody>
      </p:sp>
      <p:sp>
        <p:nvSpPr>
          <p:cNvPr id="75" name="Rectangle: Rounded Corners 74">
            <a:extLst>
              <a:ext uri="{FF2B5EF4-FFF2-40B4-BE49-F238E27FC236}">
                <a16:creationId xmlns:a16="http://schemas.microsoft.com/office/drawing/2014/main" id="{FB321EBA-2652-486D-99A0-EE46492355BB}"/>
              </a:ext>
            </a:extLst>
          </p:cNvPr>
          <p:cNvSpPr/>
          <p:nvPr/>
        </p:nvSpPr>
        <p:spPr bwMode="auto">
          <a:xfrm>
            <a:off x="7435035" y="5405837"/>
            <a:ext cx="4289264"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Segoe UI" pitchFamily="34" charset="0"/>
              </a:rPr>
              <a:t>Compliance – CIS Benchmarks</a:t>
            </a:r>
          </a:p>
        </p:txBody>
      </p:sp>
      <p:sp>
        <p:nvSpPr>
          <p:cNvPr id="78" name="Rectangle: Rounded Corners 77">
            <a:extLst>
              <a:ext uri="{FF2B5EF4-FFF2-40B4-BE49-F238E27FC236}">
                <a16:creationId xmlns:a16="http://schemas.microsoft.com/office/drawing/2014/main" id="{5D26108F-68C2-4B53-B5CC-77EE5140334E}"/>
              </a:ext>
            </a:extLst>
          </p:cNvPr>
          <p:cNvSpPr/>
          <p:nvPr/>
        </p:nvSpPr>
        <p:spPr bwMode="auto">
          <a:xfrm>
            <a:off x="7404296" y="4367163"/>
            <a:ext cx="4320003"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Segoe UI" pitchFamily="34" charset="0"/>
              </a:rPr>
              <a:t>Environment Hardening </a:t>
            </a:r>
          </a:p>
        </p:txBody>
      </p:sp>
      <p:pic>
        <p:nvPicPr>
          <p:cNvPr id="88" name="Picture 2">
            <a:extLst>
              <a:ext uri="{FF2B5EF4-FFF2-40B4-BE49-F238E27FC236}">
                <a16:creationId xmlns:a16="http://schemas.microsoft.com/office/drawing/2014/main" id="{15140607-D63B-4F24-9299-1150999B6F4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61768" y="5401385"/>
            <a:ext cx="4095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a:extLst>
              <a:ext uri="{FF2B5EF4-FFF2-40B4-BE49-F238E27FC236}">
                <a16:creationId xmlns:a16="http://schemas.microsoft.com/office/drawing/2014/main" id="{7280B3B7-A4C5-413D-820A-BC1AAAB4FC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104021" y="4358769"/>
            <a:ext cx="4095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131C66ED-D048-42A3-9EBE-1AB9570E1CF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56976" y="4346948"/>
            <a:ext cx="4095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BC8363A0-4C84-4DB4-97F9-3AE8F25ED8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56975" y="4870159"/>
            <a:ext cx="409575" cy="409575"/>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95">
            <a:extLst>
              <a:ext uri="{FF2B5EF4-FFF2-40B4-BE49-F238E27FC236}">
                <a16:creationId xmlns:a16="http://schemas.microsoft.com/office/drawing/2014/main" id="{7025DC8D-91F8-4838-86F4-28E711E7B253}"/>
              </a:ext>
            </a:extLst>
          </p:cNvPr>
          <p:cNvGrpSpPr/>
          <p:nvPr/>
        </p:nvGrpSpPr>
        <p:grpSpPr>
          <a:xfrm>
            <a:off x="10840704" y="4901071"/>
            <a:ext cx="321953" cy="321953"/>
            <a:chOff x="9359520" y="3769088"/>
            <a:chExt cx="562496" cy="562496"/>
          </a:xfrm>
        </p:grpSpPr>
        <p:pic>
          <p:nvPicPr>
            <p:cNvPr id="97" name="Picture 96">
              <a:extLst>
                <a:ext uri="{FF2B5EF4-FFF2-40B4-BE49-F238E27FC236}">
                  <a16:creationId xmlns:a16="http://schemas.microsoft.com/office/drawing/2014/main" id="{8DC9CE1B-0625-4C04-8496-A51B63EE88D0}"/>
                </a:ext>
              </a:extLst>
            </p:cNvPr>
            <p:cNvPicPr>
              <a:picLocks noChangeAspect="1"/>
            </p:cNvPicPr>
            <p:nvPr/>
          </p:nvPicPr>
          <p:blipFill>
            <a:blip r:embed="rId5"/>
            <a:stretch>
              <a:fillRect/>
            </a:stretch>
          </p:blipFill>
          <p:spPr>
            <a:xfrm>
              <a:off x="9359520" y="3769088"/>
              <a:ext cx="562496" cy="562496"/>
            </a:xfrm>
            <a:prstGeom prst="rect">
              <a:avLst/>
            </a:prstGeom>
          </p:spPr>
        </p:pic>
        <p:pic>
          <p:nvPicPr>
            <p:cNvPr id="98" name="Picture 97" descr="A drawing of a cartoon character&#10;&#10;Description generated with high confidence">
              <a:extLst>
                <a:ext uri="{FF2B5EF4-FFF2-40B4-BE49-F238E27FC236}">
                  <a16:creationId xmlns:a16="http://schemas.microsoft.com/office/drawing/2014/main" id="{3485B98F-A108-407C-BE3A-5ED22A57EDB9}"/>
                </a:ext>
              </a:extLst>
            </p:cNvPr>
            <p:cNvPicPr>
              <a:picLocks noChangeAspect="1"/>
            </p:cNvPicPr>
            <p:nvPr/>
          </p:nvPicPr>
          <p:blipFill>
            <a:blip r:embed="rId6"/>
            <a:stretch>
              <a:fillRect/>
            </a:stretch>
          </p:blipFill>
          <p:spPr>
            <a:xfrm>
              <a:off x="9701200" y="4009990"/>
              <a:ext cx="220815" cy="220815"/>
            </a:xfrm>
            <a:prstGeom prst="rect">
              <a:avLst/>
            </a:prstGeom>
          </p:spPr>
        </p:pic>
      </p:grpSp>
      <p:grpSp>
        <p:nvGrpSpPr>
          <p:cNvPr id="99" name="Group 98">
            <a:extLst>
              <a:ext uri="{FF2B5EF4-FFF2-40B4-BE49-F238E27FC236}">
                <a16:creationId xmlns:a16="http://schemas.microsoft.com/office/drawing/2014/main" id="{2A1E494B-1F40-4A9B-B273-FB4FF9C61266}"/>
              </a:ext>
            </a:extLst>
          </p:cNvPr>
          <p:cNvGrpSpPr/>
          <p:nvPr/>
        </p:nvGrpSpPr>
        <p:grpSpPr>
          <a:xfrm>
            <a:off x="10852962" y="5445195"/>
            <a:ext cx="321953" cy="321953"/>
            <a:chOff x="9359520" y="3769088"/>
            <a:chExt cx="562496" cy="562496"/>
          </a:xfrm>
        </p:grpSpPr>
        <p:pic>
          <p:nvPicPr>
            <p:cNvPr id="100" name="Picture 99">
              <a:extLst>
                <a:ext uri="{FF2B5EF4-FFF2-40B4-BE49-F238E27FC236}">
                  <a16:creationId xmlns:a16="http://schemas.microsoft.com/office/drawing/2014/main" id="{BD292145-DEC6-4A39-A0DA-A3BAD8699145}"/>
                </a:ext>
              </a:extLst>
            </p:cNvPr>
            <p:cNvPicPr>
              <a:picLocks noChangeAspect="1"/>
            </p:cNvPicPr>
            <p:nvPr/>
          </p:nvPicPr>
          <p:blipFill>
            <a:blip r:embed="rId5"/>
            <a:stretch>
              <a:fillRect/>
            </a:stretch>
          </p:blipFill>
          <p:spPr>
            <a:xfrm>
              <a:off x="9359520" y="3769088"/>
              <a:ext cx="562496" cy="562496"/>
            </a:xfrm>
            <a:prstGeom prst="rect">
              <a:avLst/>
            </a:prstGeom>
          </p:spPr>
        </p:pic>
        <p:pic>
          <p:nvPicPr>
            <p:cNvPr id="101" name="Picture 100" descr="A drawing of a cartoon character&#10;&#10;Description generated with high confidence">
              <a:extLst>
                <a:ext uri="{FF2B5EF4-FFF2-40B4-BE49-F238E27FC236}">
                  <a16:creationId xmlns:a16="http://schemas.microsoft.com/office/drawing/2014/main" id="{1320DB97-21E1-464D-987A-3B0DA0C3A590}"/>
                </a:ext>
              </a:extLst>
            </p:cNvPr>
            <p:cNvPicPr>
              <a:picLocks noChangeAspect="1"/>
            </p:cNvPicPr>
            <p:nvPr/>
          </p:nvPicPr>
          <p:blipFill>
            <a:blip r:embed="rId6"/>
            <a:stretch>
              <a:fillRect/>
            </a:stretch>
          </p:blipFill>
          <p:spPr>
            <a:xfrm>
              <a:off x="9701200" y="4009990"/>
              <a:ext cx="220815" cy="220815"/>
            </a:xfrm>
            <a:prstGeom prst="rect">
              <a:avLst/>
            </a:prstGeom>
          </p:spPr>
        </p:pic>
      </p:grpSp>
      <p:pic>
        <p:nvPicPr>
          <p:cNvPr id="178" name="Picture 10" descr="תוצאת תמונה עבור ‪azure kubernetes service‬‏">
            <a:extLst>
              <a:ext uri="{FF2B5EF4-FFF2-40B4-BE49-F238E27FC236}">
                <a16:creationId xmlns:a16="http://schemas.microsoft.com/office/drawing/2014/main" id="{8B5F40A4-0EA4-42FB-880E-6C02F15F70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38979" y="5401385"/>
            <a:ext cx="421256" cy="349675"/>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0" descr="תוצאת תמונה עבור ‪azure kubernetes service‬‏">
            <a:extLst>
              <a:ext uri="{FF2B5EF4-FFF2-40B4-BE49-F238E27FC236}">
                <a16:creationId xmlns:a16="http://schemas.microsoft.com/office/drawing/2014/main" id="{C155D300-3E85-4726-9ABB-93B28869EE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38979" y="4895135"/>
            <a:ext cx="421256" cy="349675"/>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0" descr="תוצאת תמונה עבור ‪azure kubernetes service‬‏">
            <a:extLst>
              <a:ext uri="{FF2B5EF4-FFF2-40B4-BE49-F238E27FC236}">
                <a16:creationId xmlns:a16="http://schemas.microsoft.com/office/drawing/2014/main" id="{6F6555C0-D492-440E-A713-F4B0556E8B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38979" y="4361896"/>
            <a:ext cx="421256" cy="349675"/>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8" descr="תוצאת תמונה עבור ‪azure container registry‬‏">
            <a:extLst>
              <a:ext uri="{FF2B5EF4-FFF2-40B4-BE49-F238E27FC236}">
                <a16:creationId xmlns:a16="http://schemas.microsoft.com/office/drawing/2014/main" id="{FDFA9211-31F4-47BE-96EC-C0C48FC2517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4214" y="4367163"/>
            <a:ext cx="409575" cy="409575"/>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Rounded Corners 69">
            <a:extLst>
              <a:ext uri="{FF2B5EF4-FFF2-40B4-BE49-F238E27FC236}">
                <a16:creationId xmlns:a16="http://schemas.microsoft.com/office/drawing/2014/main" id="{9D9D110B-C7C6-405A-9A70-191F7350D825}"/>
              </a:ext>
            </a:extLst>
          </p:cNvPr>
          <p:cNvSpPr/>
          <p:nvPr/>
        </p:nvSpPr>
        <p:spPr bwMode="auto">
          <a:xfrm>
            <a:off x="484303" y="4389777"/>
            <a:ext cx="3309952"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228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Segoe UI" pitchFamily="34" charset="0"/>
                <a:cs typeface="Segoe UI" pitchFamily="34" charset="0"/>
              </a:rPr>
              <a:t>Shift left – Image vulnerability assessment</a:t>
            </a:r>
          </a:p>
        </p:txBody>
      </p:sp>
      <p:sp>
        <p:nvSpPr>
          <p:cNvPr id="71" name="Rectangle: Rounded Corners 70">
            <a:extLst>
              <a:ext uri="{FF2B5EF4-FFF2-40B4-BE49-F238E27FC236}">
                <a16:creationId xmlns:a16="http://schemas.microsoft.com/office/drawing/2014/main" id="{41EDD5AB-9ED0-438B-960A-C6A86B4F4B44}"/>
              </a:ext>
            </a:extLst>
          </p:cNvPr>
          <p:cNvSpPr/>
          <p:nvPr/>
        </p:nvSpPr>
        <p:spPr bwMode="auto">
          <a:xfrm>
            <a:off x="7445193" y="5899098"/>
            <a:ext cx="4279106"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Segoe UI" pitchFamily="34" charset="0"/>
                <a:cs typeface="Segoe UI" pitchFamily="34" charset="0"/>
              </a:rPr>
              <a:t>Policy and admission controls </a:t>
            </a:r>
          </a:p>
        </p:txBody>
      </p:sp>
      <p:sp>
        <p:nvSpPr>
          <p:cNvPr id="72" name="Rectangle: Rounded Corners 71">
            <a:extLst>
              <a:ext uri="{FF2B5EF4-FFF2-40B4-BE49-F238E27FC236}">
                <a16:creationId xmlns:a16="http://schemas.microsoft.com/office/drawing/2014/main" id="{ACE7FCFA-4097-4493-88D8-8C71698B4ADB}"/>
              </a:ext>
            </a:extLst>
          </p:cNvPr>
          <p:cNvSpPr/>
          <p:nvPr/>
        </p:nvSpPr>
        <p:spPr bwMode="auto">
          <a:xfrm>
            <a:off x="478433" y="4894221"/>
            <a:ext cx="3309951"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Segoe UI" pitchFamily="34" charset="0"/>
                <a:cs typeface="Segoe UI" pitchFamily="34" charset="0"/>
              </a:rPr>
              <a:t>Code &amp; dependency Scan</a:t>
            </a:r>
          </a:p>
        </p:txBody>
      </p:sp>
      <p:sp>
        <p:nvSpPr>
          <p:cNvPr id="81" name="Rectangle: Rounded Corners 80">
            <a:extLst>
              <a:ext uri="{FF2B5EF4-FFF2-40B4-BE49-F238E27FC236}">
                <a16:creationId xmlns:a16="http://schemas.microsoft.com/office/drawing/2014/main" id="{F70D3DA8-1618-4016-BC15-49388A780C7D}"/>
              </a:ext>
            </a:extLst>
          </p:cNvPr>
          <p:cNvSpPr/>
          <p:nvPr/>
        </p:nvSpPr>
        <p:spPr bwMode="auto">
          <a:xfrm>
            <a:off x="4019559" y="4897267"/>
            <a:ext cx="3163985"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Segoe UI" pitchFamily="34" charset="0"/>
              </a:rPr>
              <a:t>Quarantine vulnerable images </a:t>
            </a:r>
            <a:endParaRPr kumimoji="0" lang="en-US" sz="2400" b="0" i="0" u="none" strike="noStrike" kern="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52BB60A7-A762-44A3-B95A-9D0A5DE4F6F5}"/>
              </a:ext>
            </a:extLst>
          </p:cNvPr>
          <p:cNvSpPr/>
          <p:nvPr/>
        </p:nvSpPr>
        <p:spPr bwMode="auto">
          <a:xfrm>
            <a:off x="7424744" y="6392359"/>
            <a:ext cx="4279106"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Segoe UI" pitchFamily="34" charset="0"/>
                <a:cs typeface="Segoe UI" pitchFamily="34" charset="0"/>
              </a:rPr>
              <a:t>Runtime visibility</a:t>
            </a:r>
          </a:p>
        </p:txBody>
      </p:sp>
      <p:pic>
        <p:nvPicPr>
          <p:cNvPr id="84" name="Picture 10" descr="תוצאת תמונה עבור ‪azure kubernetes service‬‏">
            <a:extLst>
              <a:ext uri="{FF2B5EF4-FFF2-40B4-BE49-F238E27FC236}">
                <a16:creationId xmlns:a16="http://schemas.microsoft.com/office/drawing/2014/main" id="{DDA38B80-CA7C-41F9-BBA9-F546407CAA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38979" y="6411409"/>
            <a:ext cx="421256" cy="34967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descr="תוצאת תמונה עבור ‪azure kubernetes service‬‏">
            <a:extLst>
              <a:ext uri="{FF2B5EF4-FFF2-40B4-BE49-F238E27FC236}">
                <a16:creationId xmlns:a16="http://schemas.microsoft.com/office/drawing/2014/main" id="{B286AD3C-FD7B-475A-B805-724AE963D9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38979" y="5905159"/>
            <a:ext cx="421256" cy="34967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תוצאת תמונה עבור ‪azure container registry‬‏">
            <a:extLst>
              <a:ext uri="{FF2B5EF4-FFF2-40B4-BE49-F238E27FC236}">
                <a16:creationId xmlns:a16="http://schemas.microsoft.com/office/drawing/2014/main" id="{C2955253-80B1-4303-A2AC-3C69D06B41E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50693" y="4900315"/>
            <a:ext cx="4095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descr="A close up of a sign&#10;&#10;Description automatically generated">
            <a:extLst>
              <a:ext uri="{FF2B5EF4-FFF2-40B4-BE49-F238E27FC236}">
                <a16:creationId xmlns:a16="http://schemas.microsoft.com/office/drawing/2014/main" id="{0C07AACB-1ECA-422B-8E89-55F2338633F2}"/>
              </a:ext>
            </a:extLst>
          </p:cNvPr>
          <p:cNvPicPr>
            <a:picLocks noChangeAspect="1"/>
          </p:cNvPicPr>
          <p:nvPr/>
        </p:nvPicPr>
        <p:blipFill>
          <a:blip r:embed="rId9"/>
          <a:stretch>
            <a:fillRect/>
          </a:stretch>
        </p:blipFill>
        <p:spPr>
          <a:xfrm>
            <a:off x="3281529" y="4341527"/>
            <a:ext cx="585216" cy="457200"/>
          </a:xfrm>
          <a:prstGeom prst="rect">
            <a:avLst/>
          </a:prstGeom>
        </p:spPr>
      </p:pic>
      <p:pic>
        <p:nvPicPr>
          <p:cNvPr id="93" name="Picture 92" descr="A close up of a sign&#10;&#10;Description automatically generated">
            <a:extLst>
              <a:ext uri="{FF2B5EF4-FFF2-40B4-BE49-F238E27FC236}">
                <a16:creationId xmlns:a16="http://schemas.microsoft.com/office/drawing/2014/main" id="{0C452DF9-22A6-4CBB-AE0C-4F1B0FD8E67B}"/>
              </a:ext>
            </a:extLst>
          </p:cNvPr>
          <p:cNvPicPr>
            <a:picLocks noChangeAspect="1"/>
          </p:cNvPicPr>
          <p:nvPr/>
        </p:nvPicPr>
        <p:blipFill>
          <a:blip r:embed="rId9"/>
          <a:stretch>
            <a:fillRect/>
          </a:stretch>
        </p:blipFill>
        <p:spPr>
          <a:xfrm>
            <a:off x="3300245" y="4836099"/>
            <a:ext cx="585216" cy="457200"/>
          </a:xfrm>
          <a:prstGeom prst="rect">
            <a:avLst/>
          </a:prstGeom>
        </p:spPr>
      </p:pic>
      <p:sp>
        <p:nvSpPr>
          <p:cNvPr id="94" name="Flowchart: Process 93">
            <a:extLst>
              <a:ext uri="{FF2B5EF4-FFF2-40B4-BE49-F238E27FC236}">
                <a16:creationId xmlns:a16="http://schemas.microsoft.com/office/drawing/2014/main" id="{AE7ED3B5-5F05-4B10-8253-2FB8EBA2578E}"/>
              </a:ext>
            </a:extLst>
          </p:cNvPr>
          <p:cNvSpPr/>
          <p:nvPr/>
        </p:nvSpPr>
        <p:spPr>
          <a:xfrm>
            <a:off x="3996972" y="1682937"/>
            <a:ext cx="3163986" cy="2447423"/>
          </a:xfrm>
          <a:prstGeom prst="flowChartProcess">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Flowchart: Process 94">
            <a:extLst>
              <a:ext uri="{FF2B5EF4-FFF2-40B4-BE49-F238E27FC236}">
                <a16:creationId xmlns:a16="http://schemas.microsoft.com/office/drawing/2014/main" id="{407443F2-3DD1-420F-B814-D94338922AA0}"/>
              </a:ext>
            </a:extLst>
          </p:cNvPr>
          <p:cNvSpPr/>
          <p:nvPr/>
        </p:nvSpPr>
        <p:spPr>
          <a:xfrm>
            <a:off x="7386215" y="1684681"/>
            <a:ext cx="4338084" cy="2447424"/>
          </a:xfrm>
          <a:prstGeom prst="flowChartProcess">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 name="Flowchart: Process 102">
            <a:extLst>
              <a:ext uri="{FF2B5EF4-FFF2-40B4-BE49-F238E27FC236}">
                <a16:creationId xmlns:a16="http://schemas.microsoft.com/office/drawing/2014/main" id="{B1ADED80-2BA8-421A-AC6C-0287EB2EA411}"/>
              </a:ext>
            </a:extLst>
          </p:cNvPr>
          <p:cNvSpPr/>
          <p:nvPr/>
        </p:nvSpPr>
        <p:spPr>
          <a:xfrm>
            <a:off x="484302" y="1681251"/>
            <a:ext cx="3309952" cy="2447423"/>
          </a:xfrm>
          <a:prstGeom prst="flowChartProcess">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D8D8C63A-4FA1-410E-8B9A-46C2379B463D}"/>
              </a:ext>
            </a:extLst>
          </p:cNvPr>
          <p:cNvSpPr txBox="1"/>
          <p:nvPr/>
        </p:nvSpPr>
        <p:spPr>
          <a:xfrm>
            <a:off x="484302" y="1302771"/>
            <a:ext cx="33099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Build</a:t>
            </a:r>
          </a:p>
        </p:txBody>
      </p:sp>
      <p:sp>
        <p:nvSpPr>
          <p:cNvPr id="115" name="TextBox 114">
            <a:extLst>
              <a:ext uri="{FF2B5EF4-FFF2-40B4-BE49-F238E27FC236}">
                <a16:creationId xmlns:a16="http://schemas.microsoft.com/office/drawing/2014/main" id="{8906514C-72E5-42B9-B5BC-0C1DFBBD6F49}"/>
              </a:ext>
            </a:extLst>
          </p:cNvPr>
          <p:cNvSpPr txBox="1"/>
          <p:nvPr/>
        </p:nvSpPr>
        <p:spPr>
          <a:xfrm>
            <a:off x="4006990" y="1267257"/>
            <a:ext cx="3163986" cy="400110"/>
          </a:xfrm>
          <a:prstGeom prst="rect">
            <a:avLst/>
          </a:prstGeom>
          <a:noFill/>
        </p:spPr>
        <p:txBody>
          <a:bodyPr wrap="square" rtlCol="0">
            <a:spAutoFit/>
          </a:bodyPr>
          <a:lstStyle>
            <a:defPPr>
              <a:defRPr lang="en-US"/>
            </a:defPPr>
            <a:lvl1pPr algn="ctr" defTabSz="914400">
              <a:defRPr sz="1800">
                <a:solidFill>
                  <a:prstClr val="black"/>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Ship</a:t>
            </a:r>
          </a:p>
        </p:txBody>
      </p:sp>
      <p:sp>
        <p:nvSpPr>
          <p:cNvPr id="116" name="TextBox 115">
            <a:extLst>
              <a:ext uri="{FF2B5EF4-FFF2-40B4-BE49-F238E27FC236}">
                <a16:creationId xmlns:a16="http://schemas.microsoft.com/office/drawing/2014/main" id="{23D46AA0-AABF-451A-A7D3-2E1CF0060519}"/>
              </a:ext>
            </a:extLst>
          </p:cNvPr>
          <p:cNvSpPr txBox="1"/>
          <p:nvPr/>
        </p:nvSpPr>
        <p:spPr>
          <a:xfrm>
            <a:off x="7404296" y="1301074"/>
            <a:ext cx="432000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Run</a:t>
            </a: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nvGrpSpPr>
          <p:cNvPr id="117" name="Group 116">
            <a:extLst>
              <a:ext uri="{FF2B5EF4-FFF2-40B4-BE49-F238E27FC236}">
                <a16:creationId xmlns:a16="http://schemas.microsoft.com/office/drawing/2014/main" id="{B207E182-2A09-4BC0-96B6-56FA675E68DA}"/>
              </a:ext>
            </a:extLst>
          </p:cNvPr>
          <p:cNvGrpSpPr/>
          <p:nvPr/>
        </p:nvGrpSpPr>
        <p:grpSpPr>
          <a:xfrm>
            <a:off x="4994033" y="1834304"/>
            <a:ext cx="1236251" cy="1383615"/>
            <a:chOff x="4989936" y="2454794"/>
            <a:chExt cx="1236251" cy="1383615"/>
          </a:xfrm>
        </p:grpSpPr>
        <p:grpSp>
          <p:nvGrpSpPr>
            <p:cNvPr id="118" name="Group 117">
              <a:extLst>
                <a:ext uri="{FF2B5EF4-FFF2-40B4-BE49-F238E27FC236}">
                  <a16:creationId xmlns:a16="http://schemas.microsoft.com/office/drawing/2014/main" id="{B9D4078D-0EFB-4383-930C-3EACD745DB28}"/>
                </a:ext>
              </a:extLst>
            </p:cNvPr>
            <p:cNvGrpSpPr/>
            <p:nvPr/>
          </p:nvGrpSpPr>
          <p:grpSpPr>
            <a:xfrm>
              <a:off x="4989936" y="2454794"/>
              <a:ext cx="1230439" cy="973075"/>
              <a:chOff x="5080303" y="2532184"/>
              <a:chExt cx="936574" cy="754038"/>
            </a:xfrm>
          </p:grpSpPr>
          <p:sp>
            <p:nvSpPr>
              <p:cNvPr id="120" name="Freeform: Shape 119">
                <a:extLst>
                  <a:ext uri="{FF2B5EF4-FFF2-40B4-BE49-F238E27FC236}">
                    <a16:creationId xmlns:a16="http://schemas.microsoft.com/office/drawing/2014/main" id="{3094761F-042C-41B9-A67C-E7052C9B2ADE}"/>
                  </a:ext>
                </a:extLst>
              </p:cNvPr>
              <p:cNvSpPr/>
              <p:nvPr/>
            </p:nvSpPr>
            <p:spPr>
              <a:xfrm>
                <a:off x="5080303" y="2532184"/>
                <a:ext cx="792120" cy="500288"/>
              </a:xfrm>
              <a:custGeom>
                <a:avLst/>
                <a:gdLst>
                  <a:gd name="connsiteX0" fmla="*/ 780721 w 792120"/>
                  <a:gd name="connsiteY0" fmla="*/ 358953 h 500287"/>
                  <a:gd name="connsiteX1" fmla="*/ 782806 w 792120"/>
                  <a:gd name="connsiteY1" fmla="*/ 334633 h 500287"/>
                  <a:gd name="connsiteX2" fmla="*/ 738336 w 792120"/>
                  <a:gd name="connsiteY2" fmla="*/ 224848 h 500287"/>
                  <a:gd name="connsiteX3" fmla="*/ 670242 w 792120"/>
                  <a:gd name="connsiteY3" fmla="*/ 183158 h 500287"/>
                  <a:gd name="connsiteX4" fmla="*/ 670242 w 792120"/>
                  <a:gd name="connsiteY4" fmla="*/ 171345 h 500287"/>
                  <a:gd name="connsiteX5" fmla="*/ 626466 w 792120"/>
                  <a:gd name="connsiteY5" fmla="*/ 61560 h 500287"/>
                  <a:gd name="connsiteX6" fmla="*/ 517376 w 792120"/>
                  <a:gd name="connsiteY6" fmla="*/ 14310 h 500287"/>
                  <a:gd name="connsiteX7" fmla="*/ 517376 w 792120"/>
                  <a:gd name="connsiteY7" fmla="*/ 14310 h 500287"/>
                  <a:gd name="connsiteX8" fmla="*/ 383272 w 792120"/>
                  <a:gd name="connsiteY8" fmla="*/ 90743 h 500287"/>
                  <a:gd name="connsiteX9" fmla="*/ 322820 w 792120"/>
                  <a:gd name="connsiteY9" fmla="*/ 78931 h 500287"/>
                  <a:gd name="connsiteX10" fmla="*/ 214425 w 792120"/>
                  <a:gd name="connsiteY10" fmla="*/ 121316 h 500287"/>
                  <a:gd name="connsiteX11" fmla="*/ 176903 w 792120"/>
                  <a:gd name="connsiteY11" fmla="*/ 177599 h 500287"/>
                  <a:gd name="connsiteX12" fmla="*/ 170650 w 792120"/>
                  <a:gd name="connsiteY12" fmla="*/ 177599 h 500287"/>
                  <a:gd name="connsiteX13" fmla="*/ 60865 w 792120"/>
                  <a:gd name="connsiteY13" fmla="*/ 224153 h 500287"/>
                  <a:gd name="connsiteX14" fmla="*/ 14310 w 792120"/>
                  <a:gd name="connsiteY14" fmla="*/ 334633 h 500287"/>
                  <a:gd name="connsiteX15" fmla="*/ 60865 w 792120"/>
                  <a:gd name="connsiteY15" fmla="*/ 445114 h 500287"/>
                  <a:gd name="connsiteX16" fmla="*/ 170650 w 792120"/>
                  <a:gd name="connsiteY16" fmla="*/ 492363 h 500287"/>
                  <a:gd name="connsiteX17" fmla="*/ 428436 w 792120"/>
                  <a:gd name="connsiteY17" fmla="*/ 492363 h 50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120" h="500287">
                    <a:moveTo>
                      <a:pt x="780721" y="358953"/>
                    </a:moveTo>
                    <a:cubicBezTo>
                      <a:pt x="782111" y="351310"/>
                      <a:pt x="782806" y="342972"/>
                      <a:pt x="782806" y="334633"/>
                    </a:cubicBezTo>
                    <a:cubicBezTo>
                      <a:pt x="782806" y="292943"/>
                      <a:pt x="766825" y="254032"/>
                      <a:pt x="738336" y="224848"/>
                    </a:cubicBezTo>
                    <a:cubicBezTo>
                      <a:pt x="718881" y="204698"/>
                      <a:pt x="695256" y="190801"/>
                      <a:pt x="670242" y="183158"/>
                    </a:cubicBezTo>
                    <a:cubicBezTo>
                      <a:pt x="670242" y="179683"/>
                      <a:pt x="670242" y="176209"/>
                      <a:pt x="670242" y="171345"/>
                    </a:cubicBezTo>
                    <a:cubicBezTo>
                      <a:pt x="670242" y="130349"/>
                      <a:pt x="654955" y="91438"/>
                      <a:pt x="626466" y="61560"/>
                    </a:cubicBezTo>
                    <a:cubicBezTo>
                      <a:pt x="597283" y="30987"/>
                      <a:pt x="558372" y="14310"/>
                      <a:pt x="517376" y="14310"/>
                    </a:cubicBezTo>
                    <a:lnTo>
                      <a:pt x="517376" y="14310"/>
                    </a:lnTo>
                    <a:cubicBezTo>
                      <a:pt x="461789" y="14310"/>
                      <a:pt x="411760" y="44884"/>
                      <a:pt x="383272" y="90743"/>
                    </a:cubicBezTo>
                    <a:cubicBezTo>
                      <a:pt x="365206" y="82405"/>
                      <a:pt x="344360" y="78931"/>
                      <a:pt x="322820" y="78931"/>
                    </a:cubicBezTo>
                    <a:cubicBezTo>
                      <a:pt x="281130" y="78931"/>
                      <a:pt x="243608" y="94218"/>
                      <a:pt x="214425" y="121316"/>
                    </a:cubicBezTo>
                    <a:cubicBezTo>
                      <a:pt x="197749" y="137298"/>
                      <a:pt x="185242" y="156059"/>
                      <a:pt x="176903" y="177599"/>
                    </a:cubicBezTo>
                    <a:cubicBezTo>
                      <a:pt x="174819" y="177599"/>
                      <a:pt x="172734" y="177599"/>
                      <a:pt x="170650" y="177599"/>
                    </a:cubicBezTo>
                    <a:cubicBezTo>
                      <a:pt x="130349" y="177599"/>
                      <a:pt x="90743" y="194275"/>
                      <a:pt x="60865" y="224153"/>
                    </a:cubicBezTo>
                    <a:cubicBezTo>
                      <a:pt x="30987" y="254032"/>
                      <a:pt x="14310" y="292943"/>
                      <a:pt x="14310" y="334633"/>
                    </a:cubicBezTo>
                    <a:cubicBezTo>
                      <a:pt x="14310" y="376324"/>
                      <a:pt x="30987" y="415235"/>
                      <a:pt x="60865" y="445114"/>
                    </a:cubicBezTo>
                    <a:cubicBezTo>
                      <a:pt x="90743" y="475687"/>
                      <a:pt x="129654" y="492363"/>
                      <a:pt x="170650" y="492363"/>
                    </a:cubicBezTo>
                    <a:cubicBezTo>
                      <a:pt x="270012" y="492363"/>
                      <a:pt x="367290" y="492363"/>
                      <a:pt x="428436" y="492363"/>
                    </a:cubicBezTo>
                  </a:path>
                </a:pathLst>
              </a:custGeom>
              <a:solidFill>
                <a:srgbClr val="FFFFFF"/>
              </a:solidFill>
              <a:ln w="26156" cap="rnd">
                <a:solidFill>
                  <a:sysClr val="windowText" lastClr="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34C7C44E-5EC9-448A-935E-20420BD92C39}"/>
                  </a:ext>
                </a:extLst>
              </p:cNvPr>
              <p:cNvGrpSpPr/>
              <p:nvPr/>
            </p:nvGrpSpPr>
            <p:grpSpPr>
              <a:xfrm>
                <a:off x="5529841" y="3077769"/>
                <a:ext cx="480136" cy="208453"/>
                <a:chOff x="7978767" y="3461252"/>
                <a:chExt cx="480136" cy="208453"/>
              </a:xfrm>
            </p:grpSpPr>
            <p:sp>
              <p:nvSpPr>
                <p:cNvPr id="143" name="Freeform: Shape 142">
                  <a:extLst>
                    <a:ext uri="{FF2B5EF4-FFF2-40B4-BE49-F238E27FC236}">
                      <a16:creationId xmlns:a16="http://schemas.microsoft.com/office/drawing/2014/main" id="{EC86D933-AF15-48D9-BB8F-4111CEB52436}"/>
                    </a:ext>
                  </a:extLst>
                </p:cNvPr>
                <p:cNvSpPr/>
                <p:nvPr/>
              </p:nvSpPr>
              <p:spPr>
                <a:xfrm>
                  <a:off x="7978767" y="3599526"/>
                  <a:ext cx="479441" cy="69484"/>
                </a:xfrm>
                <a:custGeom>
                  <a:avLst/>
                  <a:gdLst>
                    <a:gd name="connsiteX0" fmla="*/ 14310 w 479441"/>
                    <a:gd name="connsiteY0" fmla="*/ 14310 h 69484"/>
                    <a:gd name="connsiteX1" fmla="*/ 123401 w 479441"/>
                    <a:gd name="connsiteY1" fmla="*/ 58086 h 69484"/>
                    <a:gd name="connsiteX2" fmla="*/ 466653 w 479441"/>
                    <a:gd name="connsiteY2" fmla="*/ 14310 h 69484"/>
                  </a:gdLst>
                  <a:ahLst/>
                  <a:cxnLst>
                    <a:cxn ang="0">
                      <a:pos x="connsiteX0" y="connsiteY0"/>
                    </a:cxn>
                    <a:cxn ang="0">
                      <a:pos x="connsiteX1" y="connsiteY1"/>
                    </a:cxn>
                    <a:cxn ang="0">
                      <a:pos x="connsiteX2" y="connsiteY2"/>
                    </a:cxn>
                  </a:cxnLst>
                  <a:rect l="l" t="t" r="r" b="b"/>
                  <a:pathLst>
                    <a:path w="479441" h="69484">
                      <a:moveTo>
                        <a:pt x="14310" y="14310"/>
                      </a:moveTo>
                      <a:lnTo>
                        <a:pt x="123401" y="58086"/>
                      </a:lnTo>
                      <a:lnTo>
                        <a:pt x="466653" y="14310"/>
                      </a:lnTo>
                    </a:path>
                  </a:pathLst>
                </a:custGeom>
                <a:solidFill>
                  <a:srgbClr val="FFFFFF"/>
                </a:solidFill>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7" name="Freeform: Shape 146">
                  <a:extLst>
                    <a:ext uri="{FF2B5EF4-FFF2-40B4-BE49-F238E27FC236}">
                      <a16:creationId xmlns:a16="http://schemas.microsoft.com/office/drawing/2014/main" id="{4D144608-926B-4F4F-8046-E14FE4EB6595}"/>
                    </a:ext>
                  </a:extLst>
                </p:cNvPr>
                <p:cNvSpPr/>
                <p:nvPr/>
              </p:nvSpPr>
              <p:spPr>
                <a:xfrm>
                  <a:off x="7978767" y="3480012"/>
                  <a:ext cx="27794" cy="145917"/>
                </a:xfrm>
                <a:custGeom>
                  <a:avLst/>
                  <a:gdLst>
                    <a:gd name="connsiteX0" fmla="*/ 14310 w 27793"/>
                    <a:gd name="connsiteY0" fmla="*/ 14310 h 145917"/>
                    <a:gd name="connsiteX1" fmla="*/ 14310 w 27793"/>
                    <a:gd name="connsiteY1" fmla="*/ 133824 h 145917"/>
                  </a:gdLst>
                  <a:ahLst/>
                  <a:cxnLst>
                    <a:cxn ang="0">
                      <a:pos x="connsiteX0" y="connsiteY0"/>
                    </a:cxn>
                    <a:cxn ang="0">
                      <a:pos x="connsiteX1" y="connsiteY1"/>
                    </a:cxn>
                  </a:cxnLst>
                  <a:rect l="l" t="t" r="r" b="b"/>
                  <a:pathLst>
                    <a:path w="27793" h="145917">
                      <a:moveTo>
                        <a:pt x="14310" y="14310"/>
                      </a:moveTo>
                      <a:lnTo>
                        <a:pt x="14310" y="133824"/>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reeform: Shape 150">
                  <a:extLst>
                    <a:ext uri="{FF2B5EF4-FFF2-40B4-BE49-F238E27FC236}">
                      <a16:creationId xmlns:a16="http://schemas.microsoft.com/office/drawing/2014/main" id="{FAF8F476-8737-4D15-937B-B3A97F6444ED}"/>
                    </a:ext>
                  </a:extLst>
                </p:cNvPr>
                <p:cNvSpPr/>
                <p:nvPr/>
              </p:nvSpPr>
              <p:spPr>
                <a:xfrm>
                  <a:off x="8087857" y="3461252"/>
                  <a:ext cx="27794" cy="208453"/>
                </a:xfrm>
                <a:custGeom>
                  <a:avLst/>
                  <a:gdLst>
                    <a:gd name="connsiteX0" fmla="*/ 14310 w 27793"/>
                    <a:gd name="connsiteY0" fmla="*/ 196360 h 208453"/>
                    <a:gd name="connsiteX1" fmla="*/ 14310 w 27793"/>
                    <a:gd name="connsiteY1" fmla="*/ 14310 h 208453"/>
                  </a:gdLst>
                  <a:ahLst/>
                  <a:cxnLst>
                    <a:cxn ang="0">
                      <a:pos x="connsiteX0" y="connsiteY0"/>
                    </a:cxn>
                    <a:cxn ang="0">
                      <a:pos x="connsiteX1" y="connsiteY1"/>
                    </a:cxn>
                  </a:cxnLst>
                  <a:rect l="l" t="t" r="r" b="b"/>
                  <a:pathLst>
                    <a:path w="27793" h="208453">
                      <a:moveTo>
                        <a:pt x="14310" y="196360"/>
                      </a:moveTo>
                      <a:lnTo>
                        <a:pt x="14310"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3" name="Freeform: Shape 152">
                  <a:extLst>
                    <a:ext uri="{FF2B5EF4-FFF2-40B4-BE49-F238E27FC236}">
                      <a16:creationId xmlns:a16="http://schemas.microsoft.com/office/drawing/2014/main" id="{BC713C96-D550-4AFD-A9BE-C02EE07467AF}"/>
                    </a:ext>
                  </a:extLst>
                </p:cNvPr>
                <p:cNvSpPr/>
                <p:nvPr/>
              </p:nvSpPr>
              <p:spPr>
                <a:xfrm>
                  <a:off x="7978767" y="3461252"/>
                  <a:ext cx="132020" cy="41691"/>
                </a:xfrm>
                <a:custGeom>
                  <a:avLst/>
                  <a:gdLst>
                    <a:gd name="connsiteX0" fmla="*/ 14310 w 132020"/>
                    <a:gd name="connsiteY0" fmla="*/ 33071 h 41690"/>
                    <a:gd name="connsiteX1" fmla="*/ 123401 w 132020"/>
                    <a:gd name="connsiteY1" fmla="*/ 14310 h 41690"/>
                  </a:gdLst>
                  <a:ahLst/>
                  <a:cxnLst>
                    <a:cxn ang="0">
                      <a:pos x="connsiteX0" y="connsiteY0"/>
                    </a:cxn>
                    <a:cxn ang="0">
                      <a:pos x="connsiteX1" y="connsiteY1"/>
                    </a:cxn>
                  </a:cxnLst>
                  <a:rect l="l" t="t" r="r" b="b"/>
                  <a:pathLst>
                    <a:path w="132020" h="41690">
                      <a:moveTo>
                        <a:pt x="14310" y="33071"/>
                      </a:moveTo>
                      <a:lnTo>
                        <a:pt x="123401"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B384AD47-6C82-47A0-A350-CC5519A761BC}"/>
                    </a:ext>
                  </a:extLst>
                </p:cNvPr>
                <p:cNvSpPr/>
                <p:nvPr/>
              </p:nvSpPr>
              <p:spPr>
                <a:xfrm>
                  <a:off x="8087857" y="3461252"/>
                  <a:ext cx="368266" cy="41691"/>
                </a:xfrm>
                <a:custGeom>
                  <a:avLst/>
                  <a:gdLst>
                    <a:gd name="connsiteX0" fmla="*/ 14310 w 368266"/>
                    <a:gd name="connsiteY0" fmla="*/ 14310 h 41690"/>
                    <a:gd name="connsiteX1" fmla="*/ 357562 w 368266"/>
                    <a:gd name="connsiteY1" fmla="*/ 30292 h 41690"/>
                  </a:gdLst>
                  <a:ahLst/>
                  <a:cxnLst>
                    <a:cxn ang="0">
                      <a:pos x="connsiteX0" y="connsiteY0"/>
                    </a:cxn>
                    <a:cxn ang="0">
                      <a:pos x="connsiteX1" y="connsiteY1"/>
                    </a:cxn>
                  </a:cxnLst>
                  <a:rect l="l" t="t" r="r" b="b"/>
                  <a:pathLst>
                    <a:path w="368266" h="41690">
                      <a:moveTo>
                        <a:pt x="14310" y="14310"/>
                      </a:moveTo>
                      <a:lnTo>
                        <a:pt x="357562" y="30292"/>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7" name="Freeform: Shape 156">
                  <a:extLst>
                    <a:ext uri="{FF2B5EF4-FFF2-40B4-BE49-F238E27FC236}">
                      <a16:creationId xmlns:a16="http://schemas.microsoft.com/office/drawing/2014/main" id="{BF94BB70-8A46-43C2-AE6C-3F750CCAB184}"/>
                    </a:ext>
                  </a:extLst>
                </p:cNvPr>
                <p:cNvSpPr/>
                <p:nvPr/>
              </p:nvSpPr>
              <p:spPr>
                <a:xfrm>
                  <a:off x="8431109" y="3477233"/>
                  <a:ext cx="27794" cy="145917"/>
                </a:xfrm>
                <a:custGeom>
                  <a:avLst/>
                  <a:gdLst>
                    <a:gd name="connsiteX0" fmla="*/ 14310 w 27793"/>
                    <a:gd name="connsiteY0" fmla="*/ 14310 h 145917"/>
                    <a:gd name="connsiteX1" fmla="*/ 14310 w 27793"/>
                    <a:gd name="connsiteY1" fmla="*/ 136603 h 145917"/>
                  </a:gdLst>
                  <a:ahLst/>
                  <a:cxnLst>
                    <a:cxn ang="0">
                      <a:pos x="connsiteX0" y="connsiteY0"/>
                    </a:cxn>
                    <a:cxn ang="0">
                      <a:pos x="connsiteX1" y="connsiteY1"/>
                    </a:cxn>
                  </a:cxnLst>
                  <a:rect l="l" t="t" r="r" b="b"/>
                  <a:pathLst>
                    <a:path w="27793" h="145917">
                      <a:moveTo>
                        <a:pt x="14310" y="14310"/>
                      </a:moveTo>
                      <a:lnTo>
                        <a:pt x="14310" y="136603"/>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22" name="Group 121">
                <a:extLst>
                  <a:ext uri="{FF2B5EF4-FFF2-40B4-BE49-F238E27FC236}">
                    <a16:creationId xmlns:a16="http://schemas.microsoft.com/office/drawing/2014/main" id="{6BC56133-6FE2-47CD-A214-6BC0994F54AB}"/>
                  </a:ext>
                </a:extLst>
              </p:cNvPr>
              <p:cNvGrpSpPr/>
              <p:nvPr/>
            </p:nvGrpSpPr>
            <p:grpSpPr>
              <a:xfrm>
                <a:off x="5537436" y="2884603"/>
                <a:ext cx="479441" cy="193166"/>
                <a:chOff x="7979462" y="3272949"/>
                <a:chExt cx="479441" cy="193166"/>
              </a:xfrm>
            </p:grpSpPr>
            <p:sp>
              <p:nvSpPr>
                <p:cNvPr id="123" name="Freeform: Shape 122">
                  <a:extLst>
                    <a:ext uri="{FF2B5EF4-FFF2-40B4-BE49-F238E27FC236}">
                      <a16:creationId xmlns:a16="http://schemas.microsoft.com/office/drawing/2014/main" id="{C8B994C0-5E25-4E96-B9F4-5AF99E8C85C8}"/>
                    </a:ext>
                  </a:extLst>
                </p:cNvPr>
                <p:cNvSpPr/>
                <p:nvPr/>
              </p:nvSpPr>
              <p:spPr>
                <a:xfrm>
                  <a:off x="7979462" y="3319503"/>
                  <a:ext cx="27794" cy="145917"/>
                </a:xfrm>
                <a:custGeom>
                  <a:avLst/>
                  <a:gdLst>
                    <a:gd name="connsiteX0" fmla="*/ 14310 w 27793"/>
                    <a:gd name="connsiteY0" fmla="*/ 14310 h 145917"/>
                    <a:gd name="connsiteX1" fmla="*/ 14310 w 27793"/>
                    <a:gd name="connsiteY1" fmla="*/ 134519 h 145917"/>
                  </a:gdLst>
                  <a:ahLst/>
                  <a:cxnLst>
                    <a:cxn ang="0">
                      <a:pos x="connsiteX0" y="connsiteY0"/>
                    </a:cxn>
                    <a:cxn ang="0">
                      <a:pos x="connsiteX1" y="connsiteY1"/>
                    </a:cxn>
                  </a:cxnLst>
                  <a:rect l="l" t="t" r="r" b="b"/>
                  <a:pathLst>
                    <a:path w="27793" h="145917">
                      <a:moveTo>
                        <a:pt x="14310" y="14310"/>
                      </a:moveTo>
                      <a:lnTo>
                        <a:pt x="14310" y="134519"/>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4" name="Freeform: Shape 123">
                  <a:extLst>
                    <a:ext uri="{FF2B5EF4-FFF2-40B4-BE49-F238E27FC236}">
                      <a16:creationId xmlns:a16="http://schemas.microsoft.com/office/drawing/2014/main" id="{5B05D53B-2DB6-4CB9-A627-44D842997289}"/>
                    </a:ext>
                  </a:extLst>
                </p:cNvPr>
                <p:cNvSpPr/>
                <p:nvPr/>
              </p:nvSpPr>
              <p:spPr>
                <a:xfrm>
                  <a:off x="7979462" y="3272949"/>
                  <a:ext cx="479441" cy="69484"/>
                </a:xfrm>
                <a:custGeom>
                  <a:avLst/>
                  <a:gdLst>
                    <a:gd name="connsiteX0" fmla="*/ 465958 w 479441"/>
                    <a:gd name="connsiteY0" fmla="*/ 60865 h 69484"/>
                    <a:gd name="connsiteX1" fmla="*/ 122706 w 479441"/>
                    <a:gd name="connsiteY1" fmla="*/ 14310 h 69484"/>
                    <a:gd name="connsiteX2" fmla="*/ 14310 w 479441"/>
                    <a:gd name="connsiteY2" fmla="*/ 58086 h 69484"/>
                  </a:gdLst>
                  <a:ahLst/>
                  <a:cxnLst>
                    <a:cxn ang="0">
                      <a:pos x="connsiteX0" y="connsiteY0"/>
                    </a:cxn>
                    <a:cxn ang="0">
                      <a:pos x="connsiteX1" y="connsiteY1"/>
                    </a:cxn>
                    <a:cxn ang="0">
                      <a:pos x="connsiteX2" y="connsiteY2"/>
                    </a:cxn>
                  </a:cxnLst>
                  <a:rect l="l" t="t" r="r" b="b"/>
                  <a:pathLst>
                    <a:path w="479441" h="69484">
                      <a:moveTo>
                        <a:pt x="465958" y="60865"/>
                      </a:moveTo>
                      <a:lnTo>
                        <a:pt x="122706" y="14310"/>
                      </a:lnTo>
                      <a:lnTo>
                        <a:pt x="14310" y="58086"/>
                      </a:lnTo>
                    </a:path>
                  </a:pathLst>
                </a:custGeom>
                <a:solidFill>
                  <a:srgbClr val="FFFFFF"/>
                </a:solidFill>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24">
                  <a:extLst>
                    <a:ext uri="{FF2B5EF4-FFF2-40B4-BE49-F238E27FC236}">
                      <a16:creationId xmlns:a16="http://schemas.microsoft.com/office/drawing/2014/main" id="{51006308-C974-4480-9E87-5D2F03FBE1AA}"/>
                    </a:ext>
                  </a:extLst>
                </p:cNvPr>
                <p:cNvSpPr/>
                <p:nvPr/>
              </p:nvSpPr>
              <p:spPr>
                <a:xfrm>
                  <a:off x="8087857" y="3272949"/>
                  <a:ext cx="27794" cy="166763"/>
                </a:xfrm>
                <a:custGeom>
                  <a:avLst/>
                  <a:gdLst>
                    <a:gd name="connsiteX0" fmla="*/ 14310 w 27793"/>
                    <a:gd name="connsiteY0" fmla="*/ 158838 h 166762"/>
                    <a:gd name="connsiteX1" fmla="*/ 14310 w 27793"/>
                    <a:gd name="connsiteY1" fmla="*/ 14311 h 166762"/>
                  </a:gdLst>
                  <a:ahLst/>
                  <a:cxnLst>
                    <a:cxn ang="0">
                      <a:pos x="connsiteX0" y="connsiteY0"/>
                    </a:cxn>
                    <a:cxn ang="0">
                      <a:pos x="connsiteX1" y="connsiteY1"/>
                    </a:cxn>
                  </a:cxnLst>
                  <a:rect l="l" t="t" r="r" b="b"/>
                  <a:pathLst>
                    <a:path w="27793" h="166762">
                      <a:moveTo>
                        <a:pt x="14310" y="158838"/>
                      </a:moveTo>
                      <a:lnTo>
                        <a:pt x="14310" y="14311"/>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E8FDFE56-5E7E-47BB-9A56-BD3B7337E0D9}"/>
                    </a:ext>
                  </a:extLst>
                </p:cNvPr>
                <p:cNvSpPr/>
                <p:nvPr/>
              </p:nvSpPr>
              <p:spPr>
                <a:xfrm>
                  <a:off x="7979462" y="3417476"/>
                  <a:ext cx="132020" cy="48639"/>
                </a:xfrm>
                <a:custGeom>
                  <a:avLst/>
                  <a:gdLst>
                    <a:gd name="connsiteX0" fmla="*/ 14310 w 132020"/>
                    <a:gd name="connsiteY0" fmla="*/ 36546 h 48639"/>
                    <a:gd name="connsiteX1" fmla="*/ 122706 w 132020"/>
                    <a:gd name="connsiteY1" fmla="*/ 14310 h 48639"/>
                  </a:gdLst>
                  <a:ahLst/>
                  <a:cxnLst>
                    <a:cxn ang="0">
                      <a:pos x="connsiteX0" y="connsiteY0"/>
                    </a:cxn>
                    <a:cxn ang="0">
                      <a:pos x="connsiteX1" y="connsiteY1"/>
                    </a:cxn>
                  </a:cxnLst>
                  <a:rect l="l" t="t" r="r" b="b"/>
                  <a:pathLst>
                    <a:path w="132020" h="48639">
                      <a:moveTo>
                        <a:pt x="14310" y="36546"/>
                      </a:moveTo>
                      <a:lnTo>
                        <a:pt x="122706"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7" name="Freeform: Shape 126">
                  <a:extLst>
                    <a:ext uri="{FF2B5EF4-FFF2-40B4-BE49-F238E27FC236}">
                      <a16:creationId xmlns:a16="http://schemas.microsoft.com/office/drawing/2014/main" id="{06FE82B5-6568-4AA7-81A0-8365DC83598B}"/>
                    </a:ext>
                  </a:extLst>
                </p:cNvPr>
                <p:cNvSpPr/>
                <p:nvPr/>
              </p:nvSpPr>
              <p:spPr>
                <a:xfrm>
                  <a:off x="8087857" y="3417476"/>
                  <a:ext cx="368266" cy="48639"/>
                </a:xfrm>
                <a:custGeom>
                  <a:avLst/>
                  <a:gdLst>
                    <a:gd name="connsiteX0" fmla="*/ 14310 w 368266"/>
                    <a:gd name="connsiteY0" fmla="*/ 14310 h 48639"/>
                    <a:gd name="connsiteX1" fmla="*/ 357562 w 368266"/>
                    <a:gd name="connsiteY1" fmla="*/ 36546 h 48639"/>
                  </a:gdLst>
                  <a:ahLst/>
                  <a:cxnLst>
                    <a:cxn ang="0">
                      <a:pos x="connsiteX0" y="connsiteY0"/>
                    </a:cxn>
                    <a:cxn ang="0">
                      <a:pos x="connsiteX1" y="connsiteY1"/>
                    </a:cxn>
                  </a:cxnLst>
                  <a:rect l="l" t="t" r="r" b="b"/>
                  <a:pathLst>
                    <a:path w="368266" h="48639">
                      <a:moveTo>
                        <a:pt x="14310" y="14310"/>
                      </a:moveTo>
                      <a:lnTo>
                        <a:pt x="357562" y="36546"/>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8" name="Freeform: Shape 127">
                  <a:extLst>
                    <a:ext uri="{FF2B5EF4-FFF2-40B4-BE49-F238E27FC236}">
                      <a16:creationId xmlns:a16="http://schemas.microsoft.com/office/drawing/2014/main" id="{EA207355-1D40-4444-987E-8DA4AEAC726C}"/>
                    </a:ext>
                  </a:extLst>
                </p:cNvPr>
                <p:cNvSpPr/>
                <p:nvPr/>
              </p:nvSpPr>
              <p:spPr>
                <a:xfrm>
                  <a:off x="7979462" y="3319503"/>
                  <a:ext cx="27794" cy="145917"/>
                </a:xfrm>
                <a:custGeom>
                  <a:avLst/>
                  <a:gdLst>
                    <a:gd name="connsiteX0" fmla="*/ 14310 w 27793"/>
                    <a:gd name="connsiteY0" fmla="*/ 14310 h 145917"/>
                    <a:gd name="connsiteX1" fmla="*/ 14310 w 27793"/>
                    <a:gd name="connsiteY1" fmla="*/ 134519 h 145917"/>
                  </a:gdLst>
                  <a:ahLst/>
                  <a:cxnLst>
                    <a:cxn ang="0">
                      <a:pos x="connsiteX0" y="connsiteY0"/>
                    </a:cxn>
                    <a:cxn ang="0">
                      <a:pos x="connsiteX1" y="connsiteY1"/>
                    </a:cxn>
                  </a:cxnLst>
                  <a:rect l="l" t="t" r="r" b="b"/>
                  <a:pathLst>
                    <a:path w="27793" h="145917">
                      <a:moveTo>
                        <a:pt x="14310" y="14310"/>
                      </a:moveTo>
                      <a:lnTo>
                        <a:pt x="14310" y="134519"/>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9" name="Freeform: Shape 128">
                  <a:extLst>
                    <a:ext uri="{FF2B5EF4-FFF2-40B4-BE49-F238E27FC236}">
                      <a16:creationId xmlns:a16="http://schemas.microsoft.com/office/drawing/2014/main" id="{802E293B-946C-483E-B64D-9CD524D76CD2}"/>
                    </a:ext>
                  </a:extLst>
                </p:cNvPr>
                <p:cNvSpPr/>
                <p:nvPr/>
              </p:nvSpPr>
              <p:spPr>
                <a:xfrm>
                  <a:off x="8087857" y="3272949"/>
                  <a:ext cx="27794" cy="166763"/>
                </a:xfrm>
                <a:custGeom>
                  <a:avLst/>
                  <a:gdLst>
                    <a:gd name="connsiteX0" fmla="*/ 14310 w 27793"/>
                    <a:gd name="connsiteY0" fmla="*/ 158838 h 166762"/>
                    <a:gd name="connsiteX1" fmla="*/ 14310 w 27793"/>
                    <a:gd name="connsiteY1" fmla="*/ 14311 h 166762"/>
                  </a:gdLst>
                  <a:ahLst/>
                  <a:cxnLst>
                    <a:cxn ang="0">
                      <a:pos x="connsiteX0" y="connsiteY0"/>
                    </a:cxn>
                    <a:cxn ang="0">
                      <a:pos x="connsiteX1" y="connsiteY1"/>
                    </a:cxn>
                  </a:cxnLst>
                  <a:rect l="l" t="t" r="r" b="b"/>
                  <a:pathLst>
                    <a:path w="27793" h="166762">
                      <a:moveTo>
                        <a:pt x="14310" y="158838"/>
                      </a:moveTo>
                      <a:lnTo>
                        <a:pt x="14310" y="14311"/>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0" name="Freeform: Shape 129">
                  <a:extLst>
                    <a:ext uri="{FF2B5EF4-FFF2-40B4-BE49-F238E27FC236}">
                      <a16:creationId xmlns:a16="http://schemas.microsoft.com/office/drawing/2014/main" id="{29052B8B-3C36-48C5-96A2-2547ABEA2321}"/>
                    </a:ext>
                  </a:extLst>
                </p:cNvPr>
                <p:cNvSpPr/>
                <p:nvPr/>
              </p:nvSpPr>
              <p:spPr>
                <a:xfrm>
                  <a:off x="7979462" y="3417476"/>
                  <a:ext cx="132020" cy="48639"/>
                </a:xfrm>
                <a:custGeom>
                  <a:avLst/>
                  <a:gdLst>
                    <a:gd name="connsiteX0" fmla="*/ 14310 w 132020"/>
                    <a:gd name="connsiteY0" fmla="*/ 36546 h 48639"/>
                    <a:gd name="connsiteX1" fmla="*/ 122706 w 132020"/>
                    <a:gd name="connsiteY1" fmla="*/ 14310 h 48639"/>
                  </a:gdLst>
                  <a:ahLst/>
                  <a:cxnLst>
                    <a:cxn ang="0">
                      <a:pos x="connsiteX0" y="connsiteY0"/>
                    </a:cxn>
                    <a:cxn ang="0">
                      <a:pos x="connsiteX1" y="connsiteY1"/>
                    </a:cxn>
                  </a:cxnLst>
                  <a:rect l="l" t="t" r="r" b="b"/>
                  <a:pathLst>
                    <a:path w="132020" h="48639">
                      <a:moveTo>
                        <a:pt x="14310" y="36546"/>
                      </a:moveTo>
                      <a:lnTo>
                        <a:pt x="122706"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1" name="Freeform: Shape 130">
                  <a:extLst>
                    <a:ext uri="{FF2B5EF4-FFF2-40B4-BE49-F238E27FC236}">
                      <a16:creationId xmlns:a16="http://schemas.microsoft.com/office/drawing/2014/main" id="{42BAEEFA-5160-43D6-A1DA-EFB76816F427}"/>
                    </a:ext>
                  </a:extLst>
                </p:cNvPr>
                <p:cNvSpPr/>
                <p:nvPr/>
              </p:nvSpPr>
              <p:spPr>
                <a:xfrm>
                  <a:off x="8087857" y="3417476"/>
                  <a:ext cx="368266" cy="48639"/>
                </a:xfrm>
                <a:custGeom>
                  <a:avLst/>
                  <a:gdLst>
                    <a:gd name="connsiteX0" fmla="*/ 14310 w 368266"/>
                    <a:gd name="connsiteY0" fmla="*/ 14310 h 48639"/>
                    <a:gd name="connsiteX1" fmla="*/ 357562 w 368266"/>
                    <a:gd name="connsiteY1" fmla="*/ 36546 h 48639"/>
                  </a:gdLst>
                  <a:ahLst/>
                  <a:cxnLst>
                    <a:cxn ang="0">
                      <a:pos x="connsiteX0" y="connsiteY0"/>
                    </a:cxn>
                    <a:cxn ang="0">
                      <a:pos x="connsiteX1" y="connsiteY1"/>
                    </a:cxn>
                  </a:cxnLst>
                  <a:rect l="l" t="t" r="r" b="b"/>
                  <a:pathLst>
                    <a:path w="368266" h="48639">
                      <a:moveTo>
                        <a:pt x="14310" y="14310"/>
                      </a:moveTo>
                      <a:lnTo>
                        <a:pt x="357562" y="36546"/>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381F4B41-FAA1-4377-92BF-15A10FF851B7}"/>
                    </a:ext>
                  </a:extLst>
                </p:cNvPr>
                <p:cNvSpPr/>
                <p:nvPr/>
              </p:nvSpPr>
              <p:spPr>
                <a:xfrm>
                  <a:off x="8431109" y="3319503"/>
                  <a:ext cx="27794" cy="145917"/>
                </a:xfrm>
                <a:custGeom>
                  <a:avLst/>
                  <a:gdLst>
                    <a:gd name="connsiteX0" fmla="*/ 14310 w 27793"/>
                    <a:gd name="connsiteY0" fmla="*/ 14310 h 145917"/>
                    <a:gd name="connsiteX1" fmla="*/ 14310 w 27793"/>
                    <a:gd name="connsiteY1" fmla="*/ 134519 h 145917"/>
                  </a:gdLst>
                  <a:ahLst/>
                  <a:cxnLst>
                    <a:cxn ang="0">
                      <a:pos x="connsiteX0" y="connsiteY0"/>
                    </a:cxn>
                    <a:cxn ang="0">
                      <a:pos x="connsiteX1" y="connsiteY1"/>
                    </a:cxn>
                  </a:cxnLst>
                  <a:rect l="l" t="t" r="r" b="b"/>
                  <a:pathLst>
                    <a:path w="27793" h="145917">
                      <a:moveTo>
                        <a:pt x="14310" y="14310"/>
                      </a:moveTo>
                      <a:lnTo>
                        <a:pt x="14310" y="134519"/>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119" name="TextBox 118">
              <a:extLst>
                <a:ext uri="{FF2B5EF4-FFF2-40B4-BE49-F238E27FC236}">
                  <a16:creationId xmlns:a16="http://schemas.microsoft.com/office/drawing/2014/main" id="{82F9D9B7-47FE-4AC6-AE08-8AA571DA3B7F}"/>
                </a:ext>
              </a:extLst>
            </p:cNvPr>
            <p:cNvSpPr txBox="1"/>
            <p:nvPr/>
          </p:nvSpPr>
          <p:spPr>
            <a:xfrm>
              <a:off x="4989936" y="3438299"/>
              <a:ext cx="12362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a:ea typeface="+mn-ea"/>
                  <a:cs typeface="+mn-cs"/>
                </a:rPr>
                <a:t>Registry</a:t>
              </a:r>
            </a:p>
          </p:txBody>
        </p:sp>
      </p:grpSp>
      <p:cxnSp>
        <p:nvCxnSpPr>
          <p:cNvPr id="158" name="Straight Arrow Connector 157">
            <a:extLst>
              <a:ext uri="{FF2B5EF4-FFF2-40B4-BE49-F238E27FC236}">
                <a16:creationId xmlns:a16="http://schemas.microsoft.com/office/drawing/2014/main" id="{D9171776-740A-46BF-BDDE-9BC51C2DF1D1}"/>
              </a:ext>
            </a:extLst>
          </p:cNvPr>
          <p:cNvCxnSpPr>
            <a:cxnSpLocks/>
          </p:cNvCxnSpPr>
          <p:nvPr/>
        </p:nvCxnSpPr>
        <p:spPr>
          <a:xfrm flipV="1">
            <a:off x="3468975" y="2911860"/>
            <a:ext cx="793750" cy="4197"/>
          </a:xfrm>
          <a:prstGeom prst="straightConnector1">
            <a:avLst/>
          </a:prstGeom>
          <a:ln w="444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3519DF1-AD7D-4497-8679-13733D2011BC}"/>
              </a:ext>
            </a:extLst>
          </p:cNvPr>
          <p:cNvCxnSpPr>
            <a:cxnSpLocks/>
          </p:cNvCxnSpPr>
          <p:nvPr/>
        </p:nvCxnSpPr>
        <p:spPr>
          <a:xfrm flipV="1">
            <a:off x="6844322" y="2917695"/>
            <a:ext cx="793750" cy="4197"/>
          </a:xfrm>
          <a:prstGeom prst="straightConnector1">
            <a:avLst/>
          </a:prstGeom>
          <a:ln w="444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AD8B1871-D1E2-4561-8B00-028812E82718}"/>
              </a:ext>
            </a:extLst>
          </p:cNvPr>
          <p:cNvSpPr txBox="1"/>
          <p:nvPr/>
        </p:nvSpPr>
        <p:spPr>
          <a:xfrm>
            <a:off x="447188" y="2793699"/>
            <a:ext cx="33158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a:ea typeface="+mn-ea"/>
                <a:cs typeface="+mn-cs"/>
              </a:rPr>
              <a:t>CI/CD</a:t>
            </a:r>
          </a:p>
        </p:txBody>
      </p:sp>
      <p:pic>
        <p:nvPicPr>
          <p:cNvPr id="161" name="Picture 3" descr="Image result for ci cd icon">
            <a:hlinkClick r:id="rId10"/>
            <a:extLst>
              <a:ext uri="{FF2B5EF4-FFF2-40B4-BE49-F238E27FC236}">
                <a16:creationId xmlns:a16="http://schemas.microsoft.com/office/drawing/2014/main" id="{60B7FB75-0141-44F4-A453-BF7C20373BB8}"/>
              </a:ext>
            </a:extLst>
          </p:cNvPr>
          <p:cNvPicPr>
            <a:picLocks noChangeAspect="1" noChangeArrowheads="1"/>
          </p:cNvPicPr>
          <p:nvPr/>
        </p:nvPicPr>
        <p:blipFill>
          <a:blip r:embed="rId11">
            <a:biLevel thresh="75000"/>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653496" y="1827781"/>
            <a:ext cx="959824" cy="878139"/>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C835010E-790E-49FC-9DB5-A224435129D7}"/>
              </a:ext>
            </a:extLst>
          </p:cNvPr>
          <p:cNvSpPr txBox="1"/>
          <p:nvPr/>
        </p:nvSpPr>
        <p:spPr>
          <a:xfrm>
            <a:off x="8713685" y="2831799"/>
            <a:ext cx="16831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a:ea typeface="+mn-ea"/>
                <a:cs typeface="+mn-cs"/>
              </a:rPr>
              <a:t>Platform</a:t>
            </a:r>
          </a:p>
        </p:txBody>
      </p:sp>
      <p:pic>
        <p:nvPicPr>
          <p:cNvPr id="163" name="Picture 10" descr="תוצאת תמונה עבור ‪azure service fabric logo‬‏">
            <a:extLst>
              <a:ext uri="{FF2B5EF4-FFF2-40B4-BE49-F238E27FC236}">
                <a16:creationId xmlns:a16="http://schemas.microsoft.com/office/drawing/2014/main" id="{4F720258-FA1E-4485-9593-24A3B0FD9A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1745" y="3387466"/>
            <a:ext cx="599843" cy="599843"/>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0" descr="תוצאת תמונה עבור ‪azure kubernetes service‬‏">
            <a:extLst>
              <a:ext uri="{FF2B5EF4-FFF2-40B4-BE49-F238E27FC236}">
                <a16:creationId xmlns:a16="http://schemas.microsoft.com/office/drawing/2014/main" id="{CB407A0A-5812-46AB-9B89-4EBB5CC0C9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5819" y="3379899"/>
            <a:ext cx="740981" cy="615072"/>
          </a:xfrm>
          <a:prstGeom prst="rect">
            <a:avLst/>
          </a:prstGeom>
          <a:noFill/>
          <a:extLst>
            <a:ext uri="{909E8E84-426E-40DD-AFC4-6F175D3DCCD1}">
              <a14:hiddenFill xmlns:a14="http://schemas.microsoft.com/office/drawing/2010/main">
                <a:solidFill>
                  <a:srgbClr val="FFFFFF"/>
                </a:solidFill>
              </a14:hiddenFill>
            </a:ext>
          </a:extLst>
        </p:spPr>
      </p:pic>
      <p:grpSp>
        <p:nvGrpSpPr>
          <p:cNvPr id="172" name="Group 171">
            <a:extLst>
              <a:ext uri="{FF2B5EF4-FFF2-40B4-BE49-F238E27FC236}">
                <a16:creationId xmlns:a16="http://schemas.microsoft.com/office/drawing/2014/main" id="{48F7129B-0511-4932-95A7-508EEEC991AE}"/>
              </a:ext>
            </a:extLst>
          </p:cNvPr>
          <p:cNvGrpSpPr/>
          <p:nvPr/>
        </p:nvGrpSpPr>
        <p:grpSpPr>
          <a:xfrm>
            <a:off x="9699565" y="3359155"/>
            <a:ext cx="1728361" cy="669197"/>
            <a:chOff x="10049911" y="2917842"/>
            <a:chExt cx="1504962" cy="582700"/>
          </a:xfrm>
        </p:grpSpPr>
        <p:pic>
          <p:nvPicPr>
            <p:cNvPr id="173" name="Picture 10" descr="תוצאת תמונה עבור ‪azure virtual machine logo‬‏">
              <a:extLst>
                <a:ext uri="{FF2B5EF4-FFF2-40B4-BE49-F238E27FC236}">
                  <a16:creationId xmlns:a16="http://schemas.microsoft.com/office/drawing/2014/main" id="{1C3AC40A-4A4B-4377-99B2-CB32DF9536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72379" y="2917842"/>
              <a:ext cx="569629" cy="56962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6" descr="תוצאת תמונה עבור ‪docker kubernetes‬‏">
              <a:extLst>
                <a:ext uri="{FF2B5EF4-FFF2-40B4-BE49-F238E27FC236}">
                  <a16:creationId xmlns:a16="http://schemas.microsoft.com/office/drawing/2014/main" id="{D68A85CB-152E-4FCA-B933-2E333B8D0EA2}"/>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9577" r="41083" b="20702"/>
            <a:stretch/>
          </p:blipFill>
          <p:spPr bwMode="auto">
            <a:xfrm>
              <a:off x="10049911" y="3006460"/>
              <a:ext cx="678777" cy="4940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6" descr="תוצאת תמונה עבור ‪docker kubernetes‬‏">
              <a:extLst>
                <a:ext uri="{FF2B5EF4-FFF2-40B4-BE49-F238E27FC236}">
                  <a16:creationId xmlns:a16="http://schemas.microsoft.com/office/drawing/2014/main" id="{19FFC919-67BD-4E36-A2E4-583785AE66A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57972" t="10674" b="21067"/>
            <a:stretch/>
          </p:blipFill>
          <p:spPr bwMode="auto">
            <a:xfrm>
              <a:off x="11060286" y="2983361"/>
              <a:ext cx="494587" cy="4940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181">
            <a:extLst>
              <a:ext uri="{FF2B5EF4-FFF2-40B4-BE49-F238E27FC236}">
                <a16:creationId xmlns:a16="http://schemas.microsoft.com/office/drawing/2014/main" id="{B838AF60-3DC7-457C-A0C3-E52541E8ABA1}"/>
              </a:ext>
            </a:extLst>
          </p:cNvPr>
          <p:cNvGrpSpPr/>
          <p:nvPr/>
        </p:nvGrpSpPr>
        <p:grpSpPr>
          <a:xfrm>
            <a:off x="8767937" y="1870837"/>
            <a:ext cx="1252653" cy="815451"/>
            <a:chOff x="8767937" y="2727177"/>
            <a:chExt cx="1252653" cy="815451"/>
          </a:xfrm>
        </p:grpSpPr>
        <p:sp>
          <p:nvSpPr>
            <p:cNvPr id="183" name="Freeform 13" title="Icon of a cloud">
              <a:extLst>
                <a:ext uri="{FF2B5EF4-FFF2-40B4-BE49-F238E27FC236}">
                  <a16:creationId xmlns:a16="http://schemas.microsoft.com/office/drawing/2014/main" id="{CC9505D0-8901-4795-9764-0AC58E605CFC}"/>
                </a:ext>
              </a:extLst>
            </p:cNvPr>
            <p:cNvSpPr>
              <a:spLocks noChangeAspect="1"/>
            </p:cNvSpPr>
            <p:nvPr/>
          </p:nvSpPr>
          <p:spPr bwMode="auto">
            <a:xfrm>
              <a:off x="8767937" y="2727177"/>
              <a:ext cx="1252653" cy="68715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Processing_E9F5" title="Icon of two interlocked gears">
              <a:extLst>
                <a:ext uri="{FF2B5EF4-FFF2-40B4-BE49-F238E27FC236}">
                  <a16:creationId xmlns:a16="http://schemas.microsoft.com/office/drawing/2014/main" id="{CD09B848-647A-4A66-A7B7-D94777BA7A34}"/>
                </a:ext>
              </a:extLst>
            </p:cNvPr>
            <p:cNvSpPr>
              <a:spLocks noChangeAspect="1" noEditPoints="1"/>
            </p:cNvSpPr>
            <p:nvPr/>
          </p:nvSpPr>
          <p:spPr bwMode="auto">
            <a:xfrm>
              <a:off x="9445458" y="3041725"/>
              <a:ext cx="575132" cy="50090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chemeClr val="bg1"/>
            </a:solidFill>
            <a:ln w="222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85" name="Picture 8" descr="תוצאת תמונה עבור ‪azure container registry‬‏">
            <a:extLst>
              <a:ext uri="{FF2B5EF4-FFF2-40B4-BE49-F238E27FC236}">
                <a16:creationId xmlns:a16="http://schemas.microsoft.com/office/drawing/2014/main" id="{04F0E1C9-754A-466D-85FB-290986A7A1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878" y="3342977"/>
            <a:ext cx="723442" cy="723442"/>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A close up of a sign&#10;&#10;Description automatically generated">
            <a:extLst>
              <a:ext uri="{FF2B5EF4-FFF2-40B4-BE49-F238E27FC236}">
                <a16:creationId xmlns:a16="http://schemas.microsoft.com/office/drawing/2014/main" id="{CB2C508F-95BD-4F38-AA5F-A813D0169046}"/>
              </a:ext>
            </a:extLst>
          </p:cNvPr>
          <p:cNvPicPr>
            <a:picLocks noChangeAspect="1"/>
          </p:cNvPicPr>
          <p:nvPr/>
        </p:nvPicPr>
        <p:blipFill>
          <a:blip r:embed="rId16"/>
          <a:stretch>
            <a:fillRect/>
          </a:stretch>
        </p:blipFill>
        <p:spPr>
          <a:xfrm>
            <a:off x="4222721" y="3379900"/>
            <a:ext cx="592658" cy="592658"/>
          </a:xfrm>
          <a:prstGeom prst="rect">
            <a:avLst/>
          </a:prstGeom>
        </p:spPr>
      </p:pic>
      <p:pic>
        <p:nvPicPr>
          <p:cNvPr id="187" name="Picture 186" descr="A picture containing drawing&#10;&#10;Description automatically generated">
            <a:extLst>
              <a:ext uri="{FF2B5EF4-FFF2-40B4-BE49-F238E27FC236}">
                <a16:creationId xmlns:a16="http://schemas.microsoft.com/office/drawing/2014/main" id="{A243A153-7A1C-4847-86A3-DE0E6727B495}"/>
              </a:ext>
            </a:extLst>
          </p:cNvPr>
          <p:cNvPicPr>
            <a:picLocks noChangeAspect="1"/>
          </p:cNvPicPr>
          <p:nvPr/>
        </p:nvPicPr>
        <p:blipFill>
          <a:blip r:embed="rId17"/>
          <a:stretch>
            <a:fillRect/>
          </a:stretch>
        </p:blipFill>
        <p:spPr>
          <a:xfrm>
            <a:off x="6156755" y="3439205"/>
            <a:ext cx="935068" cy="580726"/>
          </a:xfrm>
          <a:prstGeom prst="rect">
            <a:avLst/>
          </a:prstGeom>
        </p:spPr>
      </p:pic>
      <p:pic>
        <p:nvPicPr>
          <p:cNvPr id="188" name="Picture 187" descr="A close up of a sign&#10;&#10;Description automatically generated">
            <a:extLst>
              <a:ext uri="{FF2B5EF4-FFF2-40B4-BE49-F238E27FC236}">
                <a16:creationId xmlns:a16="http://schemas.microsoft.com/office/drawing/2014/main" id="{7305D171-364F-426A-BFD1-F7E6C05E84C5}"/>
              </a:ext>
            </a:extLst>
          </p:cNvPr>
          <p:cNvPicPr>
            <a:picLocks noChangeAspect="1"/>
          </p:cNvPicPr>
          <p:nvPr/>
        </p:nvPicPr>
        <p:blipFill>
          <a:blip r:embed="rId9"/>
          <a:stretch>
            <a:fillRect/>
          </a:stretch>
        </p:blipFill>
        <p:spPr>
          <a:xfrm>
            <a:off x="1522824" y="3199904"/>
            <a:ext cx="1113441" cy="869877"/>
          </a:xfrm>
          <a:prstGeom prst="rect">
            <a:avLst/>
          </a:prstGeom>
        </p:spPr>
      </p:pic>
      <p:pic>
        <p:nvPicPr>
          <p:cNvPr id="189" name="Picture 188" descr="A drawing of a cartoon character&#10;&#10;Description automatically generated">
            <a:extLst>
              <a:ext uri="{FF2B5EF4-FFF2-40B4-BE49-F238E27FC236}">
                <a16:creationId xmlns:a16="http://schemas.microsoft.com/office/drawing/2014/main" id="{8BDA3C10-8C16-4FB9-BFCB-B5814E8DFCB2}"/>
              </a:ext>
            </a:extLst>
          </p:cNvPr>
          <p:cNvPicPr>
            <a:picLocks noChangeAspect="1"/>
          </p:cNvPicPr>
          <p:nvPr/>
        </p:nvPicPr>
        <p:blipFill>
          <a:blip r:embed="rId18"/>
          <a:stretch>
            <a:fillRect/>
          </a:stretch>
        </p:blipFill>
        <p:spPr>
          <a:xfrm>
            <a:off x="563868" y="3360254"/>
            <a:ext cx="1013732" cy="612304"/>
          </a:xfrm>
          <a:prstGeom prst="rect">
            <a:avLst/>
          </a:prstGeom>
        </p:spPr>
      </p:pic>
      <p:pic>
        <p:nvPicPr>
          <p:cNvPr id="190" name="Picture 189" descr="A drawing of a face&#10;&#10;Description automatically generated">
            <a:extLst>
              <a:ext uri="{FF2B5EF4-FFF2-40B4-BE49-F238E27FC236}">
                <a16:creationId xmlns:a16="http://schemas.microsoft.com/office/drawing/2014/main" id="{7AA7F5C8-406E-4699-9FFC-279F1A62789B}"/>
              </a:ext>
            </a:extLst>
          </p:cNvPr>
          <p:cNvPicPr>
            <a:picLocks noChangeAspect="1"/>
          </p:cNvPicPr>
          <p:nvPr/>
        </p:nvPicPr>
        <p:blipFill rotWithShape="1">
          <a:blip r:embed="rId19"/>
          <a:srcRect l="20598" t="9019" r="20454" b="6622"/>
          <a:stretch/>
        </p:blipFill>
        <p:spPr>
          <a:xfrm>
            <a:off x="2658073" y="3289217"/>
            <a:ext cx="1013732" cy="723553"/>
          </a:xfrm>
          <a:prstGeom prst="rect">
            <a:avLst/>
          </a:prstGeom>
        </p:spPr>
      </p:pic>
      <p:pic>
        <p:nvPicPr>
          <p:cNvPr id="79" name="Picture 78" descr="A close up of a sign&#10;&#10;Description automatically generated">
            <a:extLst>
              <a:ext uri="{FF2B5EF4-FFF2-40B4-BE49-F238E27FC236}">
                <a16:creationId xmlns:a16="http://schemas.microsoft.com/office/drawing/2014/main" id="{D4DC0298-7BEF-424E-BC88-EB3AD6D61A17}"/>
              </a:ext>
            </a:extLst>
          </p:cNvPr>
          <p:cNvPicPr>
            <a:picLocks noChangeAspect="1"/>
          </p:cNvPicPr>
          <p:nvPr/>
        </p:nvPicPr>
        <p:blipFill rotWithShape="1">
          <a:blip r:embed="rId20"/>
          <a:srcRect b="9840"/>
          <a:stretch/>
        </p:blipFill>
        <p:spPr>
          <a:xfrm>
            <a:off x="7676027" y="5916539"/>
            <a:ext cx="326807" cy="318220"/>
          </a:xfrm>
          <a:prstGeom prst="rect">
            <a:avLst/>
          </a:prstGeom>
        </p:spPr>
      </p:pic>
      <p:pic>
        <p:nvPicPr>
          <p:cNvPr id="80" name="Picture 79" descr="A close up of a sign&#10;&#10;Description automatically generated">
            <a:extLst>
              <a:ext uri="{FF2B5EF4-FFF2-40B4-BE49-F238E27FC236}">
                <a16:creationId xmlns:a16="http://schemas.microsoft.com/office/drawing/2014/main" id="{FF8D5772-8F01-4A2E-BD06-EECD1565FFDF}"/>
              </a:ext>
            </a:extLst>
          </p:cNvPr>
          <p:cNvPicPr>
            <a:picLocks noChangeAspect="1"/>
          </p:cNvPicPr>
          <p:nvPr/>
        </p:nvPicPr>
        <p:blipFill rotWithShape="1">
          <a:blip r:embed="rId20"/>
          <a:srcRect b="9840"/>
          <a:stretch/>
        </p:blipFill>
        <p:spPr>
          <a:xfrm>
            <a:off x="7676027" y="6408086"/>
            <a:ext cx="326807" cy="318220"/>
          </a:xfrm>
          <a:prstGeom prst="rect">
            <a:avLst/>
          </a:prstGeom>
        </p:spPr>
      </p:pic>
      <p:pic>
        <p:nvPicPr>
          <p:cNvPr id="83" name="Picture 82" descr="A close up of a sign&#10;&#10;Description automatically generated">
            <a:extLst>
              <a:ext uri="{FF2B5EF4-FFF2-40B4-BE49-F238E27FC236}">
                <a16:creationId xmlns:a16="http://schemas.microsoft.com/office/drawing/2014/main" id="{9D4F27A8-9528-4880-8E89-E1DAAF444F4C}"/>
              </a:ext>
            </a:extLst>
          </p:cNvPr>
          <p:cNvPicPr>
            <a:picLocks noChangeAspect="1"/>
          </p:cNvPicPr>
          <p:nvPr/>
        </p:nvPicPr>
        <p:blipFill rotWithShape="1">
          <a:blip r:embed="rId20"/>
          <a:srcRect b="9840"/>
          <a:stretch/>
        </p:blipFill>
        <p:spPr>
          <a:xfrm>
            <a:off x="4126579" y="4902937"/>
            <a:ext cx="326807" cy="318220"/>
          </a:xfrm>
          <a:prstGeom prst="rect">
            <a:avLst/>
          </a:prstGeom>
        </p:spPr>
      </p:pic>
      <p:sp>
        <p:nvSpPr>
          <p:cNvPr id="92" name="Rectangle 91">
            <a:extLst>
              <a:ext uri="{FF2B5EF4-FFF2-40B4-BE49-F238E27FC236}">
                <a16:creationId xmlns:a16="http://schemas.microsoft.com/office/drawing/2014/main" id="{459549BA-9416-4B83-9A09-266C45AC5284}"/>
              </a:ext>
            </a:extLst>
          </p:cNvPr>
          <p:cNvSpPr/>
          <p:nvPr/>
        </p:nvSpPr>
        <p:spPr>
          <a:xfrm>
            <a:off x="537790" y="5990374"/>
            <a:ext cx="6703407" cy="461665"/>
          </a:xfrm>
          <a:prstGeom prst="rect">
            <a:avLst/>
          </a:prstGeom>
        </p:spPr>
        <p:txBody>
          <a:bodyPr wrap="square">
            <a:spAutoFit/>
          </a:bodyPr>
          <a:lstStyle/>
          <a:p>
            <a:pPr marL="0" marR="0" lvl="0" indent="-228583"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78D4"/>
                </a:solidFill>
                <a:effectLst/>
                <a:uLnTx/>
                <a:uFillTx/>
                <a:latin typeface="Segoe UI"/>
                <a:ea typeface="+mn-ea"/>
                <a:cs typeface="Segoe UI" panose="020B0502040204020203" pitchFamily="34" charset="0"/>
              </a:rPr>
              <a:t>This is a directional view of investments, suitable to share with others under NDA. </a:t>
            </a:r>
            <a:br>
              <a:rPr kumimoji="0" lang="en-US" sz="1200" b="0" i="1" u="none" strike="noStrike" kern="1200" cap="none" spc="0" normalizeH="0" baseline="0" noProof="0">
                <a:ln>
                  <a:noFill/>
                </a:ln>
                <a:solidFill>
                  <a:srgbClr val="0078D4"/>
                </a:solidFill>
                <a:effectLst/>
                <a:uLnTx/>
                <a:uFillTx/>
                <a:latin typeface="Segoe UI"/>
                <a:ea typeface="+mn-ea"/>
                <a:cs typeface="Segoe UI" panose="020B0502040204020203" pitchFamily="34" charset="0"/>
              </a:rPr>
            </a:br>
            <a:r>
              <a:rPr kumimoji="0" lang="en-US" sz="1200" b="0" i="1" u="none" strike="noStrike" kern="1200" cap="none" spc="0" normalizeH="0" baseline="0" noProof="0">
                <a:ln>
                  <a:noFill/>
                </a:ln>
                <a:solidFill>
                  <a:srgbClr val="0078D4"/>
                </a:solidFill>
                <a:effectLst/>
                <a:uLnTx/>
                <a:uFillTx/>
                <a:latin typeface="Segoe UI"/>
                <a:ea typeface="+mn-ea"/>
                <a:cs typeface="Segoe UI" panose="020B0502040204020203" pitchFamily="34" charset="0"/>
              </a:rPr>
              <a:t>Dates and capabilities are subject to change.</a:t>
            </a:r>
          </a:p>
        </p:txBody>
      </p:sp>
    </p:spTree>
    <p:extLst>
      <p:ext uri="{BB962C8B-B14F-4D97-AF65-F5344CB8AC3E}">
        <p14:creationId xmlns:p14="http://schemas.microsoft.com/office/powerpoint/2010/main" val="18409086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A468D57-2BB7-4FB3-9952-EAE5FB2C69D7}"/>
              </a:ext>
            </a:extLst>
          </p:cNvPr>
          <p:cNvSpPr txBox="1">
            <a:spLocks/>
          </p:cNvSpPr>
          <p:nvPr/>
        </p:nvSpPr>
        <p:spPr>
          <a:xfrm>
            <a:off x="601027" y="206104"/>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Onboarding </a:t>
            </a:r>
          </a:p>
        </p:txBody>
      </p:sp>
      <p:pic>
        <p:nvPicPr>
          <p:cNvPr id="4" name="Picture 3">
            <a:extLst>
              <a:ext uri="{FF2B5EF4-FFF2-40B4-BE49-F238E27FC236}">
                <a16:creationId xmlns:a16="http://schemas.microsoft.com/office/drawing/2014/main" id="{719655E3-17BE-4FC0-B268-EBEB64BA30F8}"/>
              </a:ext>
            </a:extLst>
          </p:cNvPr>
          <p:cNvPicPr>
            <a:picLocks noChangeAspect="1"/>
          </p:cNvPicPr>
          <p:nvPr/>
        </p:nvPicPr>
        <p:blipFill rotWithShape="1">
          <a:blip r:embed="rId3"/>
          <a:srcRect b="3290"/>
          <a:stretch/>
        </p:blipFill>
        <p:spPr>
          <a:xfrm>
            <a:off x="2762205" y="969833"/>
            <a:ext cx="6667590" cy="5611324"/>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pic>
      <p:sp>
        <p:nvSpPr>
          <p:cNvPr id="9" name="Rectangle 8">
            <a:extLst>
              <a:ext uri="{FF2B5EF4-FFF2-40B4-BE49-F238E27FC236}">
                <a16:creationId xmlns:a16="http://schemas.microsoft.com/office/drawing/2014/main" id="{594F406A-3692-4C12-BEC9-35F1DCA2EBA2}"/>
              </a:ext>
            </a:extLst>
          </p:cNvPr>
          <p:cNvSpPr/>
          <p:nvPr/>
        </p:nvSpPr>
        <p:spPr bwMode="auto">
          <a:xfrm>
            <a:off x="4143814" y="5249671"/>
            <a:ext cx="5285981" cy="370776"/>
          </a:xfrm>
          <a:prstGeom prst="rect">
            <a:avLst/>
          </a:prstGeom>
          <a:noFill/>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6716605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4348595"/>
            <a:ext cx="12192000" cy="14928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a:t>Take Actions</a:t>
            </a:r>
          </a:p>
        </p:txBody>
      </p:sp>
      <p:sp>
        <p:nvSpPr>
          <p:cNvPr id="6" name="TextBox 5">
            <a:extLst>
              <a:ext uri="{FF2B5EF4-FFF2-40B4-BE49-F238E27FC236}">
                <a16:creationId xmlns:a16="http://schemas.microsoft.com/office/drawing/2014/main" id="{2C7B3864-37B5-4A2F-BF77-4A4FB319CD11}"/>
              </a:ext>
            </a:extLst>
          </p:cNvPr>
          <p:cNvSpPr txBox="1"/>
          <p:nvPr/>
        </p:nvSpPr>
        <p:spPr>
          <a:xfrm>
            <a:off x="170090" y="4572245"/>
            <a:ext cx="10983910" cy="147459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a:ln>
                  <a:noFill/>
                </a:ln>
                <a:solidFill>
                  <a:srgbClr val="2F2F2F"/>
                </a:solidFill>
                <a:effectLst/>
                <a:uLnTx/>
                <a:uFillTx/>
                <a:latin typeface="Segoe UI Semibold"/>
                <a:ea typeface="+mn-ea"/>
                <a:cs typeface="+mn-cs"/>
              </a:rPr>
              <a:t>To learn more, visit </a:t>
            </a:r>
            <a:br>
              <a:rPr kumimoji="0" lang="en-US" sz="2400" b="0" i="0" u="none" strike="noStrike" kern="1200" cap="none" spc="0" normalizeH="0" baseline="0" noProof="0">
                <a:ln>
                  <a:noFill/>
                </a:ln>
                <a:solidFill>
                  <a:srgbClr val="2F2F2F"/>
                </a:solidFill>
                <a:effectLst/>
                <a:uLnTx/>
                <a:uFillTx/>
                <a:latin typeface="Segoe UI"/>
                <a:ea typeface="+mn-ea"/>
                <a:cs typeface="+mn-cs"/>
              </a:rPr>
            </a:br>
            <a:r>
              <a:rPr kumimoji="0" lang="en-US" sz="2400" b="0" i="0" u="none" strike="noStrike" kern="1200" cap="none" spc="0" normalizeH="0" baseline="0" noProof="0">
                <a:ln>
                  <a:noFill/>
                </a:ln>
                <a:solidFill>
                  <a:srgbClr val="2F2F2F"/>
                </a:solidFill>
                <a:effectLst/>
                <a:uLnTx/>
                <a:uFillTx/>
                <a:latin typeface="Segoe UI"/>
                <a:ea typeface="+mn-ea"/>
                <a:cs typeface="+mn-cs"/>
                <a:hlinkClick r:id="rId3"/>
              </a:rPr>
              <a:t>https://docs.microsoft.com/en-us/azure/security-center/container-security</a:t>
            </a:r>
            <a:endParaRPr kumimoji="0" lang="en-US" sz="2400" b="0" i="0" u="none" strike="noStrike" kern="1200" cap="none" spc="0" normalizeH="0" baseline="0" noProof="0">
              <a:ln>
                <a:noFill/>
              </a:ln>
              <a:solidFill>
                <a:srgbClr val="2F2F2F"/>
              </a:solidFill>
              <a:effectLst/>
              <a:uLnTx/>
              <a:uFillTx/>
              <a:latin typeface="Segoe UI"/>
              <a:ea typeface="+mn-ea"/>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D6E3ABAD-5BCD-461D-A10F-4CF23A977321}"/>
              </a:ext>
            </a:extLst>
          </p:cNvPr>
          <p:cNvGrpSpPr/>
          <p:nvPr/>
        </p:nvGrpSpPr>
        <p:grpSpPr>
          <a:xfrm>
            <a:off x="481583" y="1494250"/>
            <a:ext cx="3269636" cy="2334095"/>
            <a:chOff x="481583" y="1494250"/>
            <a:chExt cx="3269636" cy="2334095"/>
          </a:xfrm>
        </p:grpSpPr>
        <p:sp>
          <p:nvSpPr>
            <p:cNvPr id="2" name="Rectangle 1"/>
            <p:cNvSpPr/>
            <p:nvPr/>
          </p:nvSpPr>
          <p:spPr bwMode="auto">
            <a:xfrm>
              <a:off x="481583" y="2660282"/>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F2F2F"/>
                  </a:solidFill>
                  <a:effectLst/>
                  <a:uLnTx/>
                  <a:uFillTx/>
                  <a:latin typeface="Segoe UI"/>
                  <a:ea typeface="+mn-ea"/>
                  <a:cs typeface="+mn-cs"/>
                </a:rPr>
                <a:t>Onboard to the new Security Center bundles: Kubernetes service and Container registry</a:t>
              </a:r>
            </a:p>
          </p:txBody>
        </p:sp>
        <p:cxnSp>
          <p:nvCxnSpPr>
            <p:cNvPr id="10" name="Straight Connector 9">
              <a:extLst>
                <a:ext uri="{FF2B5EF4-FFF2-40B4-BE49-F238E27FC236}">
                  <a16:creationId xmlns:a16="http://schemas.microsoft.com/office/drawing/2014/main" id="{38775124-D027-44C9-8AEB-605484E1DE30}"/>
                </a:ext>
              </a:extLst>
            </p:cNvPr>
            <p:cNvCxnSpPr/>
            <p:nvPr/>
          </p:nvCxnSpPr>
          <p:spPr>
            <a:xfrm>
              <a:off x="622873" y="2529283"/>
              <a:ext cx="1175922"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A59194A-AECF-4381-AF40-51E6B7666E73}"/>
                </a:ext>
              </a:extLst>
            </p:cNvPr>
            <p:cNvSpPr/>
            <p:nvPr/>
          </p:nvSpPr>
          <p:spPr bwMode="auto">
            <a:xfrm>
              <a:off x="481583" y="1494250"/>
              <a:ext cx="99669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4"/>
                  </a:solidFill>
                  <a:effectLst/>
                  <a:uLnTx/>
                  <a:uFillTx/>
                  <a:latin typeface="Segoe UI Semibold"/>
                  <a:ea typeface="+mn-ea"/>
                  <a:cs typeface="+mn-cs"/>
                </a:rPr>
                <a:t>01</a:t>
              </a:r>
            </a:p>
          </p:txBody>
        </p:sp>
      </p:grpSp>
      <p:grpSp>
        <p:nvGrpSpPr>
          <p:cNvPr id="9" name="Group 8">
            <a:extLst>
              <a:ext uri="{FF2B5EF4-FFF2-40B4-BE49-F238E27FC236}">
                <a16:creationId xmlns:a16="http://schemas.microsoft.com/office/drawing/2014/main" id="{8CEC61A6-1DE3-4825-ACE0-9A687D5BE876}"/>
              </a:ext>
            </a:extLst>
          </p:cNvPr>
          <p:cNvGrpSpPr/>
          <p:nvPr/>
        </p:nvGrpSpPr>
        <p:grpSpPr>
          <a:xfrm>
            <a:off x="4306989" y="1494250"/>
            <a:ext cx="3269636" cy="2334095"/>
            <a:chOff x="4306989" y="1494250"/>
            <a:chExt cx="3269636" cy="2334095"/>
          </a:xfrm>
        </p:grpSpPr>
        <p:sp>
          <p:nvSpPr>
            <p:cNvPr id="54" name="Rectangle 53"/>
            <p:cNvSpPr/>
            <p:nvPr/>
          </p:nvSpPr>
          <p:spPr bwMode="auto">
            <a:xfrm>
              <a:off x="4306989" y="2660282"/>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F2F2F"/>
                  </a:solidFill>
                  <a:effectLst/>
                  <a:uLnTx/>
                  <a:uFillTx/>
                  <a:latin typeface="Segoe UI"/>
                  <a:ea typeface="+mn-ea"/>
                  <a:cs typeface="+mn-cs"/>
                </a:rPr>
                <a:t>Prevent attacks by hardening containerized environments and image scan prior to deployment</a:t>
              </a:r>
            </a:p>
          </p:txBody>
        </p:sp>
        <p:cxnSp>
          <p:nvCxnSpPr>
            <p:cNvPr id="13" name="Straight Connector 12">
              <a:extLst>
                <a:ext uri="{FF2B5EF4-FFF2-40B4-BE49-F238E27FC236}">
                  <a16:creationId xmlns:a16="http://schemas.microsoft.com/office/drawing/2014/main" id="{9958FB3B-4347-47FB-AA5E-0097989E5603}"/>
                </a:ext>
              </a:extLst>
            </p:cNvPr>
            <p:cNvCxnSpPr/>
            <p:nvPr/>
          </p:nvCxnSpPr>
          <p:spPr>
            <a:xfrm>
              <a:off x="4448279" y="2529283"/>
              <a:ext cx="1175922"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962C812-86A4-4F25-BB3C-5CB672995184}"/>
                </a:ext>
              </a:extLst>
            </p:cNvPr>
            <p:cNvSpPr/>
            <p:nvPr/>
          </p:nvSpPr>
          <p:spPr bwMode="auto">
            <a:xfrm>
              <a:off x="4306989" y="1494250"/>
              <a:ext cx="99669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4"/>
                  </a:solidFill>
                  <a:effectLst/>
                  <a:uLnTx/>
                  <a:uFillTx/>
                  <a:latin typeface="Segoe UI Semibold"/>
                  <a:ea typeface="+mn-ea"/>
                  <a:cs typeface="+mn-cs"/>
                </a:rPr>
                <a:t>02</a:t>
              </a:r>
            </a:p>
          </p:txBody>
        </p:sp>
      </p:grpSp>
      <p:grpSp>
        <p:nvGrpSpPr>
          <p:cNvPr id="17" name="Group 16">
            <a:extLst>
              <a:ext uri="{FF2B5EF4-FFF2-40B4-BE49-F238E27FC236}">
                <a16:creationId xmlns:a16="http://schemas.microsoft.com/office/drawing/2014/main" id="{F7D6DAF6-6277-45DA-9101-DDB50B145B4B}"/>
              </a:ext>
            </a:extLst>
          </p:cNvPr>
          <p:cNvGrpSpPr/>
          <p:nvPr/>
        </p:nvGrpSpPr>
        <p:grpSpPr>
          <a:xfrm>
            <a:off x="8025715" y="1494250"/>
            <a:ext cx="3994835" cy="2334095"/>
            <a:chOff x="8025715" y="1494250"/>
            <a:chExt cx="3994835" cy="2334095"/>
          </a:xfrm>
        </p:grpSpPr>
        <p:sp>
          <p:nvSpPr>
            <p:cNvPr id="55" name="Rectangle 54"/>
            <p:cNvSpPr/>
            <p:nvPr/>
          </p:nvSpPr>
          <p:spPr bwMode="auto">
            <a:xfrm>
              <a:off x="8025715" y="2660282"/>
              <a:ext cx="3994835"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F2F2F"/>
                  </a:solidFill>
                  <a:effectLst/>
                  <a:uLnTx/>
                  <a:uFillTx/>
                  <a:latin typeface="Segoe UI"/>
                  <a:ea typeface="+mn-ea"/>
                  <a:cs typeface="+mn-cs"/>
                </a:rPr>
                <a:t>Detect attacks against containerized environments with ASC Container Security threat detection offering</a:t>
              </a:r>
            </a:p>
          </p:txBody>
        </p:sp>
        <p:cxnSp>
          <p:nvCxnSpPr>
            <p:cNvPr id="15" name="Straight Connector 14">
              <a:extLst>
                <a:ext uri="{FF2B5EF4-FFF2-40B4-BE49-F238E27FC236}">
                  <a16:creationId xmlns:a16="http://schemas.microsoft.com/office/drawing/2014/main" id="{D2FFCAEF-653A-4495-9F1E-5B738816AB0F}"/>
                </a:ext>
              </a:extLst>
            </p:cNvPr>
            <p:cNvCxnSpPr/>
            <p:nvPr/>
          </p:nvCxnSpPr>
          <p:spPr>
            <a:xfrm>
              <a:off x="8168163" y="2529283"/>
              <a:ext cx="1175922"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E625CCB-10C9-4259-A42E-3C57DDA10831}"/>
                </a:ext>
              </a:extLst>
            </p:cNvPr>
            <p:cNvSpPr/>
            <p:nvPr/>
          </p:nvSpPr>
          <p:spPr bwMode="auto">
            <a:xfrm>
              <a:off x="8026873" y="1494250"/>
              <a:ext cx="99669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4"/>
                  </a:solidFill>
                  <a:effectLst/>
                  <a:uLnTx/>
                  <a:uFillTx/>
                  <a:latin typeface="Segoe UI Semibold"/>
                  <a:ea typeface="+mn-ea"/>
                  <a:cs typeface="+mn-cs"/>
                </a:rPr>
                <a:t>03</a:t>
              </a:r>
            </a:p>
          </p:txBody>
        </p:sp>
      </p:grpSp>
    </p:spTree>
    <p:extLst>
      <p:ext uri="{BB962C8B-B14F-4D97-AF65-F5344CB8AC3E}">
        <p14:creationId xmlns:p14="http://schemas.microsoft.com/office/powerpoint/2010/main" val="422971610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Mesh</a:t>
            </a:r>
          </a:p>
        </p:txBody>
      </p:sp>
    </p:spTree>
    <p:extLst>
      <p:ext uri="{BB962C8B-B14F-4D97-AF65-F5344CB8AC3E}">
        <p14:creationId xmlns:p14="http://schemas.microsoft.com/office/powerpoint/2010/main" val="3892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Service Mesh Assumptions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dirty="0"/>
              <a:t>Service Mesh Need is Decided</a:t>
            </a:r>
          </a:p>
          <a:p>
            <a:r>
              <a:rPr lang="en-CA" dirty="0"/>
              <a:t>Service Mesh Capabilities Decided</a:t>
            </a:r>
          </a:p>
          <a:p>
            <a:r>
              <a:rPr lang="en-CA" dirty="0"/>
              <a:t>Service Mesh Technology Decided</a:t>
            </a:r>
          </a:p>
        </p:txBody>
      </p:sp>
    </p:spTree>
    <p:extLst>
      <p:ext uri="{BB962C8B-B14F-4D97-AF65-F5344CB8AC3E}">
        <p14:creationId xmlns:p14="http://schemas.microsoft.com/office/powerpoint/2010/main" val="46399513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Service Mesh</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Do I need one?</a:t>
            </a:r>
          </a:p>
          <a:p>
            <a:r>
              <a:rPr lang="en-CA"/>
              <a:t>So “Why?” in the workshop?</a:t>
            </a:r>
          </a:p>
          <a:p>
            <a:r>
              <a:rPr lang="en-CA"/>
              <a:t>Key Capabilities</a:t>
            </a:r>
          </a:p>
          <a:p>
            <a:pPr lvl="1"/>
            <a:r>
              <a:rPr lang="en-CA"/>
              <a:t>Encrypt Traffic (Protect Data in Transit)</a:t>
            </a:r>
          </a:p>
          <a:p>
            <a:pPr lvl="1"/>
            <a:r>
              <a:rPr lang="en-CA"/>
              <a:t>Canary and Phased Rollouts</a:t>
            </a:r>
          </a:p>
          <a:p>
            <a:pPr lvl="1"/>
            <a:r>
              <a:rPr lang="en-CA"/>
              <a:t>Traffic Mgmt &amp; Manipulation</a:t>
            </a:r>
          </a:p>
          <a:p>
            <a:pPr lvl="1"/>
            <a:r>
              <a:rPr lang="en-CA"/>
              <a:t>Observability</a:t>
            </a:r>
          </a:p>
          <a:p>
            <a:r>
              <a:rPr lang="en-CA"/>
              <a:t>Why </a:t>
            </a:r>
            <a:r>
              <a:rPr lang="en-CA" err="1"/>
              <a:t>Linkerd</a:t>
            </a:r>
            <a:r>
              <a:rPr lang="en-CA"/>
              <a:t>?</a:t>
            </a:r>
          </a:p>
        </p:txBody>
      </p:sp>
    </p:spTree>
    <p:extLst>
      <p:ext uri="{BB962C8B-B14F-4D97-AF65-F5344CB8AC3E}">
        <p14:creationId xmlns:p14="http://schemas.microsoft.com/office/powerpoint/2010/main" val="214262672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289511"/>
            <a:ext cx="11542460" cy="593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Service mesh overview</a:t>
            </a:r>
          </a:p>
        </p:txBody>
      </p:sp>
      <p:sp>
        <p:nvSpPr>
          <p:cNvPr id="30" name="Rectangle 29">
            <a:extLst>
              <a:ext uri="{FF2B5EF4-FFF2-40B4-BE49-F238E27FC236}">
                <a16:creationId xmlns:a16="http://schemas.microsoft.com/office/drawing/2014/main" id="{D5E9531F-AF85-4F8A-949B-6E1172571415}"/>
              </a:ext>
            </a:extLst>
          </p:cNvPr>
          <p:cNvSpPr/>
          <p:nvPr/>
        </p:nvSpPr>
        <p:spPr>
          <a:xfrm>
            <a:off x="709115" y="1147806"/>
            <a:ext cx="3367984" cy="49347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97E17B19-C5E4-4CA0-8B17-47A753DA4423}"/>
              </a:ext>
            </a:extLst>
          </p:cNvPr>
          <p:cNvSpPr txBox="1"/>
          <p:nvPr/>
        </p:nvSpPr>
        <p:spPr>
          <a:xfrm>
            <a:off x="709115" y="1203832"/>
            <a:ext cx="3301996" cy="46910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KEY OBSERVATIONS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Microservice applications are commonly deployed with containers, which are ephemeral, thus making microservice communications difficult</a:t>
            </a:r>
          </a:p>
          <a:p>
            <a:pPr marL="0" marR="0" lvl="0" indent="0" algn="l" defTabSz="914400" rtl="0" eaLnBrk="1" fontAlgn="auto" latinLnBrk="0" hangingPunct="1">
              <a:lnSpc>
                <a:spcPct val="100000"/>
              </a:lnSpc>
              <a:spcBef>
                <a:spcPts val="200"/>
              </a:spcBef>
              <a:spcAft>
                <a:spcPts val="300"/>
              </a:spcAft>
              <a:buClrTx/>
              <a:buSzTx/>
              <a:buFontTx/>
              <a:buNone/>
              <a:tabLst/>
              <a:defRPr/>
            </a:pPr>
            <a:endPar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Service mesh’s primary use case is to manage service-to-service (east to west) communications within managed container clusters</a:t>
            </a:r>
          </a:p>
          <a:p>
            <a:pPr marL="0" marR="0" lvl="0" indent="0" algn="l" defTabSz="914400" rtl="0" eaLnBrk="1" fontAlgn="auto" latinLnBrk="0" hangingPunct="1">
              <a:lnSpc>
                <a:spcPct val="100000"/>
              </a:lnSpc>
              <a:spcBef>
                <a:spcPts val="200"/>
              </a:spcBef>
              <a:spcAft>
                <a:spcPts val="300"/>
              </a:spcAft>
              <a:buClrTx/>
              <a:buSzTx/>
              <a:buFontTx/>
              <a:buNone/>
              <a:tabLst/>
              <a:defRPr/>
            </a:pPr>
            <a:endPar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By standardizing traffic management among different services, service mesh is standardizing app runtime operations</a:t>
            </a: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Service mesh benefits help with the availability, resiliency, scalability, visibility, etc.  </a:t>
            </a:r>
          </a:p>
          <a:p>
            <a:pPr marL="628650" marR="0" lvl="1"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Also enables uniform code changes, polyglot systems, and DevOps practices </a:t>
            </a:r>
          </a:p>
        </p:txBody>
      </p:sp>
      <p:pic>
        <p:nvPicPr>
          <p:cNvPr id="3074" name="Picture 2" descr="The Five Building Blocks of Microservices Runtime Infrastructure">
            <a:extLst>
              <a:ext uri="{FF2B5EF4-FFF2-40B4-BE49-F238E27FC236}">
                <a16:creationId xmlns:a16="http://schemas.microsoft.com/office/drawing/2014/main" id="{30C91568-6F88-4EB6-B8D7-496B4D145F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7" t="6587" r="1238" b="4650"/>
          <a:stretch/>
        </p:blipFill>
        <p:spPr bwMode="auto">
          <a:xfrm>
            <a:off x="4251489" y="2456990"/>
            <a:ext cx="7122994" cy="362555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613DE1A4-F904-4FA4-B9FA-55232A329713}"/>
              </a:ext>
            </a:extLst>
          </p:cNvPr>
          <p:cNvSpPr txBox="1"/>
          <p:nvPr/>
        </p:nvSpPr>
        <p:spPr>
          <a:xfrm>
            <a:off x="114650" y="6499159"/>
            <a:ext cx="59813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Source: Gartner, “Innovation Insight for Microservices Runtime Infrastructure” (Nov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700" b="0" i="1"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Newstack</a:t>
            </a: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“The History of Service Mesh” (Feb 2018)</a:t>
            </a:r>
          </a:p>
        </p:txBody>
      </p:sp>
      <p:sp>
        <p:nvSpPr>
          <p:cNvPr id="29" name="Rectangle 28">
            <a:extLst>
              <a:ext uri="{FF2B5EF4-FFF2-40B4-BE49-F238E27FC236}">
                <a16:creationId xmlns:a16="http://schemas.microsoft.com/office/drawing/2014/main" id="{C78D8859-7F66-4B62-AC0F-CED0F8454FAA}"/>
              </a:ext>
            </a:extLst>
          </p:cNvPr>
          <p:cNvSpPr/>
          <p:nvPr/>
        </p:nvSpPr>
        <p:spPr>
          <a:xfrm>
            <a:off x="7334053" y="2831145"/>
            <a:ext cx="2771480" cy="228269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BDE84E11-0C1F-4E2E-8C95-C9180176E49F}"/>
              </a:ext>
            </a:extLst>
          </p:cNvPr>
          <p:cNvSpPr txBox="1"/>
          <p:nvPr/>
        </p:nvSpPr>
        <p:spPr>
          <a:xfrm>
            <a:off x="6096000" y="2229537"/>
            <a:ext cx="5206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Microservices runtime infrastructure flow</a:t>
            </a:r>
          </a:p>
        </p:txBody>
      </p:sp>
      <p:cxnSp>
        <p:nvCxnSpPr>
          <p:cNvPr id="36" name="Straight Connector 35">
            <a:extLst>
              <a:ext uri="{FF2B5EF4-FFF2-40B4-BE49-F238E27FC236}">
                <a16:creationId xmlns:a16="http://schemas.microsoft.com/office/drawing/2014/main" id="{4068C02F-D1CD-488A-B7C3-913FFB6821FE}"/>
              </a:ext>
            </a:extLst>
          </p:cNvPr>
          <p:cNvCxnSpPr/>
          <p:nvPr/>
        </p:nvCxnSpPr>
        <p:spPr>
          <a:xfrm>
            <a:off x="6086573" y="2513552"/>
            <a:ext cx="5206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D75485F-E4DC-4D18-80F2-1C40B0AEE1B6}"/>
              </a:ext>
            </a:extLst>
          </p:cNvPr>
          <p:cNvCxnSpPr>
            <a:cxnSpLocks/>
          </p:cNvCxnSpPr>
          <p:nvPr/>
        </p:nvCxnSpPr>
        <p:spPr>
          <a:xfrm>
            <a:off x="6086572" y="1453409"/>
            <a:ext cx="52067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B526DB3-EC51-4F0E-9E55-4442A28C41FC}"/>
              </a:ext>
            </a:extLst>
          </p:cNvPr>
          <p:cNvSpPr txBox="1"/>
          <p:nvPr/>
        </p:nvSpPr>
        <p:spPr>
          <a:xfrm>
            <a:off x="6086573" y="1129946"/>
            <a:ext cx="5206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mesh capabilities</a:t>
            </a:r>
          </a:p>
        </p:txBody>
      </p:sp>
      <p:sp>
        <p:nvSpPr>
          <p:cNvPr id="63" name="TextBox 62">
            <a:extLst>
              <a:ext uri="{FF2B5EF4-FFF2-40B4-BE49-F238E27FC236}">
                <a16:creationId xmlns:a16="http://schemas.microsoft.com/office/drawing/2014/main" id="{E277FADA-0F49-43F4-90D5-1854AD5EE50F}"/>
              </a:ext>
            </a:extLst>
          </p:cNvPr>
          <p:cNvSpPr txBox="1"/>
          <p:nvPr/>
        </p:nvSpPr>
        <p:spPr>
          <a:xfrm>
            <a:off x="6021615" y="1520823"/>
            <a:ext cx="1441898"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Observability</a:t>
            </a:r>
          </a:p>
        </p:txBody>
      </p:sp>
      <p:sp>
        <p:nvSpPr>
          <p:cNvPr id="64" name="TextBox 63">
            <a:extLst>
              <a:ext uri="{FF2B5EF4-FFF2-40B4-BE49-F238E27FC236}">
                <a16:creationId xmlns:a16="http://schemas.microsoft.com/office/drawing/2014/main" id="{70C31498-1BA6-427B-B33D-B331D8C0F831}"/>
              </a:ext>
            </a:extLst>
          </p:cNvPr>
          <p:cNvSpPr txBox="1"/>
          <p:nvPr/>
        </p:nvSpPr>
        <p:spPr>
          <a:xfrm>
            <a:off x="7335424" y="1520823"/>
            <a:ext cx="1549541"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Instrumentation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Load balancing</a:t>
            </a:r>
          </a:p>
        </p:txBody>
      </p:sp>
      <p:sp>
        <p:nvSpPr>
          <p:cNvPr id="65" name="TextBox 64">
            <a:extLst>
              <a:ext uri="{FF2B5EF4-FFF2-40B4-BE49-F238E27FC236}">
                <a16:creationId xmlns:a16="http://schemas.microsoft.com/office/drawing/2014/main" id="{23B5DCF7-D3FF-4975-A186-2AE5B53BAB1C}"/>
              </a:ext>
            </a:extLst>
          </p:cNvPr>
          <p:cNvSpPr txBox="1"/>
          <p:nvPr/>
        </p:nvSpPr>
        <p:spPr>
          <a:xfrm>
            <a:off x="8815030" y="1520823"/>
            <a:ext cx="1549541"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Resiliency</a:t>
            </a:r>
          </a:p>
        </p:txBody>
      </p:sp>
      <p:sp>
        <p:nvSpPr>
          <p:cNvPr id="66" name="TextBox 65">
            <a:extLst>
              <a:ext uri="{FF2B5EF4-FFF2-40B4-BE49-F238E27FC236}">
                <a16:creationId xmlns:a16="http://schemas.microsoft.com/office/drawing/2014/main" id="{DD5D8D55-8442-4D12-A0DF-AD82E1A8BEE8}"/>
              </a:ext>
            </a:extLst>
          </p:cNvPr>
          <p:cNvSpPr txBox="1"/>
          <p:nvPr/>
        </p:nvSpPr>
        <p:spPr>
          <a:xfrm>
            <a:off x="9933344" y="1520823"/>
            <a:ext cx="1549541"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AuthN</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AuthZ</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Encryption</a:t>
            </a:r>
          </a:p>
        </p:txBody>
      </p:sp>
      <p:sp>
        <p:nvSpPr>
          <p:cNvPr id="3" name="Rectangle 2">
            <a:extLst>
              <a:ext uri="{FF2B5EF4-FFF2-40B4-BE49-F238E27FC236}">
                <a16:creationId xmlns:a16="http://schemas.microsoft.com/office/drawing/2014/main" id="{D67C3826-B21D-408C-A5C6-2BAA007810CF}"/>
              </a:ext>
            </a:extLst>
          </p:cNvPr>
          <p:cNvSpPr/>
          <p:nvPr/>
        </p:nvSpPr>
        <p:spPr>
          <a:xfrm>
            <a:off x="7594350" y="2620413"/>
            <a:ext cx="2441359" cy="181359"/>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C8EFA04-1301-4A64-8990-B0C72809E930}"/>
              </a:ext>
            </a:extLst>
          </p:cNvPr>
          <p:cNvSpPr/>
          <p:nvPr/>
        </p:nvSpPr>
        <p:spPr>
          <a:xfrm>
            <a:off x="5672831" y="5740972"/>
            <a:ext cx="5810054" cy="307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96555E4-AF62-4FBD-B6AD-3897CFE79BDD}"/>
              </a:ext>
            </a:extLst>
          </p:cNvPr>
          <p:cNvSpPr/>
          <p:nvPr/>
        </p:nvSpPr>
        <p:spPr>
          <a:xfrm>
            <a:off x="6069364" y="5319470"/>
            <a:ext cx="5266944" cy="501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2" descr="The Five Building Blocks of Microservices Runtime Infrastructure">
            <a:extLst>
              <a:ext uri="{FF2B5EF4-FFF2-40B4-BE49-F238E27FC236}">
                <a16:creationId xmlns:a16="http://schemas.microsoft.com/office/drawing/2014/main" id="{41DDAB0C-B010-4C17-8397-FD9B45C446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75" t="78103" r="1238" b="4650"/>
          <a:stretch/>
        </p:blipFill>
        <p:spPr bwMode="auto">
          <a:xfrm>
            <a:off x="5965795" y="5890556"/>
            <a:ext cx="5417566" cy="70448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4BB7DED-54BE-4593-8281-6760A4A80B57}"/>
              </a:ext>
            </a:extLst>
          </p:cNvPr>
          <p:cNvGrpSpPr/>
          <p:nvPr/>
        </p:nvGrpSpPr>
        <p:grpSpPr>
          <a:xfrm>
            <a:off x="9096529" y="5376034"/>
            <a:ext cx="1000033" cy="417916"/>
            <a:chOff x="11069007" y="4944354"/>
            <a:chExt cx="1382074" cy="534197"/>
          </a:xfrm>
        </p:grpSpPr>
        <p:pic>
          <p:nvPicPr>
            <p:cNvPr id="24" name="Graphic 23">
              <a:extLst>
                <a:ext uri="{FF2B5EF4-FFF2-40B4-BE49-F238E27FC236}">
                  <a16:creationId xmlns:a16="http://schemas.microsoft.com/office/drawing/2014/main" id="{AA950B61-4B75-4AF6-8AEA-3F9A6317C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9007" y="4944354"/>
              <a:ext cx="534197" cy="534197"/>
            </a:xfrm>
            <a:prstGeom prst="rect">
              <a:avLst/>
            </a:prstGeom>
          </p:spPr>
        </p:pic>
        <p:sp>
          <p:nvSpPr>
            <p:cNvPr id="25" name="TextBox 24">
              <a:extLst>
                <a:ext uri="{FF2B5EF4-FFF2-40B4-BE49-F238E27FC236}">
                  <a16:creationId xmlns:a16="http://schemas.microsoft.com/office/drawing/2014/main" id="{E418EDC1-48E9-46D9-B182-5BE0A3C7BC06}"/>
                </a:ext>
              </a:extLst>
            </p:cNvPr>
            <p:cNvSpPr txBox="1"/>
            <p:nvPr/>
          </p:nvSpPr>
          <p:spPr>
            <a:xfrm>
              <a:off x="11484597" y="5099940"/>
              <a:ext cx="966484" cy="23604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VMs</a:t>
              </a:r>
            </a:p>
          </p:txBody>
        </p:sp>
      </p:grpSp>
      <p:pic>
        <p:nvPicPr>
          <p:cNvPr id="1026" name="Picture 2" descr="Image result for kubernetes logo png">
            <a:extLst>
              <a:ext uri="{FF2B5EF4-FFF2-40B4-BE49-F238E27FC236}">
                <a16:creationId xmlns:a16="http://schemas.microsoft.com/office/drawing/2014/main" id="{A770A965-73FD-47E2-9677-2FFC75D98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7408" y="5385178"/>
            <a:ext cx="382945" cy="38294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F8BE52-5D90-4E4C-A040-6D8447F83206}"/>
              </a:ext>
            </a:extLst>
          </p:cNvPr>
          <p:cNvSpPr txBox="1"/>
          <p:nvPr/>
        </p:nvSpPr>
        <p:spPr>
          <a:xfrm>
            <a:off x="7820353" y="5499442"/>
            <a:ext cx="9837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Kubernetes</a:t>
            </a:r>
          </a:p>
        </p:txBody>
      </p:sp>
    </p:spTree>
    <p:extLst>
      <p:ext uri="{BB962C8B-B14F-4D97-AF65-F5344CB8AC3E}">
        <p14:creationId xmlns:p14="http://schemas.microsoft.com/office/powerpoint/2010/main" val="26966073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289511"/>
            <a:ext cx="11542460" cy="593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Service mesh solves customers’ pain points with microservice architectures</a:t>
            </a:r>
          </a:p>
        </p:txBody>
      </p:sp>
      <p:cxnSp>
        <p:nvCxnSpPr>
          <p:cNvPr id="3" name="Straight Connector 2">
            <a:extLst>
              <a:ext uri="{FF2B5EF4-FFF2-40B4-BE49-F238E27FC236}">
                <a16:creationId xmlns:a16="http://schemas.microsoft.com/office/drawing/2014/main" id="{A1E0547D-5A8E-4139-948B-31214C541B1F}"/>
              </a:ext>
            </a:extLst>
          </p:cNvPr>
          <p:cNvCxnSpPr>
            <a:cxnSpLocks/>
          </p:cNvCxnSpPr>
          <p:nvPr/>
        </p:nvCxnSpPr>
        <p:spPr>
          <a:xfrm>
            <a:off x="1006260" y="1339771"/>
            <a:ext cx="434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D95503A-D8CF-474E-8DAF-6C112FE05847}"/>
              </a:ext>
            </a:extLst>
          </p:cNvPr>
          <p:cNvSpPr txBox="1"/>
          <p:nvPr/>
        </p:nvSpPr>
        <p:spPr>
          <a:xfrm>
            <a:off x="1006261" y="1016308"/>
            <a:ext cx="434409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CUSTOMER PAIN POINTS</a:t>
            </a:r>
          </a:p>
        </p:txBody>
      </p:sp>
      <p:cxnSp>
        <p:nvCxnSpPr>
          <p:cNvPr id="5" name="Straight Connector 4">
            <a:extLst>
              <a:ext uri="{FF2B5EF4-FFF2-40B4-BE49-F238E27FC236}">
                <a16:creationId xmlns:a16="http://schemas.microsoft.com/office/drawing/2014/main" id="{C2F2315A-4F00-4A8A-8632-C9B0381F6F98}"/>
              </a:ext>
            </a:extLst>
          </p:cNvPr>
          <p:cNvCxnSpPr>
            <a:cxnSpLocks/>
          </p:cNvCxnSpPr>
          <p:nvPr/>
        </p:nvCxnSpPr>
        <p:spPr>
          <a:xfrm>
            <a:off x="6550792" y="1339771"/>
            <a:ext cx="434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949C96-9140-4EDF-872C-5DD0FBEBDAB1}"/>
              </a:ext>
            </a:extLst>
          </p:cNvPr>
          <p:cNvSpPr txBox="1"/>
          <p:nvPr/>
        </p:nvSpPr>
        <p:spPr>
          <a:xfrm>
            <a:off x="6550793" y="1016308"/>
            <a:ext cx="434409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MESH CAPABILITIES</a:t>
            </a:r>
          </a:p>
        </p:txBody>
      </p:sp>
      <p:sp>
        <p:nvSpPr>
          <p:cNvPr id="7" name="Rectangle 6">
            <a:extLst>
              <a:ext uri="{FF2B5EF4-FFF2-40B4-BE49-F238E27FC236}">
                <a16:creationId xmlns:a16="http://schemas.microsoft.com/office/drawing/2014/main" id="{712FCFC7-A9E0-4A5C-A0F4-29690DF8943A}"/>
              </a:ext>
            </a:extLst>
          </p:cNvPr>
          <p:cNvSpPr/>
          <p:nvPr/>
        </p:nvSpPr>
        <p:spPr>
          <a:xfrm>
            <a:off x="1006260" y="2862397"/>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Monitoring</a:t>
            </a:r>
          </a:p>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Root cause analysis, dependency mapping, etc.</a:t>
            </a:r>
          </a:p>
        </p:txBody>
      </p:sp>
      <p:sp>
        <p:nvSpPr>
          <p:cNvPr id="8" name="Rectangle 7">
            <a:extLst>
              <a:ext uri="{FF2B5EF4-FFF2-40B4-BE49-F238E27FC236}">
                <a16:creationId xmlns:a16="http://schemas.microsoft.com/office/drawing/2014/main" id="{97F69EF3-08CE-4566-B973-882FB9B879BD}"/>
              </a:ext>
            </a:extLst>
          </p:cNvPr>
          <p:cNvSpPr/>
          <p:nvPr/>
        </p:nvSpPr>
        <p:spPr>
          <a:xfrm>
            <a:off x="1006260" y="4123211"/>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Resiliency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Fault tolerance, request retries, service updates</a:t>
            </a:r>
          </a:p>
        </p:txBody>
      </p:sp>
      <p:sp>
        <p:nvSpPr>
          <p:cNvPr id="12" name="Rectangle 11">
            <a:extLst>
              <a:ext uri="{FF2B5EF4-FFF2-40B4-BE49-F238E27FC236}">
                <a16:creationId xmlns:a16="http://schemas.microsoft.com/office/drawing/2014/main" id="{8C4156C8-56BF-4FCC-B789-44563906CB71}"/>
              </a:ext>
            </a:extLst>
          </p:cNvPr>
          <p:cNvSpPr/>
          <p:nvPr/>
        </p:nvSpPr>
        <p:spPr>
          <a:xfrm>
            <a:off x="1006260" y="5384024"/>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Access control, certifications, etc.</a:t>
            </a:r>
          </a:p>
        </p:txBody>
      </p:sp>
      <p:sp>
        <p:nvSpPr>
          <p:cNvPr id="14" name="Rectangle 13">
            <a:extLst>
              <a:ext uri="{FF2B5EF4-FFF2-40B4-BE49-F238E27FC236}">
                <a16:creationId xmlns:a16="http://schemas.microsoft.com/office/drawing/2014/main" id="{A8F791F9-0409-44FE-BD28-1A3F3A185583}"/>
              </a:ext>
            </a:extLst>
          </p:cNvPr>
          <p:cNvSpPr/>
          <p:nvPr/>
        </p:nvSpPr>
        <p:spPr>
          <a:xfrm>
            <a:off x="1006260" y="1601583"/>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Discovery </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Identifying microservices that are being deployed in separate machines and/or not part of the same application</a:t>
            </a:r>
            <a:r>
              <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20" name="Rectangle 19">
            <a:extLst>
              <a:ext uri="{FF2B5EF4-FFF2-40B4-BE49-F238E27FC236}">
                <a16:creationId xmlns:a16="http://schemas.microsoft.com/office/drawing/2014/main" id="{95AF1074-BC5C-4FE6-B247-8B9C5DDE8B33}"/>
              </a:ext>
            </a:extLst>
          </p:cNvPr>
          <p:cNvSpPr/>
          <p:nvPr/>
        </p:nvSpPr>
        <p:spPr>
          <a:xfrm>
            <a:off x="6550792" y="2862397"/>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Distributed tracing, service mesh visualization, metrics, logs, etc.</a:t>
            </a:r>
            <a:endPar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D96A78E0-5F8B-45E6-BEEF-2A6F8D34F6C0}"/>
              </a:ext>
            </a:extLst>
          </p:cNvPr>
          <p:cNvSpPr/>
          <p:nvPr/>
        </p:nvSpPr>
        <p:spPr>
          <a:xfrm>
            <a:off x="6550792" y="4123211"/>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Circuit breaker, rate management, request timeouts, etc.</a:t>
            </a:r>
          </a:p>
        </p:txBody>
      </p:sp>
      <p:sp>
        <p:nvSpPr>
          <p:cNvPr id="22" name="Rectangle 21">
            <a:extLst>
              <a:ext uri="{FF2B5EF4-FFF2-40B4-BE49-F238E27FC236}">
                <a16:creationId xmlns:a16="http://schemas.microsoft.com/office/drawing/2014/main" id="{B2F2CFDF-770E-413B-BA25-C101A30AE758}"/>
              </a:ext>
            </a:extLst>
          </p:cNvPr>
          <p:cNvSpPr/>
          <p:nvPr/>
        </p:nvSpPr>
        <p:spPr>
          <a:xfrm>
            <a:off x="6550792" y="5384024"/>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Authentication, authorization, policy enforcement, etc.</a:t>
            </a:r>
          </a:p>
        </p:txBody>
      </p:sp>
      <p:sp>
        <p:nvSpPr>
          <p:cNvPr id="23" name="Rectangle 22">
            <a:extLst>
              <a:ext uri="{FF2B5EF4-FFF2-40B4-BE49-F238E27FC236}">
                <a16:creationId xmlns:a16="http://schemas.microsoft.com/office/drawing/2014/main" id="{9C5E8398-E842-4ADC-9423-7534D5F1FB30}"/>
              </a:ext>
            </a:extLst>
          </p:cNvPr>
          <p:cNvSpPr/>
          <p:nvPr/>
        </p:nvSpPr>
        <p:spPr>
          <a:xfrm>
            <a:off x="6550792" y="1601583"/>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Load balancing, service entry, etc.</a:t>
            </a:r>
            <a:endPar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Arrow: Right 8">
            <a:extLst>
              <a:ext uri="{FF2B5EF4-FFF2-40B4-BE49-F238E27FC236}">
                <a16:creationId xmlns:a16="http://schemas.microsoft.com/office/drawing/2014/main" id="{8B516919-3DE0-4671-AFE8-8F31F913F9C6}"/>
              </a:ext>
            </a:extLst>
          </p:cNvPr>
          <p:cNvSpPr/>
          <p:nvPr/>
        </p:nvSpPr>
        <p:spPr>
          <a:xfrm>
            <a:off x="5641209" y="1808323"/>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Right 23">
            <a:extLst>
              <a:ext uri="{FF2B5EF4-FFF2-40B4-BE49-F238E27FC236}">
                <a16:creationId xmlns:a16="http://schemas.microsoft.com/office/drawing/2014/main" id="{B8C31E8F-2A8F-4585-9658-7C850E580695}"/>
              </a:ext>
            </a:extLst>
          </p:cNvPr>
          <p:cNvSpPr/>
          <p:nvPr/>
        </p:nvSpPr>
        <p:spPr>
          <a:xfrm>
            <a:off x="5641209" y="3069137"/>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Right 24">
            <a:extLst>
              <a:ext uri="{FF2B5EF4-FFF2-40B4-BE49-F238E27FC236}">
                <a16:creationId xmlns:a16="http://schemas.microsoft.com/office/drawing/2014/main" id="{8332090A-9B47-4330-8BF2-4EDB5EA8B301}"/>
              </a:ext>
            </a:extLst>
          </p:cNvPr>
          <p:cNvSpPr/>
          <p:nvPr/>
        </p:nvSpPr>
        <p:spPr>
          <a:xfrm>
            <a:off x="5641209" y="4329951"/>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Right 25">
            <a:extLst>
              <a:ext uri="{FF2B5EF4-FFF2-40B4-BE49-F238E27FC236}">
                <a16:creationId xmlns:a16="http://schemas.microsoft.com/office/drawing/2014/main" id="{24EFEF2A-0FE9-43FB-B2D5-326DFC4EC8A4}"/>
              </a:ext>
            </a:extLst>
          </p:cNvPr>
          <p:cNvSpPr/>
          <p:nvPr/>
        </p:nvSpPr>
        <p:spPr>
          <a:xfrm>
            <a:off x="5641209" y="5590764"/>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52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AKS Setup After</a:t>
            </a:r>
          </a:p>
        </p:txBody>
      </p:sp>
      <p:sp>
        <p:nvSpPr>
          <p:cNvPr id="6" name="Content Placeholder 5">
            <a:extLst>
              <a:ext uri="{FF2B5EF4-FFF2-40B4-BE49-F238E27FC236}">
                <a16:creationId xmlns:a16="http://schemas.microsoft.com/office/drawing/2014/main" id="{8361B589-EEC6-4FAB-A28F-B6B9F4A44BAD}"/>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D26BF5FD-4344-435A-BD4D-39709A14C571}"/>
              </a:ext>
            </a:extLst>
          </p:cNvPr>
          <p:cNvPicPr>
            <a:picLocks noChangeAspect="1"/>
          </p:cNvPicPr>
          <p:nvPr/>
        </p:nvPicPr>
        <p:blipFill>
          <a:blip r:embed="rId2"/>
          <a:stretch>
            <a:fillRect/>
          </a:stretch>
        </p:blipFill>
        <p:spPr>
          <a:xfrm>
            <a:off x="2104996" y="1373571"/>
            <a:ext cx="7982008" cy="4552983"/>
          </a:xfrm>
          <a:prstGeom prst="rect">
            <a:avLst/>
          </a:prstGeom>
        </p:spPr>
      </p:pic>
    </p:spTree>
    <p:extLst>
      <p:ext uri="{BB962C8B-B14F-4D97-AF65-F5344CB8AC3E}">
        <p14:creationId xmlns:p14="http://schemas.microsoft.com/office/powerpoint/2010/main" val="3049910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dirty="0"/>
              <a:t>Service Mesh Hands-on Exercise</a:t>
            </a:r>
            <a:endParaRPr lang="en-US" dirty="0"/>
          </a:p>
        </p:txBody>
      </p:sp>
    </p:spTree>
    <p:extLst>
      <p:ext uri="{BB962C8B-B14F-4D97-AF65-F5344CB8AC3E}">
        <p14:creationId xmlns:p14="http://schemas.microsoft.com/office/powerpoint/2010/main" val="8662332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normAutofit fontScale="92500" lnSpcReduction="10000"/>
          </a:bodyPr>
          <a:lstStyle/>
          <a:p>
            <a:r>
              <a:rPr lang="en-CA" dirty="0"/>
              <a:t>What worked? What didn't work?</a:t>
            </a:r>
          </a:p>
          <a:p>
            <a:r>
              <a:rPr lang="en-CA" dirty="0"/>
              <a:t>Were steps/guidance missing? (</a:t>
            </a:r>
            <a:r>
              <a:rPr lang="en-CA" dirty="0" err="1"/>
              <a:t>ie</a:t>
            </a:r>
            <a:r>
              <a:rPr lang="en-CA" dirty="0"/>
              <a:t>. Is the content good enough or too much?)</a:t>
            </a:r>
          </a:p>
          <a:p>
            <a:r>
              <a:rPr lang="en-CA" dirty="0"/>
              <a:t>Was there something in there you were expecting to see, but didn’t?</a:t>
            </a:r>
          </a:p>
          <a:p>
            <a:endParaRPr lang="en-CA" dirty="0"/>
          </a:p>
          <a:p>
            <a:r>
              <a:rPr lang="en-CA" dirty="0"/>
              <a:t>What Service Mesh did you pick and why?</a:t>
            </a:r>
          </a:p>
          <a:p>
            <a:r>
              <a:rPr lang="en-CA" dirty="0"/>
              <a:t>Name three things a Service Mesh provides?</a:t>
            </a:r>
          </a:p>
          <a:p>
            <a:pPr fontAlgn="ctr"/>
            <a:r>
              <a:rPr lang="en-CA" dirty="0"/>
              <a:t>What did you notice about the </a:t>
            </a:r>
            <a:r>
              <a:rPr lang="en-CA" dirty="0" err="1"/>
              <a:t>linkerd</a:t>
            </a:r>
            <a:r>
              <a:rPr lang="en-CA" dirty="0"/>
              <a:t> top command?</a:t>
            </a:r>
          </a:p>
          <a:p>
            <a:pPr fontAlgn="ctr"/>
            <a:r>
              <a:rPr lang="en-CA" dirty="0"/>
              <a:t>Is it possible to look at the live traffic going to your pod?</a:t>
            </a:r>
          </a:p>
          <a:p>
            <a:pPr fontAlgn="ctr"/>
            <a:r>
              <a:rPr lang="en-CA" dirty="0"/>
              <a:t>What would be a good metric to scale on?</a:t>
            </a:r>
          </a:p>
        </p:txBody>
      </p:sp>
    </p:spTree>
    <p:extLst>
      <p:ext uri="{BB962C8B-B14F-4D97-AF65-F5344CB8AC3E}">
        <p14:creationId xmlns:p14="http://schemas.microsoft.com/office/powerpoint/2010/main" val="30399031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E952B54-8B78-4147-9A6F-41A4D9F53918}"/>
              </a:ext>
            </a:extLst>
          </p:cNvPr>
          <p:cNvSpPr txBox="1"/>
          <p:nvPr/>
        </p:nvSpPr>
        <p:spPr>
          <a:xfrm>
            <a:off x="1027044" y="451664"/>
            <a:ext cx="1013791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Service Mesh Interface (SMI) for Kubernetes</a:t>
            </a:r>
          </a:p>
        </p:txBody>
      </p:sp>
      <p:sp>
        <p:nvSpPr>
          <p:cNvPr id="23" name="TextBox 22">
            <a:extLst>
              <a:ext uri="{FF2B5EF4-FFF2-40B4-BE49-F238E27FC236}">
                <a16:creationId xmlns:a16="http://schemas.microsoft.com/office/drawing/2014/main" id="{E4C16DD9-AF67-40CA-9811-139364D0BCEE}"/>
              </a:ext>
            </a:extLst>
          </p:cNvPr>
          <p:cNvSpPr txBox="1"/>
          <p:nvPr/>
        </p:nvSpPr>
        <p:spPr>
          <a:xfrm>
            <a:off x="2314336" y="1050681"/>
            <a:ext cx="75633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 Kubernetes interface that provides traffic routing, traffic telemetry, and traffic policy</a:t>
            </a:r>
          </a:p>
        </p:txBody>
      </p:sp>
      <p:cxnSp>
        <p:nvCxnSpPr>
          <p:cNvPr id="4" name="Straight Connector 3">
            <a:extLst>
              <a:ext uri="{FF2B5EF4-FFF2-40B4-BE49-F238E27FC236}">
                <a16:creationId xmlns:a16="http://schemas.microsoft.com/office/drawing/2014/main" id="{4D44AC6A-E8D1-40BB-B974-7D06BF85B6DF}"/>
              </a:ext>
            </a:extLst>
          </p:cNvPr>
          <p:cNvCxnSpPr/>
          <p:nvPr/>
        </p:nvCxnSpPr>
        <p:spPr>
          <a:xfrm>
            <a:off x="4537182" y="2022580"/>
            <a:ext cx="0" cy="42268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AF0A3888-6CC9-42A5-AB02-E606A8C8075B}"/>
              </a:ext>
            </a:extLst>
          </p:cNvPr>
          <p:cNvSpPr/>
          <p:nvPr/>
        </p:nvSpPr>
        <p:spPr>
          <a:xfrm>
            <a:off x="5163095" y="2367773"/>
            <a:ext cx="1931747" cy="952926"/>
          </a:xfrm>
          <a:prstGeom prst="roundRect">
            <a:avLst>
              <a:gd name="adj" fmla="val 11111"/>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Apps</a:t>
            </a:r>
          </a:p>
        </p:txBody>
      </p:sp>
      <p:sp>
        <p:nvSpPr>
          <p:cNvPr id="28" name="Rectangle: Rounded Corners 27">
            <a:extLst>
              <a:ext uri="{FF2B5EF4-FFF2-40B4-BE49-F238E27FC236}">
                <a16:creationId xmlns:a16="http://schemas.microsoft.com/office/drawing/2014/main" id="{AE2C7155-A5F5-466F-B874-1AEB586231B3}"/>
              </a:ext>
            </a:extLst>
          </p:cNvPr>
          <p:cNvSpPr/>
          <p:nvPr/>
        </p:nvSpPr>
        <p:spPr>
          <a:xfrm>
            <a:off x="7404687" y="2367773"/>
            <a:ext cx="1931747" cy="952926"/>
          </a:xfrm>
          <a:prstGeom prst="roundRect">
            <a:avLst>
              <a:gd name="adj" fmla="val 11111"/>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Tooling</a:t>
            </a:r>
          </a:p>
        </p:txBody>
      </p:sp>
      <p:sp>
        <p:nvSpPr>
          <p:cNvPr id="29" name="Rectangle: Rounded Corners 28">
            <a:extLst>
              <a:ext uri="{FF2B5EF4-FFF2-40B4-BE49-F238E27FC236}">
                <a16:creationId xmlns:a16="http://schemas.microsoft.com/office/drawing/2014/main" id="{9FD3A391-812D-441C-A94D-3C690230AE22}"/>
              </a:ext>
            </a:extLst>
          </p:cNvPr>
          <p:cNvSpPr/>
          <p:nvPr/>
        </p:nvSpPr>
        <p:spPr>
          <a:xfrm>
            <a:off x="9646279" y="2367773"/>
            <a:ext cx="1931747" cy="952926"/>
          </a:xfrm>
          <a:prstGeom prst="roundRect">
            <a:avLst>
              <a:gd name="adj" fmla="val 11111"/>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Ecosystem</a:t>
            </a:r>
          </a:p>
        </p:txBody>
      </p:sp>
      <p:grpSp>
        <p:nvGrpSpPr>
          <p:cNvPr id="18" name="Group 17">
            <a:extLst>
              <a:ext uri="{FF2B5EF4-FFF2-40B4-BE49-F238E27FC236}">
                <a16:creationId xmlns:a16="http://schemas.microsoft.com/office/drawing/2014/main" id="{5E51D13F-AAB4-4923-8B6B-EBB3CAB2ED62}"/>
              </a:ext>
            </a:extLst>
          </p:cNvPr>
          <p:cNvGrpSpPr/>
          <p:nvPr/>
        </p:nvGrpSpPr>
        <p:grpSpPr>
          <a:xfrm>
            <a:off x="582444" y="2301328"/>
            <a:ext cx="3762961" cy="881622"/>
            <a:chOff x="363769" y="2121545"/>
            <a:chExt cx="3762961" cy="881622"/>
          </a:xfrm>
        </p:grpSpPr>
        <p:grpSp>
          <p:nvGrpSpPr>
            <p:cNvPr id="41" name="Group 40">
              <a:extLst>
                <a:ext uri="{FF2B5EF4-FFF2-40B4-BE49-F238E27FC236}">
                  <a16:creationId xmlns:a16="http://schemas.microsoft.com/office/drawing/2014/main" id="{3E59AF68-4ABE-44D1-BDEB-4507B35606B9}"/>
                </a:ext>
              </a:extLst>
            </p:cNvPr>
            <p:cNvGrpSpPr/>
            <p:nvPr/>
          </p:nvGrpSpPr>
          <p:grpSpPr>
            <a:xfrm>
              <a:off x="363769" y="2122054"/>
              <a:ext cx="880605" cy="880605"/>
              <a:chOff x="1897806" y="3108959"/>
              <a:chExt cx="1542553" cy="1542553"/>
            </a:xfrm>
          </p:grpSpPr>
          <p:sp>
            <p:nvSpPr>
              <p:cNvPr id="46" name="Oval 45">
                <a:extLst>
                  <a:ext uri="{FF2B5EF4-FFF2-40B4-BE49-F238E27FC236}">
                    <a16:creationId xmlns:a16="http://schemas.microsoft.com/office/drawing/2014/main" id="{802ED667-0CE4-400F-9E77-B9652B601313}"/>
                  </a:ext>
                </a:extLst>
              </p:cNvPr>
              <p:cNvSpPr/>
              <p:nvPr/>
            </p:nvSpPr>
            <p:spPr>
              <a:xfrm>
                <a:off x="1897806" y="3108959"/>
                <a:ext cx="1542553" cy="1542553"/>
              </a:xfrm>
              <a:prstGeom prst="ellipse">
                <a:avLst/>
              </a:prstGeom>
              <a:solidFill>
                <a:srgbClr val="F2F2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ABF8B35E-7F81-4FFB-ABD0-9BEC84A19DD0}"/>
                  </a:ext>
                </a:extLst>
              </p:cNvPr>
              <p:cNvPicPr>
                <a:picLocks noChangeAspect="1"/>
              </p:cNvPicPr>
              <p:nvPr/>
            </p:nvPicPr>
            <p:blipFill>
              <a:blip r:embed="rId2"/>
              <a:srcRect/>
              <a:stretch>
                <a:fillRect/>
              </a:stretch>
            </p:blipFill>
            <p:spPr>
              <a:xfrm>
                <a:off x="1920406" y="3342476"/>
                <a:ext cx="1497352" cy="1169648"/>
              </a:xfrm>
              <a:custGeom>
                <a:avLst/>
                <a:gdLst>
                  <a:gd name="connsiteX0" fmla="*/ 197019 w 1497352"/>
                  <a:gd name="connsiteY0" fmla="*/ 0 h 1169648"/>
                  <a:gd name="connsiteX1" fmla="*/ 1300336 w 1497352"/>
                  <a:gd name="connsiteY1" fmla="*/ 0 h 1169648"/>
                  <a:gd name="connsiteX2" fmla="*/ 1388232 w 1497352"/>
                  <a:gd name="connsiteY2" fmla="*/ 106532 h 1169648"/>
                  <a:gd name="connsiteX3" fmla="*/ 1459343 w 1497352"/>
                  <a:gd name="connsiteY3" fmla="*/ 237544 h 1169648"/>
                  <a:gd name="connsiteX4" fmla="*/ 1497352 w 1497352"/>
                  <a:gd name="connsiteY4" fmla="*/ 359988 h 1169648"/>
                  <a:gd name="connsiteX5" fmla="*/ 1497352 w 1497352"/>
                  <a:gd name="connsiteY5" fmla="*/ 715532 h 1169648"/>
                  <a:gd name="connsiteX6" fmla="*/ 1459343 w 1497352"/>
                  <a:gd name="connsiteY6" fmla="*/ 837976 h 1169648"/>
                  <a:gd name="connsiteX7" fmla="*/ 1294052 w 1497352"/>
                  <a:gd name="connsiteY7" fmla="*/ 1083136 h 1169648"/>
                  <a:gd name="connsiteX8" fmla="*/ 1189198 w 1497352"/>
                  <a:gd name="connsiteY8" fmla="*/ 1169648 h 1169648"/>
                  <a:gd name="connsiteX9" fmla="*/ 308156 w 1497352"/>
                  <a:gd name="connsiteY9" fmla="*/ 1169648 h 1169648"/>
                  <a:gd name="connsiteX10" fmla="*/ 203302 w 1497352"/>
                  <a:gd name="connsiteY10" fmla="*/ 1083136 h 1169648"/>
                  <a:gd name="connsiteX11" fmla="*/ 38011 w 1497352"/>
                  <a:gd name="connsiteY11" fmla="*/ 837976 h 1169648"/>
                  <a:gd name="connsiteX12" fmla="*/ 0 w 1497352"/>
                  <a:gd name="connsiteY12" fmla="*/ 715526 h 1169648"/>
                  <a:gd name="connsiteX13" fmla="*/ 0 w 1497352"/>
                  <a:gd name="connsiteY13" fmla="*/ 359995 h 1169648"/>
                  <a:gd name="connsiteX14" fmla="*/ 38011 w 1497352"/>
                  <a:gd name="connsiteY14" fmla="*/ 237544 h 1169648"/>
                  <a:gd name="connsiteX15" fmla="*/ 109122 w 1497352"/>
                  <a:gd name="connsiteY15" fmla="*/ 106532 h 116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7352" h="1169648">
                    <a:moveTo>
                      <a:pt x="197019" y="0"/>
                    </a:moveTo>
                    <a:lnTo>
                      <a:pt x="1300336" y="0"/>
                    </a:lnTo>
                    <a:lnTo>
                      <a:pt x="1388232" y="106532"/>
                    </a:lnTo>
                    <a:cubicBezTo>
                      <a:pt x="1415953" y="147564"/>
                      <a:pt x="1439829" y="191407"/>
                      <a:pt x="1459343" y="237544"/>
                    </a:cubicBezTo>
                    <a:lnTo>
                      <a:pt x="1497352" y="359988"/>
                    </a:lnTo>
                    <a:lnTo>
                      <a:pt x="1497352" y="715532"/>
                    </a:lnTo>
                    <a:lnTo>
                      <a:pt x="1459343" y="837976"/>
                    </a:lnTo>
                    <a:cubicBezTo>
                      <a:pt x="1420315" y="930251"/>
                      <a:pt x="1363839" y="1013349"/>
                      <a:pt x="1294052" y="1083136"/>
                    </a:cubicBezTo>
                    <a:lnTo>
                      <a:pt x="1189198" y="1169648"/>
                    </a:lnTo>
                    <a:lnTo>
                      <a:pt x="308156" y="1169648"/>
                    </a:lnTo>
                    <a:lnTo>
                      <a:pt x="203302" y="1083136"/>
                    </a:lnTo>
                    <a:cubicBezTo>
                      <a:pt x="133515" y="1013349"/>
                      <a:pt x="77039" y="930251"/>
                      <a:pt x="38011" y="837976"/>
                    </a:cubicBezTo>
                    <a:lnTo>
                      <a:pt x="0" y="715526"/>
                    </a:lnTo>
                    <a:lnTo>
                      <a:pt x="0" y="359995"/>
                    </a:lnTo>
                    <a:lnTo>
                      <a:pt x="38011" y="237544"/>
                    </a:lnTo>
                    <a:cubicBezTo>
                      <a:pt x="57525" y="191407"/>
                      <a:pt x="81401" y="147564"/>
                      <a:pt x="109122" y="106532"/>
                    </a:cubicBezTo>
                    <a:close/>
                  </a:path>
                </a:pathLst>
              </a:custGeom>
            </p:spPr>
          </p:pic>
        </p:grpSp>
        <p:grpSp>
          <p:nvGrpSpPr>
            <p:cNvPr id="7" name="Group 6">
              <a:extLst>
                <a:ext uri="{FF2B5EF4-FFF2-40B4-BE49-F238E27FC236}">
                  <a16:creationId xmlns:a16="http://schemas.microsoft.com/office/drawing/2014/main" id="{7D8E274D-5CCC-433E-B2D0-7AD913D58646}"/>
                </a:ext>
              </a:extLst>
            </p:cNvPr>
            <p:cNvGrpSpPr/>
            <p:nvPr/>
          </p:nvGrpSpPr>
          <p:grpSpPr>
            <a:xfrm>
              <a:off x="1274200" y="2121545"/>
              <a:ext cx="2852530" cy="881622"/>
              <a:chOff x="1242392" y="2099143"/>
              <a:chExt cx="2852530" cy="881622"/>
            </a:xfrm>
          </p:grpSpPr>
          <p:sp>
            <p:nvSpPr>
              <p:cNvPr id="43" name="TextBox 42">
                <a:extLst>
                  <a:ext uri="{FF2B5EF4-FFF2-40B4-BE49-F238E27FC236}">
                    <a16:creationId xmlns:a16="http://schemas.microsoft.com/office/drawing/2014/main" id="{8927FD86-FFEA-4D36-9C4D-D544B9D7FFE8}"/>
                  </a:ext>
                </a:extLst>
              </p:cNvPr>
              <p:cNvSpPr txBox="1"/>
              <p:nvPr/>
            </p:nvSpPr>
            <p:spPr>
              <a:xfrm>
                <a:off x="1242392" y="2099143"/>
                <a:ext cx="219456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Standardized</a:t>
                </a:r>
              </a:p>
            </p:txBody>
          </p:sp>
          <p:sp>
            <p:nvSpPr>
              <p:cNvPr id="44" name="TextBox 43">
                <a:extLst>
                  <a:ext uri="{FF2B5EF4-FFF2-40B4-BE49-F238E27FC236}">
                    <a16:creationId xmlns:a16="http://schemas.microsoft.com/office/drawing/2014/main" id="{310A9E08-7DF5-4C9A-9F76-7BB16F910D44}"/>
                  </a:ext>
                </a:extLst>
              </p:cNvPr>
              <p:cNvSpPr txBox="1"/>
              <p:nvPr/>
            </p:nvSpPr>
            <p:spPr>
              <a:xfrm>
                <a:off x="1242392" y="2395990"/>
                <a:ext cx="285253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Standard interface for </a:t>
                </a:r>
                <a:b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mesh on Kubernetes</a:t>
                </a:r>
              </a:p>
            </p:txBody>
          </p:sp>
        </p:grpSp>
      </p:grpSp>
      <p:grpSp>
        <p:nvGrpSpPr>
          <p:cNvPr id="17" name="Group 16">
            <a:extLst>
              <a:ext uri="{FF2B5EF4-FFF2-40B4-BE49-F238E27FC236}">
                <a16:creationId xmlns:a16="http://schemas.microsoft.com/office/drawing/2014/main" id="{576E0A7E-758F-44E1-AA12-1574BE6D8674}"/>
              </a:ext>
            </a:extLst>
          </p:cNvPr>
          <p:cNvGrpSpPr/>
          <p:nvPr/>
        </p:nvGrpSpPr>
        <p:grpSpPr>
          <a:xfrm>
            <a:off x="582444" y="3695184"/>
            <a:ext cx="3762961" cy="881622"/>
            <a:chOff x="363769" y="3364467"/>
            <a:chExt cx="3762961" cy="881622"/>
          </a:xfrm>
        </p:grpSpPr>
        <p:grpSp>
          <p:nvGrpSpPr>
            <p:cNvPr id="50" name="Group 49">
              <a:extLst>
                <a:ext uri="{FF2B5EF4-FFF2-40B4-BE49-F238E27FC236}">
                  <a16:creationId xmlns:a16="http://schemas.microsoft.com/office/drawing/2014/main" id="{56E8C209-FDCE-4E6C-AD60-E869FA6FC702}"/>
                </a:ext>
              </a:extLst>
            </p:cNvPr>
            <p:cNvGrpSpPr/>
            <p:nvPr/>
          </p:nvGrpSpPr>
          <p:grpSpPr>
            <a:xfrm>
              <a:off x="363769" y="3366366"/>
              <a:ext cx="877824" cy="877824"/>
              <a:chOff x="4189013" y="3161968"/>
              <a:chExt cx="1542554" cy="1542553"/>
            </a:xfrm>
          </p:grpSpPr>
          <p:sp>
            <p:nvSpPr>
              <p:cNvPr id="54" name="Oval 53">
                <a:extLst>
                  <a:ext uri="{FF2B5EF4-FFF2-40B4-BE49-F238E27FC236}">
                    <a16:creationId xmlns:a16="http://schemas.microsoft.com/office/drawing/2014/main" id="{761B3293-1BF2-446D-91D3-001E0EEA803C}"/>
                  </a:ext>
                </a:extLst>
              </p:cNvPr>
              <p:cNvSpPr/>
              <p:nvPr/>
            </p:nvSpPr>
            <p:spPr>
              <a:xfrm>
                <a:off x="4189013" y="3161968"/>
                <a:ext cx="1542553" cy="1542553"/>
              </a:xfrm>
              <a:prstGeom prst="ellipse">
                <a:avLst/>
              </a:prstGeom>
              <a:solidFill>
                <a:srgbClr val="F2F2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6" name="Picture 55">
                <a:extLst>
                  <a:ext uri="{FF2B5EF4-FFF2-40B4-BE49-F238E27FC236}">
                    <a16:creationId xmlns:a16="http://schemas.microsoft.com/office/drawing/2014/main" id="{147DD139-5A14-4434-A367-6521BC5C5051}"/>
                  </a:ext>
                </a:extLst>
              </p:cNvPr>
              <p:cNvPicPr>
                <a:picLocks noChangeAspect="1"/>
              </p:cNvPicPr>
              <p:nvPr/>
            </p:nvPicPr>
            <p:blipFill>
              <a:blip r:embed="rId3"/>
              <a:srcRect r="2419"/>
              <a:stretch>
                <a:fillRect/>
              </a:stretch>
            </p:blipFill>
            <p:spPr>
              <a:xfrm>
                <a:off x="4423884" y="3378661"/>
                <a:ext cx="1307683" cy="1110960"/>
              </a:xfrm>
              <a:custGeom>
                <a:avLst/>
                <a:gdLst>
                  <a:gd name="connsiteX0" fmla="*/ 2192 w 1307683"/>
                  <a:gd name="connsiteY0" fmla="*/ 0 h 1110960"/>
                  <a:gd name="connsiteX1" fmla="*/ 1070621 w 1307683"/>
                  <a:gd name="connsiteY1" fmla="*/ 0 h 1110960"/>
                  <a:gd name="connsiteX2" fmla="*/ 1081782 w 1307683"/>
                  <a:gd name="connsiteY2" fmla="*/ 9209 h 1110960"/>
                  <a:gd name="connsiteX3" fmla="*/ 1307683 w 1307683"/>
                  <a:gd name="connsiteY3" fmla="*/ 554584 h 1110960"/>
                  <a:gd name="connsiteX4" fmla="*/ 1081782 w 1307683"/>
                  <a:gd name="connsiteY4" fmla="*/ 1099960 h 1110960"/>
                  <a:gd name="connsiteX5" fmla="*/ 1068449 w 1307683"/>
                  <a:gd name="connsiteY5" fmla="*/ 1110960 h 1110960"/>
                  <a:gd name="connsiteX6" fmla="*/ 4364 w 1307683"/>
                  <a:gd name="connsiteY6" fmla="*/ 1110960 h 1110960"/>
                  <a:gd name="connsiteX7" fmla="*/ 0 w 1307683"/>
                  <a:gd name="connsiteY7" fmla="*/ 1107360 h 1110960"/>
                  <a:gd name="connsiteX8" fmla="*/ 0 w 1307683"/>
                  <a:gd name="connsiteY8" fmla="*/ 1808 h 111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7683" h="1110960">
                    <a:moveTo>
                      <a:pt x="2192" y="0"/>
                    </a:moveTo>
                    <a:lnTo>
                      <a:pt x="1070621" y="0"/>
                    </a:lnTo>
                    <a:lnTo>
                      <a:pt x="1081782" y="9209"/>
                    </a:lnTo>
                    <a:cubicBezTo>
                      <a:pt x="1221355" y="148782"/>
                      <a:pt x="1307683" y="341602"/>
                      <a:pt x="1307683" y="554584"/>
                    </a:cubicBezTo>
                    <a:cubicBezTo>
                      <a:pt x="1307683" y="767567"/>
                      <a:pt x="1221355" y="960386"/>
                      <a:pt x="1081782" y="1099960"/>
                    </a:cubicBezTo>
                    <a:lnTo>
                      <a:pt x="1068449" y="1110960"/>
                    </a:lnTo>
                    <a:lnTo>
                      <a:pt x="4364" y="1110960"/>
                    </a:lnTo>
                    <a:lnTo>
                      <a:pt x="0" y="1107360"/>
                    </a:lnTo>
                    <a:lnTo>
                      <a:pt x="0" y="1808"/>
                    </a:lnTo>
                    <a:close/>
                  </a:path>
                </a:pathLst>
              </a:custGeom>
            </p:spPr>
          </p:pic>
        </p:grpSp>
        <p:grpSp>
          <p:nvGrpSpPr>
            <p:cNvPr id="57" name="Group 56">
              <a:extLst>
                <a:ext uri="{FF2B5EF4-FFF2-40B4-BE49-F238E27FC236}">
                  <a16:creationId xmlns:a16="http://schemas.microsoft.com/office/drawing/2014/main" id="{281CCC93-3460-4D92-97F2-8AE44A4E2C6F}"/>
                </a:ext>
              </a:extLst>
            </p:cNvPr>
            <p:cNvGrpSpPr/>
            <p:nvPr/>
          </p:nvGrpSpPr>
          <p:grpSpPr>
            <a:xfrm>
              <a:off x="1274200" y="3364467"/>
              <a:ext cx="2852530" cy="881622"/>
              <a:chOff x="1242392" y="2099143"/>
              <a:chExt cx="2852530" cy="881622"/>
            </a:xfrm>
          </p:grpSpPr>
          <p:sp>
            <p:nvSpPr>
              <p:cNvPr id="59" name="TextBox 58">
                <a:extLst>
                  <a:ext uri="{FF2B5EF4-FFF2-40B4-BE49-F238E27FC236}">
                    <a16:creationId xmlns:a16="http://schemas.microsoft.com/office/drawing/2014/main" id="{EE4A072B-1C5F-47A4-8859-100453399D8A}"/>
                  </a:ext>
                </a:extLst>
              </p:cNvPr>
              <p:cNvSpPr txBox="1"/>
              <p:nvPr/>
            </p:nvSpPr>
            <p:spPr>
              <a:xfrm>
                <a:off x="1242392" y="2099143"/>
                <a:ext cx="219456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Simplified</a:t>
                </a:r>
              </a:p>
            </p:txBody>
          </p:sp>
          <p:sp>
            <p:nvSpPr>
              <p:cNvPr id="61" name="TextBox 60">
                <a:extLst>
                  <a:ext uri="{FF2B5EF4-FFF2-40B4-BE49-F238E27FC236}">
                    <a16:creationId xmlns:a16="http://schemas.microsoft.com/office/drawing/2014/main" id="{B9FD081A-1F6D-4779-9719-F56E86C71D01}"/>
                  </a:ext>
                </a:extLst>
              </p:cNvPr>
              <p:cNvSpPr txBox="1"/>
              <p:nvPr/>
            </p:nvSpPr>
            <p:spPr>
              <a:xfrm>
                <a:off x="1242392" y="2395990"/>
                <a:ext cx="285253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Basic feature set to address most common scenarios</a:t>
                </a:r>
              </a:p>
            </p:txBody>
          </p:sp>
        </p:grpSp>
      </p:grpSp>
      <p:grpSp>
        <p:nvGrpSpPr>
          <p:cNvPr id="16" name="Group 15">
            <a:extLst>
              <a:ext uri="{FF2B5EF4-FFF2-40B4-BE49-F238E27FC236}">
                <a16:creationId xmlns:a16="http://schemas.microsoft.com/office/drawing/2014/main" id="{D2CDCFC4-9FFE-4385-9E9E-A2A597538D92}"/>
              </a:ext>
            </a:extLst>
          </p:cNvPr>
          <p:cNvGrpSpPr/>
          <p:nvPr/>
        </p:nvGrpSpPr>
        <p:grpSpPr>
          <a:xfrm>
            <a:off x="582444" y="5089039"/>
            <a:ext cx="3762961" cy="881622"/>
            <a:chOff x="363769" y="4909256"/>
            <a:chExt cx="3762961" cy="881622"/>
          </a:xfrm>
        </p:grpSpPr>
        <p:grpSp>
          <p:nvGrpSpPr>
            <p:cNvPr id="12" name="Group 11">
              <a:extLst>
                <a:ext uri="{FF2B5EF4-FFF2-40B4-BE49-F238E27FC236}">
                  <a16:creationId xmlns:a16="http://schemas.microsoft.com/office/drawing/2014/main" id="{3653587E-E4BA-4E37-B9B6-B5AA1BB5FCFF}"/>
                </a:ext>
              </a:extLst>
            </p:cNvPr>
            <p:cNvGrpSpPr/>
            <p:nvPr/>
          </p:nvGrpSpPr>
          <p:grpSpPr>
            <a:xfrm>
              <a:off x="363769" y="4911155"/>
              <a:ext cx="877824" cy="877824"/>
              <a:chOff x="551950" y="4854585"/>
              <a:chExt cx="877824" cy="877824"/>
            </a:xfrm>
          </p:grpSpPr>
          <p:sp>
            <p:nvSpPr>
              <p:cNvPr id="82" name="Oval 81">
                <a:extLst>
                  <a:ext uri="{FF2B5EF4-FFF2-40B4-BE49-F238E27FC236}">
                    <a16:creationId xmlns:a16="http://schemas.microsoft.com/office/drawing/2014/main" id="{2945AE1E-163B-4928-A6C5-7389275D28A8}"/>
                  </a:ext>
                </a:extLst>
              </p:cNvPr>
              <p:cNvSpPr/>
              <p:nvPr/>
            </p:nvSpPr>
            <p:spPr>
              <a:xfrm>
                <a:off x="551950" y="4854585"/>
                <a:ext cx="877823" cy="877824"/>
              </a:xfrm>
              <a:prstGeom prst="ellipse">
                <a:avLst/>
              </a:prstGeom>
              <a:solidFill>
                <a:srgbClr val="F2F2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89" name="Picture 88">
                <a:extLst>
                  <a:ext uri="{FF2B5EF4-FFF2-40B4-BE49-F238E27FC236}">
                    <a16:creationId xmlns:a16="http://schemas.microsoft.com/office/drawing/2014/main" id="{974C51EF-9073-4E90-89F3-7F5E1C3A6EE2}"/>
                  </a:ext>
                </a:extLst>
              </p:cNvPr>
              <p:cNvPicPr>
                <a:picLocks noChangeAspect="1"/>
              </p:cNvPicPr>
              <p:nvPr/>
            </p:nvPicPr>
            <p:blipFill>
              <a:blip r:embed="rId4"/>
              <a:srcRect r="4944"/>
              <a:stretch>
                <a:fillRect/>
              </a:stretch>
            </p:blipFill>
            <p:spPr>
              <a:xfrm>
                <a:off x="612268" y="4965560"/>
                <a:ext cx="817506" cy="655874"/>
              </a:xfrm>
              <a:custGeom>
                <a:avLst/>
                <a:gdLst>
                  <a:gd name="connsiteX0" fmla="*/ 89543 w 817506"/>
                  <a:gd name="connsiteY0" fmla="*/ 0 h 655874"/>
                  <a:gd name="connsiteX1" fmla="*/ 667645 w 817506"/>
                  <a:gd name="connsiteY1" fmla="*/ 0 h 655874"/>
                  <a:gd name="connsiteX2" fmla="*/ 688952 w 817506"/>
                  <a:gd name="connsiteY2" fmla="*/ 17580 h 655874"/>
                  <a:gd name="connsiteX3" fmla="*/ 817506 w 817506"/>
                  <a:gd name="connsiteY3" fmla="*/ 327937 h 655874"/>
                  <a:gd name="connsiteX4" fmla="*/ 688952 w 817506"/>
                  <a:gd name="connsiteY4" fmla="*/ 638295 h 655874"/>
                  <a:gd name="connsiteX5" fmla="*/ 667645 w 817506"/>
                  <a:gd name="connsiteY5" fmla="*/ 655874 h 655874"/>
                  <a:gd name="connsiteX6" fmla="*/ 89543 w 817506"/>
                  <a:gd name="connsiteY6" fmla="*/ 655874 h 655874"/>
                  <a:gd name="connsiteX7" fmla="*/ 68237 w 817506"/>
                  <a:gd name="connsiteY7" fmla="*/ 638295 h 655874"/>
                  <a:gd name="connsiteX8" fmla="*/ 14641 w 817506"/>
                  <a:gd name="connsiteY8" fmla="*/ 573337 h 655874"/>
                  <a:gd name="connsiteX9" fmla="*/ 0 w 817506"/>
                  <a:gd name="connsiteY9" fmla="*/ 546362 h 655874"/>
                  <a:gd name="connsiteX10" fmla="*/ 0 w 817506"/>
                  <a:gd name="connsiteY10" fmla="*/ 109512 h 655874"/>
                  <a:gd name="connsiteX11" fmla="*/ 14641 w 817506"/>
                  <a:gd name="connsiteY11" fmla="*/ 82538 h 655874"/>
                  <a:gd name="connsiteX12" fmla="*/ 68237 w 817506"/>
                  <a:gd name="connsiteY12" fmla="*/ 17580 h 65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506" h="655874">
                    <a:moveTo>
                      <a:pt x="89543" y="0"/>
                    </a:moveTo>
                    <a:lnTo>
                      <a:pt x="667645" y="0"/>
                    </a:lnTo>
                    <a:lnTo>
                      <a:pt x="688952" y="17580"/>
                    </a:lnTo>
                    <a:cubicBezTo>
                      <a:pt x="768379" y="97007"/>
                      <a:pt x="817506" y="206735"/>
                      <a:pt x="817506" y="327937"/>
                    </a:cubicBezTo>
                    <a:cubicBezTo>
                      <a:pt x="817506" y="449139"/>
                      <a:pt x="768379" y="558867"/>
                      <a:pt x="688952" y="638295"/>
                    </a:cubicBezTo>
                    <a:lnTo>
                      <a:pt x="667645" y="655874"/>
                    </a:lnTo>
                    <a:lnTo>
                      <a:pt x="89543" y="655874"/>
                    </a:lnTo>
                    <a:lnTo>
                      <a:pt x="68237" y="638295"/>
                    </a:lnTo>
                    <a:cubicBezTo>
                      <a:pt x="48380" y="618438"/>
                      <a:pt x="30417" y="596687"/>
                      <a:pt x="14641" y="573337"/>
                    </a:cubicBezTo>
                    <a:lnTo>
                      <a:pt x="0" y="546362"/>
                    </a:lnTo>
                    <a:lnTo>
                      <a:pt x="0" y="109512"/>
                    </a:lnTo>
                    <a:lnTo>
                      <a:pt x="14641" y="82538"/>
                    </a:lnTo>
                    <a:cubicBezTo>
                      <a:pt x="30417" y="59187"/>
                      <a:pt x="48380" y="37437"/>
                      <a:pt x="68237" y="17580"/>
                    </a:cubicBezTo>
                    <a:close/>
                  </a:path>
                </a:pathLst>
              </a:custGeom>
            </p:spPr>
          </p:pic>
        </p:grpSp>
        <p:grpSp>
          <p:nvGrpSpPr>
            <p:cNvPr id="90" name="Group 89">
              <a:extLst>
                <a:ext uri="{FF2B5EF4-FFF2-40B4-BE49-F238E27FC236}">
                  <a16:creationId xmlns:a16="http://schemas.microsoft.com/office/drawing/2014/main" id="{BD845D60-094A-428E-BAD9-0A28E54B13D7}"/>
                </a:ext>
              </a:extLst>
            </p:cNvPr>
            <p:cNvGrpSpPr/>
            <p:nvPr/>
          </p:nvGrpSpPr>
          <p:grpSpPr>
            <a:xfrm>
              <a:off x="1274200" y="4909256"/>
              <a:ext cx="2852530" cy="881622"/>
              <a:chOff x="1242392" y="2099143"/>
              <a:chExt cx="2852530" cy="881622"/>
            </a:xfrm>
          </p:grpSpPr>
          <p:sp>
            <p:nvSpPr>
              <p:cNvPr id="91" name="TextBox 90">
                <a:extLst>
                  <a:ext uri="{FF2B5EF4-FFF2-40B4-BE49-F238E27FC236}">
                    <a16:creationId xmlns:a16="http://schemas.microsoft.com/office/drawing/2014/main" id="{D6107ED9-272E-4D1D-B285-AEAA0F77C31F}"/>
                  </a:ext>
                </a:extLst>
              </p:cNvPr>
              <p:cNvSpPr txBox="1"/>
              <p:nvPr/>
            </p:nvSpPr>
            <p:spPr>
              <a:xfrm>
                <a:off x="1242392" y="2099143"/>
                <a:ext cx="219456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Extensible</a:t>
                </a:r>
              </a:p>
            </p:txBody>
          </p:sp>
          <p:sp>
            <p:nvSpPr>
              <p:cNvPr id="92" name="TextBox 91">
                <a:extLst>
                  <a:ext uri="{FF2B5EF4-FFF2-40B4-BE49-F238E27FC236}">
                    <a16:creationId xmlns:a16="http://schemas.microsoft.com/office/drawing/2014/main" id="{A2D21381-1849-454F-801E-AF4199E8C8D2}"/>
                  </a:ext>
                </a:extLst>
              </p:cNvPr>
              <p:cNvSpPr txBox="1"/>
              <p:nvPr/>
            </p:nvSpPr>
            <p:spPr>
              <a:xfrm>
                <a:off x="1242392" y="2395990"/>
                <a:ext cx="285253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Support for new features as they become widely available</a:t>
                </a:r>
              </a:p>
            </p:txBody>
          </p:sp>
        </p:grpSp>
      </p:grpSp>
      <p:grpSp>
        <p:nvGrpSpPr>
          <p:cNvPr id="101" name="Group 100">
            <a:extLst>
              <a:ext uri="{FF2B5EF4-FFF2-40B4-BE49-F238E27FC236}">
                <a16:creationId xmlns:a16="http://schemas.microsoft.com/office/drawing/2014/main" id="{7764F613-4E7C-47EC-B7E0-16718DC23290}"/>
              </a:ext>
            </a:extLst>
          </p:cNvPr>
          <p:cNvGrpSpPr/>
          <p:nvPr/>
        </p:nvGrpSpPr>
        <p:grpSpPr>
          <a:xfrm>
            <a:off x="5163095" y="4947713"/>
            <a:ext cx="1550876" cy="756525"/>
            <a:chOff x="2348318" y="4649845"/>
            <a:chExt cx="2249424" cy="1097280"/>
          </a:xfrm>
        </p:grpSpPr>
        <p:sp>
          <p:nvSpPr>
            <p:cNvPr id="111" name="Rectangle: Rounded Corners 110">
              <a:extLst>
                <a:ext uri="{FF2B5EF4-FFF2-40B4-BE49-F238E27FC236}">
                  <a16:creationId xmlns:a16="http://schemas.microsoft.com/office/drawing/2014/main" id="{7D9BBFF4-79AC-4C36-B1CD-38D231D4F8F5}"/>
                </a:ext>
              </a:extLst>
            </p:cNvPr>
            <p:cNvSpPr/>
            <p:nvPr/>
          </p:nvSpPr>
          <p:spPr>
            <a:xfrm>
              <a:off x="2348318" y="4649845"/>
              <a:ext cx="2249424" cy="1097280"/>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2" name="Picture 2" descr="Image result for istio logo png">
              <a:extLst>
                <a:ext uri="{FF2B5EF4-FFF2-40B4-BE49-F238E27FC236}">
                  <a16:creationId xmlns:a16="http://schemas.microsoft.com/office/drawing/2014/main" id="{A5F3E7D3-E8AE-4A2C-8E33-45F254C34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803" y="4897450"/>
              <a:ext cx="1150454" cy="602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2EA0D86D-E3D1-4176-B577-188083C1DAC3}"/>
              </a:ext>
            </a:extLst>
          </p:cNvPr>
          <p:cNvGrpSpPr/>
          <p:nvPr/>
        </p:nvGrpSpPr>
        <p:grpSpPr>
          <a:xfrm>
            <a:off x="6784446" y="4947713"/>
            <a:ext cx="1550876" cy="756525"/>
            <a:chOff x="4962809" y="4649845"/>
            <a:chExt cx="2249424" cy="1097280"/>
          </a:xfrm>
        </p:grpSpPr>
        <p:sp>
          <p:nvSpPr>
            <p:cNvPr id="109" name="Rectangle: Rounded Corners 108">
              <a:extLst>
                <a:ext uri="{FF2B5EF4-FFF2-40B4-BE49-F238E27FC236}">
                  <a16:creationId xmlns:a16="http://schemas.microsoft.com/office/drawing/2014/main" id="{2CCAF834-C156-4F08-83DF-B44ACAA8E88B}"/>
                </a:ext>
              </a:extLst>
            </p:cNvPr>
            <p:cNvSpPr/>
            <p:nvPr/>
          </p:nvSpPr>
          <p:spPr>
            <a:xfrm>
              <a:off x="4962809" y="4649845"/>
              <a:ext cx="2249424" cy="1097280"/>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0" name="Picture 109" descr="Consul logo">
              <a:extLst>
                <a:ext uri="{FF2B5EF4-FFF2-40B4-BE49-F238E27FC236}">
                  <a16:creationId xmlns:a16="http://schemas.microsoft.com/office/drawing/2014/main" id="{A3B3E87A-36D8-4611-B5D9-8189E34D468C}"/>
                </a:ext>
              </a:extLst>
            </p:cNvPr>
            <p:cNvPicPr>
              <a:picLocks noChangeAspect="1"/>
            </p:cNvPicPr>
            <p:nvPr/>
          </p:nvPicPr>
          <p:blipFill>
            <a:blip r:embed="rId6"/>
            <a:stretch>
              <a:fillRect/>
            </a:stretch>
          </p:blipFill>
          <p:spPr>
            <a:xfrm>
              <a:off x="5170578" y="4820708"/>
              <a:ext cx="1833886" cy="755554"/>
            </a:xfrm>
            <a:prstGeom prst="rect">
              <a:avLst/>
            </a:prstGeom>
          </p:spPr>
        </p:pic>
      </p:grpSp>
      <p:grpSp>
        <p:nvGrpSpPr>
          <p:cNvPr id="103" name="Group 102">
            <a:extLst>
              <a:ext uri="{FF2B5EF4-FFF2-40B4-BE49-F238E27FC236}">
                <a16:creationId xmlns:a16="http://schemas.microsoft.com/office/drawing/2014/main" id="{01717DD2-1B9A-4318-8D3A-75F16072A5D8}"/>
              </a:ext>
            </a:extLst>
          </p:cNvPr>
          <p:cNvGrpSpPr/>
          <p:nvPr/>
        </p:nvGrpSpPr>
        <p:grpSpPr>
          <a:xfrm>
            <a:off x="8405797" y="4947713"/>
            <a:ext cx="1550876" cy="756525"/>
            <a:chOff x="7476747" y="4649845"/>
            <a:chExt cx="2249424" cy="1097280"/>
          </a:xfrm>
        </p:grpSpPr>
        <p:sp>
          <p:nvSpPr>
            <p:cNvPr id="107" name="Rectangle: Rounded Corners 106">
              <a:extLst>
                <a:ext uri="{FF2B5EF4-FFF2-40B4-BE49-F238E27FC236}">
                  <a16:creationId xmlns:a16="http://schemas.microsoft.com/office/drawing/2014/main" id="{8F44B8FB-263D-4725-96DC-125D4CD76B27}"/>
                </a:ext>
              </a:extLst>
            </p:cNvPr>
            <p:cNvSpPr/>
            <p:nvPr/>
          </p:nvSpPr>
          <p:spPr>
            <a:xfrm>
              <a:off x="7476747" y="4649845"/>
              <a:ext cx="2249424" cy="1097280"/>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descr="A close up of a logo&#10;&#10;Description automatically generated">
              <a:extLst>
                <a:ext uri="{FF2B5EF4-FFF2-40B4-BE49-F238E27FC236}">
                  <a16:creationId xmlns:a16="http://schemas.microsoft.com/office/drawing/2014/main" id="{A644B0A3-D045-42C5-9EE7-8311CEF63576}"/>
                </a:ext>
              </a:extLst>
            </p:cNvPr>
            <p:cNvPicPr>
              <a:picLocks noChangeAspect="1"/>
            </p:cNvPicPr>
            <p:nvPr/>
          </p:nvPicPr>
          <p:blipFill rotWithShape="1">
            <a:blip r:embed="rId7">
              <a:extLst>
                <a:ext uri="{28A0092B-C50C-407E-A947-70E740481C1C}">
                  <a14:useLocalDpi xmlns:a14="http://schemas.microsoft.com/office/drawing/2010/main" val="0"/>
                </a:ext>
              </a:extLst>
            </a:blip>
            <a:srcRect r="4178"/>
            <a:stretch/>
          </p:blipFill>
          <p:spPr>
            <a:xfrm>
              <a:off x="7826858" y="5027298"/>
              <a:ext cx="1549203" cy="342374"/>
            </a:xfrm>
            <a:prstGeom prst="rect">
              <a:avLst/>
            </a:prstGeom>
          </p:spPr>
        </p:pic>
      </p:grpSp>
      <p:sp>
        <p:nvSpPr>
          <p:cNvPr id="105" name="Rectangle: Rounded Corners 104">
            <a:extLst>
              <a:ext uri="{FF2B5EF4-FFF2-40B4-BE49-F238E27FC236}">
                <a16:creationId xmlns:a16="http://schemas.microsoft.com/office/drawing/2014/main" id="{FFC1A8F8-608A-444B-A4E8-1B9F236941ED}"/>
              </a:ext>
            </a:extLst>
          </p:cNvPr>
          <p:cNvSpPr/>
          <p:nvPr/>
        </p:nvSpPr>
        <p:spPr>
          <a:xfrm>
            <a:off x="10027149" y="4947713"/>
            <a:ext cx="1550876" cy="756525"/>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more</a:t>
            </a:r>
          </a:p>
        </p:txBody>
      </p:sp>
      <p:cxnSp>
        <p:nvCxnSpPr>
          <p:cNvPr id="3" name="Straight Arrow Connector 2">
            <a:extLst>
              <a:ext uri="{FF2B5EF4-FFF2-40B4-BE49-F238E27FC236}">
                <a16:creationId xmlns:a16="http://schemas.microsoft.com/office/drawing/2014/main" id="{D2ADC946-5EEA-4A23-87FC-8C1D61FB22F1}"/>
              </a:ext>
            </a:extLst>
          </p:cNvPr>
          <p:cNvCxnSpPr>
            <a:stCxn id="5" idx="2"/>
            <a:endCxn id="111" idx="0"/>
          </p:cNvCxnSpPr>
          <p:nvPr/>
        </p:nvCxnSpPr>
        <p:spPr>
          <a:xfrm flipH="1">
            <a:off x="5938533" y="3320699"/>
            <a:ext cx="190436"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8AE4822-4CDF-46C1-90F1-D0AC0EA542F0}"/>
              </a:ext>
            </a:extLst>
          </p:cNvPr>
          <p:cNvCxnSpPr>
            <a:cxnSpLocks/>
            <a:stCxn id="5" idx="2"/>
            <a:endCxn id="109" idx="0"/>
          </p:cNvCxnSpPr>
          <p:nvPr/>
        </p:nvCxnSpPr>
        <p:spPr>
          <a:xfrm>
            <a:off x="6128969" y="3320699"/>
            <a:ext cx="1430915"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ED5D2DF-7828-4539-9121-44DF7E3690A9}"/>
              </a:ext>
            </a:extLst>
          </p:cNvPr>
          <p:cNvCxnSpPr>
            <a:cxnSpLocks/>
            <a:stCxn id="5" idx="2"/>
            <a:endCxn id="107" idx="0"/>
          </p:cNvCxnSpPr>
          <p:nvPr/>
        </p:nvCxnSpPr>
        <p:spPr>
          <a:xfrm>
            <a:off x="6128969" y="3320699"/>
            <a:ext cx="3052266"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3AD74F9-458C-4B74-A12F-A5171F2B3CEA}"/>
              </a:ext>
            </a:extLst>
          </p:cNvPr>
          <p:cNvCxnSpPr>
            <a:cxnSpLocks/>
            <a:stCxn id="5" idx="2"/>
            <a:endCxn id="105" idx="0"/>
          </p:cNvCxnSpPr>
          <p:nvPr/>
        </p:nvCxnSpPr>
        <p:spPr>
          <a:xfrm>
            <a:off x="6128969" y="3320699"/>
            <a:ext cx="4673618"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AA18A04-60D8-4B23-A4A9-C37065A9FD75}"/>
              </a:ext>
            </a:extLst>
          </p:cNvPr>
          <p:cNvCxnSpPr>
            <a:cxnSpLocks/>
            <a:stCxn id="28" idx="2"/>
            <a:endCxn id="111" idx="0"/>
          </p:cNvCxnSpPr>
          <p:nvPr/>
        </p:nvCxnSpPr>
        <p:spPr>
          <a:xfrm flipH="1">
            <a:off x="5938533" y="3320699"/>
            <a:ext cx="2432028"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11370CD-FACE-428A-BC22-EBF12D7B4BE8}"/>
              </a:ext>
            </a:extLst>
          </p:cNvPr>
          <p:cNvCxnSpPr>
            <a:cxnSpLocks/>
            <a:stCxn id="28" idx="2"/>
            <a:endCxn id="109" idx="0"/>
          </p:cNvCxnSpPr>
          <p:nvPr/>
        </p:nvCxnSpPr>
        <p:spPr>
          <a:xfrm flipH="1">
            <a:off x="7559884" y="3320699"/>
            <a:ext cx="810677"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3856CCE-27CD-43D7-B7FF-0FB0E2C7FA3F}"/>
              </a:ext>
            </a:extLst>
          </p:cNvPr>
          <p:cNvCxnSpPr>
            <a:cxnSpLocks/>
            <a:stCxn id="28" idx="2"/>
            <a:endCxn id="107" idx="0"/>
          </p:cNvCxnSpPr>
          <p:nvPr/>
        </p:nvCxnSpPr>
        <p:spPr>
          <a:xfrm>
            <a:off x="8370561" y="3320699"/>
            <a:ext cx="810674"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6304D35-E96C-4437-BB6E-1BAFD124E2E5}"/>
              </a:ext>
            </a:extLst>
          </p:cNvPr>
          <p:cNvCxnSpPr>
            <a:cxnSpLocks/>
            <a:stCxn id="28" idx="2"/>
            <a:endCxn id="105" idx="0"/>
          </p:cNvCxnSpPr>
          <p:nvPr/>
        </p:nvCxnSpPr>
        <p:spPr>
          <a:xfrm>
            <a:off x="8370561" y="3320699"/>
            <a:ext cx="2432026"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7157B89-1AFC-4DD0-A73D-86557CDEBBEE}"/>
              </a:ext>
            </a:extLst>
          </p:cNvPr>
          <p:cNvCxnSpPr>
            <a:cxnSpLocks/>
            <a:stCxn id="29" idx="2"/>
            <a:endCxn id="105" idx="0"/>
          </p:cNvCxnSpPr>
          <p:nvPr/>
        </p:nvCxnSpPr>
        <p:spPr>
          <a:xfrm>
            <a:off x="10612153" y="3320699"/>
            <a:ext cx="190434"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9C2EF20-528C-4844-839C-7AE5AE40F3BD}"/>
              </a:ext>
            </a:extLst>
          </p:cNvPr>
          <p:cNvCxnSpPr>
            <a:cxnSpLocks/>
            <a:stCxn id="29" idx="2"/>
            <a:endCxn id="107" idx="0"/>
          </p:cNvCxnSpPr>
          <p:nvPr/>
        </p:nvCxnSpPr>
        <p:spPr>
          <a:xfrm flipH="1">
            <a:off x="9181235" y="3320699"/>
            <a:ext cx="1430918"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05DC368-F0A3-4D02-9112-6D066DF00A65}"/>
              </a:ext>
            </a:extLst>
          </p:cNvPr>
          <p:cNvCxnSpPr>
            <a:cxnSpLocks/>
            <a:stCxn id="29" idx="2"/>
            <a:endCxn id="109" idx="0"/>
          </p:cNvCxnSpPr>
          <p:nvPr/>
        </p:nvCxnSpPr>
        <p:spPr>
          <a:xfrm flipH="1">
            <a:off x="7559884" y="3320699"/>
            <a:ext cx="3052269"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5C77D0F5-E245-4B2F-A2AB-7975BB2739A7}"/>
              </a:ext>
            </a:extLst>
          </p:cNvPr>
          <p:cNvCxnSpPr>
            <a:cxnSpLocks/>
            <a:stCxn id="29" idx="2"/>
            <a:endCxn id="111" idx="0"/>
          </p:cNvCxnSpPr>
          <p:nvPr/>
        </p:nvCxnSpPr>
        <p:spPr>
          <a:xfrm flipH="1">
            <a:off x="5938533" y="3320699"/>
            <a:ext cx="4673620"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BEA4162-6B4B-4EFF-A8E7-28F9950F45C8}"/>
              </a:ext>
            </a:extLst>
          </p:cNvPr>
          <p:cNvCxnSpPr/>
          <p:nvPr/>
        </p:nvCxnSpPr>
        <p:spPr>
          <a:xfrm>
            <a:off x="6128969" y="3320699"/>
            <a:ext cx="1501" cy="420431"/>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5232372-4578-4889-8CF0-4312D0C0B477}"/>
              </a:ext>
            </a:extLst>
          </p:cNvPr>
          <p:cNvCxnSpPr/>
          <p:nvPr/>
        </p:nvCxnSpPr>
        <p:spPr>
          <a:xfrm>
            <a:off x="8369810" y="3320699"/>
            <a:ext cx="1501" cy="420431"/>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DB478129-5CF3-4877-975D-A1DB9A46B0CA}"/>
              </a:ext>
            </a:extLst>
          </p:cNvPr>
          <p:cNvCxnSpPr/>
          <p:nvPr/>
        </p:nvCxnSpPr>
        <p:spPr>
          <a:xfrm>
            <a:off x="10611402" y="3320699"/>
            <a:ext cx="1501" cy="420431"/>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EFFA176-906F-4022-8294-951E98F7C19F}"/>
              </a:ext>
            </a:extLst>
          </p:cNvPr>
          <p:cNvCxnSpPr>
            <a:cxnSpLocks/>
            <a:stCxn id="138" idx="2"/>
            <a:endCxn id="111" idx="0"/>
          </p:cNvCxnSpPr>
          <p:nvPr/>
        </p:nvCxnSpPr>
        <p:spPr>
          <a:xfrm flipH="1">
            <a:off x="5938533" y="4516844"/>
            <a:ext cx="2432017"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5624D7C-6843-43E9-995D-67E2324D5087}"/>
              </a:ext>
            </a:extLst>
          </p:cNvPr>
          <p:cNvCxnSpPr>
            <a:cxnSpLocks/>
            <a:stCxn id="138" idx="2"/>
            <a:endCxn id="109" idx="0"/>
          </p:cNvCxnSpPr>
          <p:nvPr/>
        </p:nvCxnSpPr>
        <p:spPr>
          <a:xfrm flipH="1">
            <a:off x="7559884" y="4516844"/>
            <a:ext cx="810666"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8525D26-9595-44B9-A951-762AC6626870}"/>
              </a:ext>
            </a:extLst>
          </p:cNvPr>
          <p:cNvCxnSpPr>
            <a:cxnSpLocks/>
            <a:stCxn id="138" idx="2"/>
            <a:endCxn id="107" idx="0"/>
          </p:cNvCxnSpPr>
          <p:nvPr/>
        </p:nvCxnSpPr>
        <p:spPr>
          <a:xfrm>
            <a:off x="8370550" y="4516844"/>
            <a:ext cx="810685"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72125A6-D6D0-4D86-9761-874150BC813D}"/>
              </a:ext>
            </a:extLst>
          </p:cNvPr>
          <p:cNvCxnSpPr>
            <a:cxnSpLocks/>
            <a:stCxn id="138" idx="2"/>
            <a:endCxn id="105" idx="0"/>
          </p:cNvCxnSpPr>
          <p:nvPr/>
        </p:nvCxnSpPr>
        <p:spPr>
          <a:xfrm>
            <a:off x="8370550" y="4516844"/>
            <a:ext cx="2432037"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sp>
        <p:nvSpPr>
          <p:cNvPr id="138" name="Rectangle: Rounded Corners 137">
            <a:extLst>
              <a:ext uri="{FF2B5EF4-FFF2-40B4-BE49-F238E27FC236}">
                <a16:creationId xmlns:a16="http://schemas.microsoft.com/office/drawing/2014/main" id="{41EFABB4-EFA9-4E42-BFC9-71FCBAB61914}"/>
              </a:ext>
            </a:extLst>
          </p:cNvPr>
          <p:cNvSpPr/>
          <p:nvPr/>
        </p:nvSpPr>
        <p:spPr>
          <a:xfrm>
            <a:off x="5163094" y="3760319"/>
            <a:ext cx="6414911" cy="756525"/>
          </a:xfrm>
          <a:prstGeom prst="roundRect">
            <a:avLst>
              <a:gd name="adj" fmla="val 11111"/>
            </a:avLst>
          </a:prstGeom>
          <a:pattFill prst="pct5">
            <a:fgClr>
              <a:srgbClr val="DEECE9"/>
            </a:fgClr>
            <a:bgClr>
              <a:srgbClr val="E3FFF9"/>
            </a:bgClr>
          </a:pattFill>
          <a:ln w="381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36" name="Picture 135">
            <a:extLst>
              <a:ext uri="{FF2B5EF4-FFF2-40B4-BE49-F238E27FC236}">
                <a16:creationId xmlns:a16="http://schemas.microsoft.com/office/drawing/2014/main" id="{43DBF95F-DEE7-46AC-89DE-CC21A7DC69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1711" y="3860381"/>
            <a:ext cx="548640" cy="548640"/>
          </a:xfrm>
          <a:prstGeom prst="rect">
            <a:avLst/>
          </a:prstGeom>
        </p:spPr>
      </p:pic>
      <p:sp>
        <p:nvSpPr>
          <p:cNvPr id="140" name="TextBox 139">
            <a:extLst>
              <a:ext uri="{FF2B5EF4-FFF2-40B4-BE49-F238E27FC236}">
                <a16:creationId xmlns:a16="http://schemas.microsoft.com/office/drawing/2014/main" id="{53853498-073D-44C3-A0FB-7C0BA97DC5A0}"/>
              </a:ext>
            </a:extLst>
          </p:cNvPr>
          <p:cNvSpPr txBox="1"/>
          <p:nvPr/>
        </p:nvSpPr>
        <p:spPr>
          <a:xfrm>
            <a:off x="5872052" y="3938526"/>
            <a:ext cx="3804700"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2A7B6"/>
                </a:solidFill>
                <a:effectLst/>
                <a:uLnTx/>
                <a:uFillTx/>
                <a:latin typeface="Segoe UI Semibold" panose="020B0702040204020203" pitchFamily="34" charset="0"/>
                <a:ea typeface="+mn-ea"/>
                <a:cs typeface="Segoe UI Semibold" panose="020B0702040204020203" pitchFamily="34" charset="0"/>
              </a:rPr>
              <a:t>Service Mesh Interface</a:t>
            </a:r>
          </a:p>
        </p:txBody>
      </p:sp>
      <p:grpSp>
        <p:nvGrpSpPr>
          <p:cNvPr id="118" name="Group 117">
            <a:extLst>
              <a:ext uri="{FF2B5EF4-FFF2-40B4-BE49-F238E27FC236}">
                <a16:creationId xmlns:a16="http://schemas.microsoft.com/office/drawing/2014/main" id="{FDAAC286-BCB2-4E40-B21D-3F4423FB863C}"/>
              </a:ext>
            </a:extLst>
          </p:cNvPr>
          <p:cNvGrpSpPr/>
          <p:nvPr/>
        </p:nvGrpSpPr>
        <p:grpSpPr>
          <a:xfrm>
            <a:off x="10903062" y="3887121"/>
            <a:ext cx="502920" cy="502920"/>
            <a:chOff x="8976276" y="5527559"/>
            <a:chExt cx="684850" cy="684850"/>
          </a:xfrm>
        </p:grpSpPr>
        <p:sp>
          <p:nvSpPr>
            <p:cNvPr id="76" name="Oval 75">
              <a:extLst>
                <a:ext uri="{FF2B5EF4-FFF2-40B4-BE49-F238E27FC236}">
                  <a16:creationId xmlns:a16="http://schemas.microsoft.com/office/drawing/2014/main" id="{3844F58E-41C2-4C91-8B0C-84E0B84565AF}"/>
                </a:ext>
              </a:extLst>
            </p:cNvPr>
            <p:cNvSpPr/>
            <p:nvPr/>
          </p:nvSpPr>
          <p:spPr>
            <a:xfrm>
              <a:off x="8976276" y="5527559"/>
              <a:ext cx="684850" cy="684850"/>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Script_F03A" title="Icon of an unrolled document with writing on it">
              <a:extLst>
                <a:ext uri="{FF2B5EF4-FFF2-40B4-BE49-F238E27FC236}">
                  <a16:creationId xmlns:a16="http://schemas.microsoft.com/office/drawing/2014/main" id="{90231B6F-BC66-4059-983D-8CDB632D2DB1}"/>
                </a:ext>
              </a:extLst>
            </p:cNvPr>
            <p:cNvSpPr>
              <a:spLocks noChangeAspect="1" noEditPoints="1"/>
            </p:cNvSpPr>
            <p:nvPr/>
          </p:nvSpPr>
          <p:spPr bwMode="auto">
            <a:xfrm>
              <a:off x="9138303" y="5689504"/>
              <a:ext cx="360777" cy="360952"/>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4CA02406-8EA9-4E32-8529-17C44237896E}"/>
              </a:ext>
            </a:extLst>
          </p:cNvPr>
          <p:cNvGrpSpPr/>
          <p:nvPr/>
        </p:nvGrpSpPr>
        <p:grpSpPr>
          <a:xfrm>
            <a:off x="10287312" y="3887121"/>
            <a:ext cx="502920" cy="502920"/>
            <a:chOff x="7818245" y="5527560"/>
            <a:chExt cx="684849" cy="684850"/>
          </a:xfrm>
        </p:grpSpPr>
        <p:sp>
          <p:nvSpPr>
            <p:cNvPr id="70" name="Oval 69">
              <a:extLst>
                <a:ext uri="{FF2B5EF4-FFF2-40B4-BE49-F238E27FC236}">
                  <a16:creationId xmlns:a16="http://schemas.microsoft.com/office/drawing/2014/main" id="{4F6BE2C4-F98E-45C6-9505-52BC04B9F7E8}"/>
                </a:ext>
              </a:extLst>
            </p:cNvPr>
            <p:cNvSpPr/>
            <p:nvPr/>
          </p:nvSpPr>
          <p:spPr>
            <a:xfrm>
              <a:off x="7818245" y="5527560"/>
              <a:ext cx="684849" cy="684850"/>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binary" title="Icon of binary code, ones and zeros">
              <a:extLst>
                <a:ext uri="{FF2B5EF4-FFF2-40B4-BE49-F238E27FC236}">
                  <a16:creationId xmlns:a16="http://schemas.microsoft.com/office/drawing/2014/main" id="{B52EF38A-AED5-47BE-BD31-CB6719D2795C}"/>
                </a:ext>
              </a:extLst>
            </p:cNvPr>
            <p:cNvSpPr>
              <a:spLocks noChangeAspect="1" noEditPoints="1"/>
            </p:cNvSpPr>
            <p:nvPr/>
          </p:nvSpPr>
          <p:spPr bwMode="auto">
            <a:xfrm>
              <a:off x="7977620" y="5711912"/>
              <a:ext cx="366110" cy="3161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0614A90F-C3AC-43AC-81F9-E6D8899A008B}"/>
              </a:ext>
            </a:extLst>
          </p:cNvPr>
          <p:cNvGrpSpPr/>
          <p:nvPr/>
        </p:nvGrpSpPr>
        <p:grpSpPr>
          <a:xfrm>
            <a:off x="9671562" y="3887121"/>
            <a:ext cx="502920" cy="502920"/>
            <a:chOff x="6660238" y="5527552"/>
            <a:chExt cx="684850" cy="684849"/>
          </a:xfrm>
        </p:grpSpPr>
        <p:sp>
          <p:nvSpPr>
            <p:cNvPr id="73" name="Oval 72">
              <a:extLst>
                <a:ext uri="{FF2B5EF4-FFF2-40B4-BE49-F238E27FC236}">
                  <a16:creationId xmlns:a16="http://schemas.microsoft.com/office/drawing/2014/main" id="{89F9E869-E63A-44E8-85D8-50559AB77D5F}"/>
                </a:ext>
              </a:extLst>
            </p:cNvPr>
            <p:cNvSpPr/>
            <p:nvPr/>
          </p:nvSpPr>
          <p:spPr>
            <a:xfrm>
              <a:off x="6660238" y="5527552"/>
              <a:ext cx="684850" cy="684849"/>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arrow_17" title="Icon of a curved arrow that splits in two directions">
              <a:extLst>
                <a:ext uri="{FF2B5EF4-FFF2-40B4-BE49-F238E27FC236}">
                  <a16:creationId xmlns:a16="http://schemas.microsoft.com/office/drawing/2014/main" id="{D90A9C6A-9FA3-4F52-A775-2DA43A818210}"/>
                </a:ext>
              </a:extLst>
            </p:cNvPr>
            <p:cNvSpPr>
              <a:spLocks noChangeAspect="1" noEditPoints="1"/>
            </p:cNvSpPr>
            <p:nvPr/>
          </p:nvSpPr>
          <p:spPr bwMode="auto">
            <a:xfrm>
              <a:off x="6845302" y="5667804"/>
              <a:ext cx="342542" cy="42522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2" name="Picture 71">
            <a:extLst>
              <a:ext uri="{FF2B5EF4-FFF2-40B4-BE49-F238E27FC236}">
                <a16:creationId xmlns:a16="http://schemas.microsoft.com/office/drawing/2014/main" id="{518495FA-15D6-4779-9B05-891A4CF275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3202" y="6145153"/>
            <a:ext cx="1321663" cy="742775"/>
          </a:xfrm>
          <a:prstGeom prst="rect">
            <a:avLst/>
          </a:prstGeom>
        </p:spPr>
      </p:pic>
    </p:spTree>
    <p:extLst>
      <p:ext uri="{BB962C8B-B14F-4D97-AF65-F5344CB8AC3E}">
        <p14:creationId xmlns:p14="http://schemas.microsoft.com/office/powerpoint/2010/main" val="156536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Wrapping Up &amp; Next Steps</a:t>
            </a:r>
          </a:p>
        </p:txBody>
      </p:sp>
    </p:spTree>
    <p:extLst>
      <p:ext uri="{BB962C8B-B14F-4D97-AF65-F5344CB8AC3E}">
        <p14:creationId xmlns:p14="http://schemas.microsoft.com/office/powerpoint/2010/main" val="20888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Workshop Goals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dirty="0"/>
              <a:t>Production Patterns for AKS in Azure</a:t>
            </a:r>
          </a:p>
          <a:p>
            <a:r>
              <a:rPr lang="en-GB" dirty="0"/>
              <a:t>How to manage AKS clusters at scale?</a:t>
            </a:r>
          </a:p>
          <a:p>
            <a:r>
              <a:rPr lang="en-CA" dirty="0"/>
              <a:t>What to observe for within AKS clusters?</a:t>
            </a:r>
          </a:p>
          <a:p>
            <a:r>
              <a:rPr lang="en-CA" dirty="0"/>
              <a:t>What security controls should be put in place?</a:t>
            </a:r>
          </a:p>
          <a:p>
            <a:r>
              <a:rPr lang="en-CA" dirty="0"/>
              <a:t>Do I need a Service Mesh?</a:t>
            </a:r>
            <a:endParaRPr lang="en-GB" dirty="0"/>
          </a:p>
        </p:txBody>
      </p:sp>
    </p:spTree>
    <p:extLst>
      <p:ext uri="{BB962C8B-B14F-4D97-AF65-F5344CB8AC3E}">
        <p14:creationId xmlns:p14="http://schemas.microsoft.com/office/powerpoint/2010/main" val="287979936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fontScale="90000"/>
          </a:bodyPr>
          <a:lstStyle/>
          <a:p>
            <a:r>
              <a:rPr lang="en-GB">
                <a:cs typeface="Segoe UI"/>
              </a:rPr>
              <a:t>AKS Setup Before</a:t>
            </a:r>
            <a:br>
              <a:rPr lang="en-GB"/>
            </a:b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7798"/>
          </a:xfrm>
        </p:spPr>
        <p:txBody>
          <a:bodyPr vert="horz" wrap="square" lIns="0" tIns="0" rIns="0" bIns="0" rtlCol="0" anchor="t">
            <a:spAutoFit/>
          </a:bodyPr>
          <a:lstStyle/>
          <a:p>
            <a:endParaRPr lang="en-GB">
              <a:cs typeface="Segoe UI"/>
            </a:endParaRPr>
          </a:p>
        </p:txBody>
      </p:sp>
      <p:pic>
        <p:nvPicPr>
          <p:cNvPr id="4" name="Picture 3">
            <a:extLst>
              <a:ext uri="{FF2B5EF4-FFF2-40B4-BE49-F238E27FC236}">
                <a16:creationId xmlns:a16="http://schemas.microsoft.com/office/drawing/2014/main" id="{717B1A14-1C6D-456E-A5FA-BEC9D006A119}"/>
              </a:ext>
            </a:extLst>
          </p:cNvPr>
          <p:cNvPicPr>
            <a:picLocks noChangeAspect="1"/>
          </p:cNvPicPr>
          <p:nvPr/>
        </p:nvPicPr>
        <p:blipFill>
          <a:blip r:embed="rId2"/>
          <a:stretch>
            <a:fillRect/>
          </a:stretch>
        </p:blipFill>
        <p:spPr>
          <a:xfrm>
            <a:off x="3902070" y="2719350"/>
            <a:ext cx="4387860" cy="1419300"/>
          </a:xfrm>
          <a:prstGeom prst="rect">
            <a:avLst/>
          </a:prstGeom>
        </p:spPr>
      </p:pic>
    </p:spTree>
    <p:extLst>
      <p:ext uri="{BB962C8B-B14F-4D97-AF65-F5344CB8AC3E}">
        <p14:creationId xmlns:p14="http://schemas.microsoft.com/office/powerpoint/2010/main" val="42125517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fontScale="90000"/>
          </a:bodyPr>
          <a:lstStyle/>
          <a:p>
            <a:r>
              <a:rPr lang="en-GB">
                <a:cs typeface="Segoe UI"/>
              </a:rPr>
              <a:t>AKS Setup After</a:t>
            </a:r>
            <a:br>
              <a:rPr lang="en-GB"/>
            </a:b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7798"/>
          </a:xfrm>
        </p:spPr>
        <p:txBody>
          <a:bodyPr vert="horz" wrap="square" lIns="0" tIns="0" rIns="0" bIns="0" rtlCol="0" anchor="t">
            <a:spAutoFit/>
          </a:bodyPr>
          <a:lstStyle/>
          <a:p>
            <a:endParaRPr lang="en-GB">
              <a:cs typeface="Segoe UI"/>
            </a:endParaRPr>
          </a:p>
        </p:txBody>
      </p:sp>
      <p:pic>
        <p:nvPicPr>
          <p:cNvPr id="4" name="Picture 3">
            <a:extLst>
              <a:ext uri="{FF2B5EF4-FFF2-40B4-BE49-F238E27FC236}">
                <a16:creationId xmlns:a16="http://schemas.microsoft.com/office/drawing/2014/main" id="{D26BF5FD-4344-435A-BD4D-39709A14C571}"/>
              </a:ext>
            </a:extLst>
          </p:cNvPr>
          <p:cNvPicPr>
            <a:picLocks noChangeAspect="1"/>
          </p:cNvPicPr>
          <p:nvPr/>
        </p:nvPicPr>
        <p:blipFill>
          <a:blip r:embed="rId2"/>
          <a:stretch>
            <a:fillRect/>
          </a:stretch>
        </p:blipFill>
        <p:spPr>
          <a:xfrm>
            <a:off x="2104996" y="1152508"/>
            <a:ext cx="7982008" cy="4552983"/>
          </a:xfrm>
          <a:prstGeom prst="rect">
            <a:avLst/>
          </a:prstGeom>
        </p:spPr>
      </p:pic>
    </p:spTree>
    <p:extLst>
      <p:ext uri="{BB962C8B-B14F-4D97-AF65-F5344CB8AC3E}">
        <p14:creationId xmlns:p14="http://schemas.microsoft.com/office/powerpoint/2010/main" val="307656477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Summary</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2303195"/>
          </a:xfrm>
        </p:spPr>
        <p:txBody>
          <a:bodyPr vert="horz" wrap="square" lIns="0" tIns="0" rIns="0" bIns="0" rtlCol="0" anchor="t">
            <a:spAutoFit/>
          </a:bodyPr>
          <a:lstStyle/>
          <a:p>
            <a:pPr>
              <a:buFont typeface="Wingdings" pitchFamily="2" charset="2"/>
              <a:buChar char="Ø"/>
            </a:pPr>
            <a:r>
              <a:rPr lang="en-GB" sz="2000" dirty="0"/>
              <a:t>Use Flux today to help with Cluster Management</a:t>
            </a:r>
          </a:p>
          <a:p>
            <a:pPr>
              <a:buFont typeface="Wingdings" pitchFamily="2" charset="2"/>
              <a:buChar char="Ø"/>
            </a:pPr>
            <a:r>
              <a:rPr lang="en-GB" sz="2000" dirty="0"/>
              <a:t>Make sure to distinguish between Logging, Metrics and Dashboarding</a:t>
            </a:r>
          </a:p>
          <a:p>
            <a:pPr>
              <a:buFont typeface="Wingdings" pitchFamily="2" charset="2"/>
              <a:buChar char="Ø"/>
            </a:pPr>
            <a:r>
              <a:rPr lang="en-GB" sz="2000" dirty="0"/>
              <a:t>Leverage Kubernetes Policy Controller for Security Controls</a:t>
            </a:r>
          </a:p>
          <a:p>
            <a:pPr>
              <a:buFont typeface="Wingdings" pitchFamily="2" charset="2"/>
              <a:buChar char="Ø"/>
            </a:pPr>
            <a:r>
              <a:rPr lang="en-GB" sz="2000" dirty="0"/>
              <a:t>Leverage AAD Pod Identity to reduce Secrets Mgmt</a:t>
            </a:r>
          </a:p>
          <a:p>
            <a:pPr>
              <a:buFont typeface="Wingdings" pitchFamily="2" charset="2"/>
              <a:buChar char="Ø"/>
            </a:pPr>
            <a:r>
              <a:rPr lang="en-GB" sz="2000" dirty="0"/>
              <a:t>Ensure a runtime image management solution is in place</a:t>
            </a:r>
          </a:p>
          <a:p>
            <a:pPr>
              <a:buFont typeface="Wingdings" pitchFamily="2" charset="2"/>
              <a:buChar char="Ø"/>
            </a:pPr>
            <a:r>
              <a:rPr lang="en-GB" sz="2000" dirty="0"/>
              <a:t>Make sure to take a step back and determine if a Service Mesh is really needed</a:t>
            </a:r>
            <a:endParaRPr lang="en-CA" sz="2000" dirty="0"/>
          </a:p>
        </p:txBody>
      </p:sp>
    </p:spTree>
    <p:extLst>
      <p:ext uri="{BB962C8B-B14F-4D97-AF65-F5344CB8AC3E}">
        <p14:creationId xmlns:p14="http://schemas.microsoft.com/office/powerpoint/2010/main" val="155119247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Questions</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normAutofit/>
          </a:bodyPr>
          <a:lstStyle/>
          <a:p>
            <a:pPr fontAlgn="ctr"/>
            <a:r>
              <a:rPr lang="en-CA"/>
              <a:t>Overall feedback?</a:t>
            </a:r>
          </a:p>
          <a:p>
            <a:pPr fontAlgn="ctr"/>
            <a:r>
              <a:rPr lang="en-CA"/>
              <a:t>What’s missing?</a:t>
            </a:r>
          </a:p>
          <a:p>
            <a:pPr fontAlgn="ctr"/>
            <a:r>
              <a:rPr lang="en-CA"/>
              <a:t>Worthwhile?</a:t>
            </a:r>
          </a:p>
          <a:p>
            <a:pPr fontAlgn="ctr"/>
            <a:r>
              <a:rPr lang="en-CA"/>
              <a:t>What would you like to see next?</a:t>
            </a:r>
          </a:p>
          <a:p>
            <a:pPr fontAlgn="ctr"/>
            <a:endParaRPr lang="en-CA"/>
          </a:p>
        </p:txBody>
      </p:sp>
    </p:spTree>
    <p:extLst>
      <p:ext uri="{BB962C8B-B14F-4D97-AF65-F5344CB8AC3E}">
        <p14:creationId xmlns:p14="http://schemas.microsoft.com/office/powerpoint/2010/main" val="1200827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GB" dirty="0">
                <a:cs typeface="Segoe UI"/>
              </a:rPr>
              <a:t>Cluster Management</a:t>
            </a:r>
          </a:p>
        </p:txBody>
      </p:sp>
    </p:spTree>
    <p:extLst>
      <p:ext uri="{BB962C8B-B14F-4D97-AF65-F5344CB8AC3E}">
        <p14:creationId xmlns:p14="http://schemas.microsoft.com/office/powerpoint/2010/main" val="181899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dirty="0"/>
              <a:t>Cluster Management</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US" dirty="0"/>
              <a:t>What is it?</a:t>
            </a:r>
          </a:p>
          <a:p>
            <a:r>
              <a:rPr lang="en-US" dirty="0"/>
              <a:t>Guidance is more smaller clusters, but how do we manage that?</a:t>
            </a:r>
          </a:p>
          <a:p>
            <a:r>
              <a:rPr lang="en-US" dirty="0"/>
              <a:t>Do I still need to patch?</a:t>
            </a:r>
          </a:p>
          <a:p>
            <a:r>
              <a:rPr lang="en-US" dirty="0"/>
              <a:t>How should I be handling upgrades?</a:t>
            </a:r>
          </a:p>
          <a:p>
            <a:r>
              <a:rPr lang="en-US" dirty="0"/>
              <a:t>What about managing costs?</a:t>
            </a:r>
          </a:p>
        </p:txBody>
      </p:sp>
    </p:spTree>
    <p:extLst>
      <p:ext uri="{BB962C8B-B14F-4D97-AF65-F5344CB8AC3E}">
        <p14:creationId xmlns:p14="http://schemas.microsoft.com/office/powerpoint/2010/main" val="11373123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74A7-F1D4-408D-A116-912946A443EF}"/>
              </a:ext>
            </a:extLst>
          </p:cNvPr>
          <p:cNvSpPr>
            <a:spLocks noGrp="1"/>
          </p:cNvSpPr>
          <p:nvPr>
            <p:ph type="title"/>
          </p:nvPr>
        </p:nvSpPr>
        <p:spPr/>
        <p:txBody>
          <a:bodyPr/>
          <a:lstStyle/>
          <a:p>
            <a:r>
              <a:rPr lang="en-US">
                <a:latin typeface="Segoe UI Semibold"/>
                <a:cs typeface="Segoe UI Semibold"/>
              </a:rPr>
              <a:t>What is up with all these Service Principals?</a:t>
            </a:r>
            <a:endParaRPr lang="en-US"/>
          </a:p>
        </p:txBody>
      </p:sp>
      <p:sp>
        <p:nvSpPr>
          <p:cNvPr id="3" name="Content Placeholder 2">
            <a:extLst>
              <a:ext uri="{FF2B5EF4-FFF2-40B4-BE49-F238E27FC236}">
                <a16:creationId xmlns:a16="http://schemas.microsoft.com/office/drawing/2014/main" id="{A9975FBB-9A1C-4F96-93A6-CA269B071ABB}"/>
              </a:ext>
            </a:extLst>
          </p:cNvPr>
          <p:cNvSpPr>
            <a:spLocks noGrp="1"/>
          </p:cNvSpPr>
          <p:nvPr>
            <p:ph idx="1"/>
          </p:nvPr>
        </p:nvSpPr>
        <p:spPr/>
        <p:txBody>
          <a:bodyPr>
            <a:normAutofit/>
          </a:bodyPr>
          <a:lstStyle/>
          <a:p>
            <a:pPr>
              <a:buFont typeface="Wingdings" panose="05000000000000000000" pitchFamily="2" charset="2"/>
              <a:buChar char="Ø"/>
            </a:pPr>
            <a:r>
              <a:rPr lang="en-US"/>
              <a:t>Cluster Service Principal</a:t>
            </a:r>
          </a:p>
          <a:p>
            <a:pPr lvl="2">
              <a:buFont typeface="Arial" panose="020B0604020202020204" pitchFamily="34" charset="0"/>
              <a:buChar char="•"/>
            </a:pPr>
            <a:r>
              <a:rPr lang="en-US" sz="1800"/>
              <a:t>To allow an AKS cluster to interact with other Azure resources, an Azure Active Directory service principal is used.</a:t>
            </a:r>
          </a:p>
          <a:p>
            <a:pPr lvl="2">
              <a:buFont typeface="Wingdings" panose="05000000000000000000" pitchFamily="2" charset="2"/>
              <a:buChar char="Ø"/>
            </a:pPr>
            <a:endParaRPr lang="en-US"/>
          </a:p>
          <a:p>
            <a:pPr>
              <a:buFont typeface="Wingdings" panose="05000000000000000000" pitchFamily="2" charset="2"/>
              <a:buChar char="Ø"/>
            </a:pPr>
            <a:r>
              <a:rPr lang="en-US"/>
              <a:t>AD Integration Objects</a:t>
            </a:r>
          </a:p>
          <a:p>
            <a:pPr lvl="1">
              <a:buFont typeface="Arial" panose="020B0604020202020204" pitchFamily="34" charset="0"/>
              <a:buChar char="•"/>
            </a:pPr>
            <a:r>
              <a:rPr lang="en-US" sz="1800"/>
              <a:t>When configuring Azure AD for AKS authentication, 2 Azure AD application are configured. </a:t>
            </a:r>
          </a:p>
          <a:p>
            <a:pPr lvl="1">
              <a:buFont typeface="Arial" panose="020B0604020202020204" pitchFamily="34" charset="0"/>
              <a:buChar char="•"/>
            </a:pPr>
            <a:r>
              <a:rPr lang="en-US" sz="1800" b="1"/>
              <a:t>Server Application </a:t>
            </a:r>
            <a:r>
              <a:rPr lang="en-US" sz="1800"/>
              <a:t>- used to get a users Azure AD group membership</a:t>
            </a:r>
          </a:p>
          <a:p>
            <a:pPr lvl="1">
              <a:buFont typeface="Arial" panose="020B0604020202020204" pitchFamily="34" charset="0"/>
              <a:buChar char="•"/>
            </a:pPr>
            <a:r>
              <a:rPr lang="en-US" sz="1800" b="1"/>
              <a:t>Client Application</a:t>
            </a:r>
            <a:r>
              <a:rPr lang="en-US" sz="1800"/>
              <a:t> - used when logging in with the Kubernetes CLI (</a:t>
            </a:r>
            <a:r>
              <a:rPr lang="en-US" sz="1800" err="1"/>
              <a:t>kubectl</a:t>
            </a:r>
            <a:endParaRPr lang="en-US" sz="1800"/>
          </a:p>
          <a:p>
            <a:pPr lvl="1">
              <a:buFont typeface="Arial" panose="020B0604020202020204" pitchFamily="34" charset="0"/>
              <a:buChar char="•"/>
            </a:pPr>
            <a:endParaRPr lang="en-US" sz="1800"/>
          </a:p>
          <a:p>
            <a:pPr lvl="1">
              <a:buFont typeface="Arial" panose="020B0604020202020204" pitchFamily="34" charset="0"/>
              <a:buChar char="•"/>
            </a:pPr>
            <a:endParaRPr lang="en-US" sz="1800"/>
          </a:p>
          <a:p>
            <a:pPr>
              <a:buFont typeface="Wingdings" panose="05000000000000000000" pitchFamily="2" charset="2"/>
              <a:buChar char="Ø"/>
            </a:pPr>
            <a:r>
              <a:rPr lang="en-US"/>
              <a:t>You can Rotate/Update them with:</a:t>
            </a:r>
          </a:p>
          <a:p>
            <a:pPr marL="228600" lvl="1" indent="0">
              <a:buNone/>
            </a:pPr>
            <a:br>
              <a:rPr lang="en-US" sz="1800"/>
            </a:br>
            <a:r>
              <a:rPr lang="en-US" sz="1800" b="1">
                <a:solidFill>
                  <a:srgbClr val="0070C0"/>
                </a:solidFill>
              </a:rPr>
              <a:t>$ </a:t>
            </a:r>
            <a:r>
              <a:rPr lang="en-US" sz="1800" b="1" err="1">
                <a:solidFill>
                  <a:srgbClr val="0070C0"/>
                </a:solidFill>
              </a:rPr>
              <a:t>az</a:t>
            </a:r>
            <a:r>
              <a:rPr lang="en-US" sz="1800" b="1">
                <a:solidFill>
                  <a:srgbClr val="0070C0"/>
                </a:solidFill>
              </a:rPr>
              <a:t> </a:t>
            </a:r>
            <a:r>
              <a:rPr lang="en-US" sz="1800" b="1" err="1">
                <a:solidFill>
                  <a:srgbClr val="0070C0"/>
                </a:solidFill>
              </a:rPr>
              <a:t>aks</a:t>
            </a:r>
            <a:r>
              <a:rPr lang="en-US" sz="1800" b="1">
                <a:solidFill>
                  <a:srgbClr val="0070C0"/>
                </a:solidFill>
              </a:rPr>
              <a:t> update-credentials </a:t>
            </a:r>
            <a:r>
              <a:rPr lang="en-US" sz="1800"/>
              <a:t>--resource-group </a:t>
            </a:r>
            <a:r>
              <a:rPr lang="en-US" sz="1800" err="1"/>
              <a:t>myResourceGroup</a:t>
            </a:r>
            <a:r>
              <a:rPr lang="en-US" sz="1800"/>
              <a:t> --name </a:t>
            </a:r>
            <a:r>
              <a:rPr lang="en-US" sz="1800" err="1"/>
              <a:t>myAKSCluster</a:t>
            </a:r>
            <a:r>
              <a:rPr lang="en-US" sz="1800"/>
              <a:t> --reset-service-principal --service-principal $SP_ID --client-secret $SP_SECRET</a:t>
            </a:r>
          </a:p>
        </p:txBody>
      </p:sp>
    </p:spTree>
    <p:extLst>
      <p:ext uri="{BB962C8B-B14F-4D97-AF65-F5344CB8AC3E}">
        <p14:creationId xmlns:p14="http://schemas.microsoft.com/office/powerpoint/2010/main" val="1531585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505377" y="457200"/>
            <a:ext cx="11630583" cy="553998"/>
          </a:xfrm>
        </p:spPr>
        <p:txBody>
          <a:bodyPr>
            <a:normAutofit/>
          </a:bodyPr>
          <a:lstStyle/>
          <a:p>
            <a:r>
              <a:rPr lang="en-US"/>
              <a:t>Cluster Level – Kubernetes RBAC and Azure AD integration</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The AAD token issuance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 performs action w/ AAD token.</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Eg.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t>
            </a:r>
            <a:r>
              <a:rPr kumimoji="0" lang="en-US" sz="1600" b="0" i="1"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kubectl</a:t>
            </a:r>
            <a:r>
              <a:rPr kumimoji="0" lang="en-US" sz="1600" b="0" i="1"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validates token with AAD and fetches the Developer’s AAD Groups</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Eg.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a:t>
            </a: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6"/>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Tree>
    <p:extLst>
      <p:ext uri="{BB962C8B-B14F-4D97-AF65-F5344CB8AC3E}">
        <p14:creationId xmlns:p14="http://schemas.microsoft.com/office/powerpoint/2010/main" val="232062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Azure Level - Kubernetes RBAC and Azure RBAC Roles</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The AAD token issuance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Administrator fetches the admin </a:t>
            </a: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kubeconfig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and configures RBAC roles and bindings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endParaRPr kumimoji="0" lang="en-US" sz="1600" b="0" i="1"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Developer fetches the user </a:t>
            </a: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kubeconfig</a:t>
            </a:r>
            <a:endPar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a:stretch>
            <a:fillRect/>
          </a:stretch>
        </p:blipFill>
        <p:spPr>
          <a:xfrm>
            <a:off x="4207679" y="2147319"/>
            <a:ext cx="3966494" cy="383621"/>
          </a:xfrm>
          <a:prstGeom prst="rect">
            <a:avLst/>
          </a:prstGeom>
        </p:spPr>
      </p:pic>
    </p:spTree>
    <p:extLst>
      <p:ext uri="{BB962C8B-B14F-4D97-AF65-F5344CB8AC3E}">
        <p14:creationId xmlns:p14="http://schemas.microsoft.com/office/powerpoint/2010/main" val="193057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296372" y="97972"/>
            <a:ext cx="10848422" cy="553998"/>
          </a:xfrm>
        </p:spPr>
        <p:txBody>
          <a:bodyPr>
            <a:normAutofit fontScale="90000"/>
          </a:bodyPr>
          <a:lstStyle/>
          <a:p>
            <a:r>
              <a:rPr lang="en-US"/>
              <a:t>Kubernetes Dashboard</a:t>
            </a:r>
          </a:p>
        </p:txBody>
      </p:sp>
      <p:pic>
        <p:nvPicPr>
          <p:cNvPr id="1034" name="Picture 10" descr="The overview page of the Kubernetes web dashboard">
            <a:extLst>
              <a:ext uri="{FF2B5EF4-FFF2-40B4-BE49-F238E27FC236}">
                <a16:creationId xmlns:a16="http://schemas.microsoft.com/office/drawing/2014/main" id="{E3D9F6CF-7E22-4410-A1D9-29BCF1957B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0031" y="1157288"/>
            <a:ext cx="8077082" cy="543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88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400875" y="30129"/>
            <a:ext cx="10848422" cy="553998"/>
          </a:xfrm>
        </p:spPr>
        <p:txBody>
          <a:bodyPr>
            <a:normAutofit fontScale="90000"/>
          </a:bodyPr>
          <a:lstStyle/>
          <a:p>
            <a:r>
              <a:rPr lang="en-US"/>
              <a:t>Kubernetes Dashboard – less worse</a:t>
            </a:r>
          </a:p>
        </p:txBody>
      </p:sp>
      <p:sp>
        <p:nvSpPr>
          <p:cNvPr id="4" name="Content Placeholder 3">
            <a:extLst>
              <a:ext uri="{FF2B5EF4-FFF2-40B4-BE49-F238E27FC236}">
                <a16:creationId xmlns:a16="http://schemas.microsoft.com/office/drawing/2014/main" id="{E5EF0B5E-ED30-4FE1-845F-A4861FC921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FBE4ED-01A9-45AF-B37A-18D566CB3573}"/>
              </a:ext>
            </a:extLst>
          </p:cNvPr>
          <p:cNvPicPr>
            <a:picLocks noChangeAspect="1"/>
          </p:cNvPicPr>
          <p:nvPr/>
        </p:nvPicPr>
        <p:blipFill>
          <a:blip r:embed="rId3"/>
          <a:stretch>
            <a:fillRect/>
          </a:stretch>
        </p:blipFill>
        <p:spPr>
          <a:xfrm>
            <a:off x="0" y="1332411"/>
            <a:ext cx="6617899" cy="4042331"/>
          </a:xfrm>
          <a:prstGeom prst="rect">
            <a:avLst/>
          </a:prstGeom>
        </p:spPr>
      </p:pic>
      <p:pic>
        <p:nvPicPr>
          <p:cNvPr id="6" name="Picture 5">
            <a:extLst>
              <a:ext uri="{FF2B5EF4-FFF2-40B4-BE49-F238E27FC236}">
                <a16:creationId xmlns:a16="http://schemas.microsoft.com/office/drawing/2014/main" id="{E89DC465-A33C-471C-8D28-A98A66F794DB}"/>
              </a:ext>
            </a:extLst>
          </p:cNvPr>
          <p:cNvPicPr>
            <a:picLocks noChangeAspect="1"/>
          </p:cNvPicPr>
          <p:nvPr/>
        </p:nvPicPr>
        <p:blipFill>
          <a:blip r:embed="rId4"/>
          <a:stretch>
            <a:fillRect/>
          </a:stretch>
        </p:blipFill>
        <p:spPr>
          <a:xfrm>
            <a:off x="6650098" y="530522"/>
            <a:ext cx="5611290" cy="6220873"/>
          </a:xfrm>
          <a:prstGeom prst="rect">
            <a:avLst/>
          </a:prstGeom>
        </p:spPr>
      </p:pic>
    </p:spTree>
    <p:extLst>
      <p:ext uri="{BB962C8B-B14F-4D97-AF65-F5344CB8AC3E}">
        <p14:creationId xmlns:p14="http://schemas.microsoft.com/office/powerpoint/2010/main" val="167290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8897A-7613-EC4D-A3C4-00B32FBF8C5C}"/>
              </a:ext>
            </a:extLst>
          </p:cNvPr>
          <p:cNvSpPr>
            <a:spLocks noGrp="1"/>
          </p:cNvSpPr>
          <p:nvPr>
            <p:ph type="title"/>
          </p:nvPr>
        </p:nvSpPr>
        <p:spPr>
          <a:xfrm>
            <a:off x="838200" y="185739"/>
            <a:ext cx="10515600" cy="644691"/>
          </a:xfrm>
        </p:spPr>
        <p:txBody>
          <a:bodyPr>
            <a:normAutofit fontScale="90000"/>
          </a:bodyPr>
          <a:lstStyle/>
          <a:p>
            <a:r>
              <a:rPr lang="en-US">
                <a:latin typeface="Segoe UI" panose="020B0502040204020203" pitchFamily="34" charset="0"/>
                <a:cs typeface="Segoe UI" panose="020B0502040204020203" pitchFamily="34" charset="0"/>
              </a:rPr>
              <a:t>GitOps – Definition</a:t>
            </a:r>
          </a:p>
        </p:txBody>
      </p:sp>
      <p:graphicFrame>
        <p:nvGraphicFramePr>
          <p:cNvPr id="7" name="Content Placeholder 4">
            <a:extLst>
              <a:ext uri="{FF2B5EF4-FFF2-40B4-BE49-F238E27FC236}">
                <a16:creationId xmlns:a16="http://schemas.microsoft.com/office/drawing/2014/main" id="{101F4981-944C-456B-AE67-DCB9C6CBBB8E}"/>
              </a:ext>
            </a:extLst>
          </p:cNvPr>
          <p:cNvGraphicFramePr>
            <a:graphicFrameLocks noGrp="1"/>
          </p:cNvGraphicFramePr>
          <p:nvPr>
            <p:ph idx="1"/>
          </p:nvPr>
        </p:nvGraphicFramePr>
        <p:xfrm>
          <a:off x="838200" y="1181805"/>
          <a:ext cx="10515600" cy="3196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440204E-E391-E14D-B14B-6E4CCEC5CC22}"/>
              </a:ext>
            </a:extLst>
          </p:cNvPr>
          <p:cNvSpPr txBox="1"/>
          <p:nvPr/>
        </p:nvSpPr>
        <p:spPr>
          <a:xfrm>
            <a:off x="7235835" y="6487595"/>
            <a:ext cx="4956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7"/>
              </a:rPr>
              <a:t>https://www.weave.works/technologies/gitops/</a:t>
            </a: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37848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Agenda</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normAutofit/>
          </a:bodyPr>
          <a:lstStyle/>
          <a:p>
            <a:r>
              <a:rPr lang="en-GB" dirty="0"/>
              <a:t>Day 1</a:t>
            </a:r>
          </a:p>
          <a:p>
            <a:pPr lvl="1"/>
            <a:r>
              <a:rPr lang="en-CA" dirty="0"/>
              <a:t>Morning</a:t>
            </a:r>
          </a:p>
          <a:p>
            <a:pPr lvl="2"/>
            <a:r>
              <a:rPr lang="en-CA" dirty="0"/>
              <a:t>Intros &amp; Expectations</a:t>
            </a:r>
          </a:p>
          <a:p>
            <a:pPr lvl="2"/>
            <a:r>
              <a:rPr lang="en-CA" dirty="0"/>
              <a:t>Cluster Management: </a:t>
            </a:r>
            <a:r>
              <a:rPr lang="en-CA" dirty="0" err="1"/>
              <a:t>GitOps</a:t>
            </a:r>
            <a:r>
              <a:rPr lang="en-CA" dirty="0"/>
              <a:t>, Patching, Upgrading, Cost Governance</a:t>
            </a:r>
          </a:p>
          <a:p>
            <a:pPr lvl="2"/>
            <a:r>
              <a:rPr lang="en-CA" dirty="0"/>
              <a:t>Cluster Management Hands-on Exercise</a:t>
            </a:r>
          </a:p>
          <a:p>
            <a:pPr lvl="1"/>
            <a:r>
              <a:rPr lang="en-CA" dirty="0"/>
              <a:t>Afternoon</a:t>
            </a:r>
          </a:p>
          <a:p>
            <a:pPr lvl="2"/>
            <a:r>
              <a:rPr lang="en-CA" dirty="0"/>
              <a:t>Future of Cluster Management</a:t>
            </a:r>
          </a:p>
          <a:p>
            <a:pPr lvl="2"/>
            <a:r>
              <a:rPr lang="en-CA" dirty="0"/>
              <a:t>Observability: Logging, Metrics, Dashboards</a:t>
            </a:r>
          </a:p>
          <a:p>
            <a:pPr lvl="2"/>
            <a:r>
              <a:rPr lang="en-CA" dirty="0"/>
              <a:t>Observability Hands-on Exercise</a:t>
            </a:r>
          </a:p>
        </p:txBody>
      </p:sp>
    </p:spTree>
    <p:extLst>
      <p:ext uri="{BB962C8B-B14F-4D97-AF65-F5344CB8AC3E}">
        <p14:creationId xmlns:p14="http://schemas.microsoft.com/office/powerpoint/2010/main" val="4422581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8897A-7613-EC4D-A3C4-00B32FBF8C5C}"/>
              </a:ext>
            </a:extLst>
          </p:cNvPr>
          <p:cNvSpPr>
            <a:spLocks noGrp="1"/>
          </p:cNvSpPr>
          <p:nvPr>
            <p:ph type="title"/>
          </p:nvPr>
        </p:nvSpPr>
        <p:spPr>
          <a:xfrm>
            <a:off x="838200" y="185739"/>
            <a:ext cx="10515600" cy="644691"/>
          </a:xfrm>
        </p:spPr>
        <p:txBody>
          <a:bodyPr>
            <a:normAutofit fontScale="90000"/>
          </a:bodyPr>
          <a:lstStyle/>
          <a:p>
            <a:r>
              <a:rPr lang="en-US">
                <a:latin typeface="Segoe UI" panose="020B0502040204020203" pitchFamily="34" charset="0"/>
                <a:cs typeface="Segoe UI" panose="020B0502040204020203" pitchFamily="34" charset="0"/>
              </a:rPr>
              <a:t>GitOps – Principles</a:t>
            </a:r>
          </a:p>
        </p:txBody>
      </p:sp>
      <p:graphicFrame>
        <p:nvGraphicFramePr>
          <p:cNvPr id="7" name="Content Placeholder 4">
            <a:extLst>
              <a:ext uri="{FF2B5EF4-FFF2-40B4-BE49-F238E27FC236}">
                <a16:creationId xmlns:a16="http://schemas.microsoft.com/office/drawing/2014/main" id="{101F4981-944C-456B-AE67-DCB9C6CBBB8E}"/>
              </a:ext>
            </a:extLst>
          </p:cNvPr>
          <p:cNvGraphicFramePr>
            <a:graphicFrameLocks noGrp="1"/>
          </p:cNvGraphicFramePr>
          <p:nvPr>
            <p:ph idx="1"/>
          </p:nvPr>
        </p:nvGraphicFramePr>
        <p:xfrm>
          <a:off x="838200" y="1181805"/>
          <a:ext cx="10515600" cy="3196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440204E-E391-E14D-B14B-6E4CCEC5CC22}"/>
              </a:ext>
            </a:extLst>
          </p:cNvPr>
          <p:cNvSpPr txBox="1"/>
          <p:nvPr/>
        </p:nvSpPr>
        <p:spPr>
          <a:xfrm>
            <a:off x="7235835" y="6401816"/>
            <a:ext cx="4956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7"/>
              </a:rPr>
              <a:t>https://www.weave.works/technologies/gitops/</a:t>
            </a: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561826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52F0E4-C1A4-0C40-B560-4914D000C0CB}"/>
              </a:ext>
            </a:extLst>
          </p:cNvPr>
          <p:cNvPicPr>
            <a:picLocks noChangeAspect="1"/>
          </p:cNvPicPr>
          <p:nvPr/>
        </p:nvPicPr>
        <p:blipFill>
          <a:blip r:embed="rId3"/>
          <a:stretch>
            <a:fillRect/>
          </a:stretch>
        </p:blipFill>
        <p:spPr>
          <a:xfrm>
            <a:off x="837296" y="0"/>
            <a:ext cx="10517407" cy="6858000"/>
          </a:xfrm>
          <a:prstGeom prst="rect">
            <a:avLst/>
          </a:prstGeom>
        </p:spPr>
      </p:pic>
    </p:spTree>
    <p:extLst>
      <p:ext uri="{BB962C8B-B14F-4D97-AF65-F5344CB8AC3E}">
        <p14:creationId xmlns:p14="http://schemas.microsoft.com/office/powerpoint/2010/main" val="2042961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a:xfrm>
            <a:off x="505378" y="403412"/>
            <a:ext cx="10848422" cy="553998"/>
          </a:xfrm>
        </p:spPr>
        <p:txBody>
          <a:bodyPr>
            <a:noAutofit/>
          </a:bodyPr>
          <a:lstStyle/>
          <a:p>
            <a:r>
              <a:rPr lang="en-US" err="1"/>
              <a:t>GitOps</a:t>
            </a:r>
            <a:r>
              <a:rPr lang="en-US"/>
              <a:t> Approach</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9632" y="1496584"/>
            <a:ext cx="10515600" cy="2375237"/>
          </a:xfrm>
        </p:spPr>
        <p:txBody>
          <a:bodyPr>
            <a:normAutofit/>
          </a:bodyPr>
          <a:lstStyle/>
          <a:p>
            <a:endParaRPr lang="en-US"/>
          </a:p>
          <a:p>
            <a:pPr marL="0" indent="0">
              <a:buNone/>
            </a:pPr>
            <a:endParaRPr lang="en-US"/>
          </a:p>
        </p:txBody>
      </p:sp>
      <p:pic>
        <p:nvPicPr>
          <p:cNvPr id="11" name="Picture 10">
            <a:extLst>
              <a:ext uri="{FF2B5EF4-FFF2-40B4-BE49-F238E27FC236}">
                <a16:creationId xmlns:a16="http://schemas.microsoft.com/office/drawing/2014/main" id="{A5134419-D47F-46E7-A1F0-E7F9A0037748}"/>
              </a:ext>
            </a:extLst>
          </p:cNvPr>
          <p:cNvPicPr>
            <a:picLocks noChangeAspect="1"/>
          </p:cNvPicPr>
          <p:nvPr/>
        </p:nvPicPr>
        <p:blipFill>
          <a:blip r:embed="rId3"/>
          <a:stretch>
            <a:fillRect/>
          </a:stretch>
        </p:blipFill>
        <p:spPr>
          <a:xfrm>
            <a:off x="337930" y="1069787"/>
            <a:ext cx="11516139" cy="5192105"/>
          </a:xfrm>
          <a:prstGeom prst="rect">
            <a:avLst/>
          </a:prstGeom>
        </p:spPr>
      </p:pic>
      <p:pic>
        <p:nvPicPr>
          <p:cNvPr id="5" name="Picture 4">
            <a:extLst>
              <a:ext uri="{FF2B5EF4-FFF2-40B4-BE49-F238E27FC236}">
                <a16:creationId xmlns:a16="http://schemas.microsoft.com/office/drawing/2014/main" id="{7AB49F85-4B56-4354-A77B-47C883BFDA80}"/>
              </a:ext>
            </a:extLst>
          </p:cNvPr>
          <p:cNvPicPr>
            <a:picLocks noChangeAspect="1"/>
          </p:cNvPicPr>
          <p:nvPr/>
        </p:nvPicPr>
        <p:blipFill>
          <a:blip r:embed="rId4"/>
          <a:stretch>
            <a:fillRect/>
          </a:stretch>
        </p:blipFill>
        <p:spPr>
          <a:xfrm>
            <a:off x="10810052" y="2427974"/>
            <a:ext cx="972099" cy="922670"/>
          </a:xfrm>
          <a:prstGeom prst="rect">
            <a:avLst/>
          </a:prstGeom>
        </p:spPr>
      </p:pic>
      <p:sp>
        <p:nvSpPr>
          <p:cNvPr id="6" name="TextBox 5">
            <a:extLst>
              <a:ext uri="{FF2B5EF4-FFF2-40B4-BE49-F238E27FC236}">
                <a16:creationId xmlns:a16="http://schemas.microsoft.com/office/drawing/2014/main" id="{421B0E4E-C222-4199-9824-83C8B6DB6A3A}"/>
              </a:ext>
            </a:extLst>
          </p:cNvPr>
          <p:cNvSpPr txBox="1"/>
          <p:nvPr/>
        </p:nvSpPr>
        <p:spPr>
          <a:xfrm>
            <a:off x="8950600" y="6485600"/>
            <a:ext cx="32414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5"/>
              </a:rPr>
              <a:t>https://github.com/fluxcd/flux</a:t>
            </a: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441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03568-989A-7E4F-AAFE-888A254C9087}"/>
              </a:ext>
            </a:extLst>
          </p:cNvPr>
          <p:cNvPicPr>
            <a:picLocks noChangeAspect="1"/>
          </p:cNvPicPr>
          <p:nvPr/>
        </p:nvPicPr>
        <p:blipFill>
          <a:blip r:embed="rId2"/>
          <a:stretch>
            <a:fillRect/>
          </a:stretch>
        </p:blipFill>
        <p:spPr>
          <a:xfrm>
            <a:off x="0" y="1148861"/>
            <a:ext cx="12192000" cy="4560277"/>
          </a:xfrm>
          <a:prstGeom prst="rect">
            <a:avLst/>
          </a:prstGeom>
        </p:spPr>
      </p:pic>
      <p:sp>
        <p:nvSpPr>
          <p:cNvPr id="4" name="TextBox 3">
            <a:extLst>
              <a:ext uri="{FF2B5EF4-FFF2-40B4-BE49-F238E27FC236}">
                <a16:creationId xmlns:a16="http://schemas.microsoft.com/office/drawing/2014/main" id="{4419EF47-8045-C544-A87F-8852F589F87B}"/>
              </a:ext>
            </a:extLst>
          </p:cNvPr>
          <p:cNvSpPr txBox="1"/>
          <p:nvPr/>
        </p:nvSpPr>
        <p:spPr>
          <a:xfrm>
            <a:off x="7908840" y="6487595"/>
            <a:ext cx="42831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3"/>
              </a:rPr>
              <a:t>https://github.com/fluxcd/multi-tenancy</a:t>
            </a: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itle 3">
            <a:extLst>
              <a:ext uri="{FF2B5EF4-FFF2-40B4-BE49-F238E27FC236}">
                <a16:creationId xmlns:a16="http://schemas.microsoft.com/office/drawing/2014/main" id="{8F7B99F2-7ECC-3445-BAF0-91EBAB943536}"/>
              </a:ext>
            </a:extLst>
          </p:cNvPr>
          <p:cNvSpPr txBox="1">
            <a:spLocks/>
          </p:cNvSpPr>
          <p:nvPr/>
        </p:nvSpPr>
        <p:spPr>
          <a:xfrm>
            <a:off x="838200" y="185739"/>
            <a:ext cx="10515600" cy="644691"/>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GitOps – Multi-tenancy</a:t>
            </a:r>
          </a:p>
        </p:txBody>
      </p:sp>
    </p:spTree>
    <p:extLst>
      <p:ext uri="{BB962C8B-B14F-4D97-AF65-F5344CB8AC3E}">
        <p14:creationId xmlns:p14="http://schemas.microsoft.com/office/powerpoint/2010/main" val="323240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AC1CA-9A6A-414B-9633-A75611C3F74B}"/>
              </a:ext>
            </a:extLst>
          </p:cNvPr>
          <p:cNvPicPr>
            <a:picLocks noChangeAspect="1"/>
          </p:cNvPicPr>
          <p:nvPr/>
        </p:nvPicPr>
        <p:blipFill>
          <a:blip r:embed="rId3"/>
          <a:stretch>
            <a:fillRect/>
          </a:stretch>
        </p:blipFill>
        <p:spPr>
          <a:xfrm>
            <a:off x="0" y="977012"/>
            <a:ext cx="12192000" cy="4903976"/>
          </a:xfrm>
          <a:prstGeom prst="rect">
            <a:avLst/>
          </a:prstGeom>
        </p:spPr>
      </p:pic>
      <p:sp>
        <p:nvSpPr>
          <p:cNvPr id="3" name="TextBox 2">
            <a:extLst>
              <a:ext uri="{FF2B5EF4-FFF2-40B4-BE49-F238E27FC236}">
                <a16:creationId xmlns:a16="http://schemas.microsoft.com/office/drawing/2014/main" id="{D9996CD0-0913-A748-88C9-4053BAD37FAF}"/>
              </a:ext>
            </a:extLst>
          </p:cNvPr>
          <p:cNvSpPr txBox="1"/>
          <p:nvPr/>
        </p:nvSpPr>
        <p:spPr>
          <a:xfrm>
            <a:off x="6629643" y="6488668"/>
            <a:ext cx="55623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4"/>
              </a:rPr>
              <a:t>https://github.com/fluxcd/helm-operator-get-started</a:t>
            </a: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Title 3">
            <a:extLst>
              <a:ext uri="{FF2B5EF4-FFF2-40B4-BE49-F238E27FC236}">
                <a16:creationId xmlns:a16="http://schemas.microsoft.com/office/drawing/2014/main" id="{5A226133-FE62-0D4C-8DF8-DF4236FDC3C0}"/>
              </a:ext>
            </a:extLst>
          </p:cNvPr>
          <p:cNvSpPr txBox="1">
            <a:spLocks/>
          </p:cNvSpPr>
          <p:nvPr/>
        </p:nvSpPr>
        <p:spPr>
          <a:xfrm>
            <a:off x="838200" y="185739"/>
            <a:ext cx="10515600" cy="644691"/>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GitOps – Helm chart support</a:t>
            </a:r>
          </a:p>
        </p:txBody>
      </p:sp>
    </p:spTree>
    <p:extLst>
      <p:ext uri="{BB962C8B-B14F-4D97-AF65-F5344CB8AC3E}">
        <p14:creationId xmlns:p14="http://schemas.microsoft.com/office/powerpoint/2010/main" val="41167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Process Node OS Security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956848"/>
            <a:ext cx="4990613" cy="5116826"/>
          </a:xfrm>
        </p:spPr>
        <p:txBody>
          <a:bodyPr>
            <a:normAutofit lnSpcReduction="10000"/>
          </a:bodyPr>
          <a:lstStyle/>
          <a:p>
            <a:pPr marL="228600" lvl="2">
              <a:lnSpc>
                <a:spcPct val="100000"/>
              </a:lnSpc>
              <a:spcBef>
                <a:spcPts val="1200"/>
              </a:spcBef>
              <a:buFont typeface="Wingdings" panose="05000000000000000000" pitchFamily="2" charset="2"/>
              <a:buChar char="§"/>
            </a:pPr>
            <a:endParaRPr lang="en-US"/>
          </a:p>
          <a:p>
            <a:pPr marL="228600" lvl="2">
              <a:lnSpc>
                <a:spcPct val="100000"/>
              </a:lnSpc>
              <a:spcBef>
                <a:spcPts val="1200"/>
              </a:spcBef>
              <a:buFont typeface="Wingdings" panose="05000000000000000000" pitchFamily="2" charset="2"/>
              <a:buChar char="§"/>
            </a:pPr>
            <a:endParaRPr lang="en-US"/>
          </a:p>
          <a:p>
            <a:pPr marL="228600" lvl="2">
              <a:lnSpc>
                <a:spcPct val="100000"/>
              </a:lnSpc>
              <a:spcBef>
                <a:spcPts val="1200"/>
              </a:spcBef>
              <a:buFont typeface="Wingdings" panose="05000000000000000000" pitchFamily="2" charset="2"/>
              <a:buChar char="§"/>
            </a:pPr>
            <a:r>
              <a:rPr lang="en-US"/>
              <a:t>AKS automatically applies security patches to the nodes on a nightly schedule</a:t>
            </a:r>
          </a:p>
          <a:p>
            <a:pPr marL="228600" lvl="2">
              <a:lnSpc>
                <a:spcPct val="100000"/>
              </a:lnSpc>
              <a:spcBef>
                <a:spcPts val="1200"/>
              </a:spcBef>
              <a:buFont typeface="Wingdings" panose="05000000000000000000" pitchFamily="2" charset="2"/>
              <a:buChar char="§"/>
            </a:pPr>
            <a:r>
              <a:rPr lang="en-US"/>
              <a:t>You’re responsible to reboot as required</a:t>
            </a:r>
          </a:p>
          <a:p>
            <a:pPr marL="228600" lvl="2">
              <a:lnSpc>
                <a:spcPct val="100000"/>
              </a:lnSpc>
              <a:spcBef>
                <a:spcPts val="1200"/>
              </a:spcBef>
              <a:buFont typeface="Wingdings" panose="05000000000000000000" pitchFamily="2" charset="2"/>
              <a:buChar char="§"/>
            </a:pPr>
            <a:r>
              <a:rPr lang="en-US"/>
              <a:t>Regular maintenance recommended</a:t>
            </a:r>
          </a:p>
          <a:p>
            <a:pPr marL="595313" lvl="4">
              <a:spcBef>
                <a:spcPts val="1200"/>
              </a:spcBef>
              <a:buFont typeface="Wingdings" panose="05000000000000000000" pitchFamily="2" charset="2"/>
              <a:buChar char="§"/>
            </a:pPr>
            <a:r>
              <a:rPr lang="en-US" sz="1800"/>
              <a:t>Monthly ideal, 3 months maximum</a:t>
            </a:r>
          </a:p>
          <a:p>
            <a:pPr marL="228600" lvl="2">
              <a:lnSpc>
                <a:spcPct val="100000"/>
              </a:lnSpc>
              <a:spcBef>
                <a:spcPts val="1200"/>
              </a:spcBef>
              <a:buFont typeface="Wingdings" panose="05000000000000000000" pitchFamily="2" charset="2"/>
              <a:buChar char="§"/>
            </a:pPr>
            <a:r>
              <a:rPr lang="en-US"/>
              <a:t>Use </a:t>
            </a:r>
            <a:r>
              <a:rPr lang="en-US" err="1"/>
              <a:t>Kured</a:t>
            </a:r>
            <a:r>
              <a:rPr lang="en-US"/>
              <a:t> </a:t>
            </a:r>
            <a:r>
              <a:rPr lang="en-US" err="1"/>
              <a:t>DaemonSet</a:t>
            </a:r>
            <a:r>
              <a:rPr lang="en-US"/>
              <a:t> to watch for nodes requiring a reboot and handle the reschedule of the pods and reboot of the nodes. Check </a:t>
            </a:r>
            <a:r>
              <a:rPr lang="en-US">
                <a:hlinkClick r:id="rId3"/>
              </a:rPr>
              <a:t>AKS documentation</a:t>
            </a:r>
            <a:r>
              <a:rPr lang="en-US"/>
              <a:t> for guidance to use </a:t>
            </a:r>
            <a:r>
              <a:rPr lang="en-US">
                <a:hlinkClick r:id="rId4"/>
              </a:rPr>
              <a:t>Kured</a:t>
            </a:r>
            <a:br>
              <a:rPr lang="en-US"/>
            </a:br>
            <a:br>
              <a:rPr lang="en-US" sz="1700"/>
            </a:br>
            <a:endParaRPr lang="en-US"/>
          </a:p>
          <a:p>
            <a:pPr marL="0"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92AE14CB-5360-44C9-86A0-B85A4176C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022" y="2155507"/>
            <a:ext cx="5735664" cy="3341053"/>
          </a:xfrm>
          <a:prstGeom prst="rect">
            <a:avLst/>
          </a:prstGeom>
        </p:spPr>
      </p:pic>
    </p:spTree>
    <p:extLst>
      <p:ext uri="{BB962C8B-B14F-4D97-AF65-F5344CB8AC3E}">
        <p14:creationId xmlns:p14="http://schemas.microsoft.com/office/powerpoint/2010/main" val="369619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Cluster Level – Nodes, Upgrade and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774333"/>
            <a:ext cx="5822993" cy="5116826"/>
          </a:xfrm>
        </p:spPr>
        <p:txBody>
          <a:bodyPr>
            <a:normAutofit/>
          </a:bodyPr>
          <a:lstStyle/>
          <a:p>
            <a:pPr>
              <a:buSzPct val="125000"/>
            </a:pPr>
            <a:r>
              <a:rPr lang="en-US"/>
              <a:t>Regular maintenance, security and cleanup tasks</a:t>
            </a:r>
          </a:p>
          <a:p>
            <a:pPr marL="685800" lvl="2">
              <a:lnSpc>
                <a:spcPct val="100000"/>
              </a:lnSpc>
              <a:spcBef>
                <a:spcPts val="1200"/>
              </a:spcBef>
              <a:buFont typeface="Courier New" panose="02070309020205020404" pitchFamily="49" charset="0"/>
              <a:buChar char="o"/>
            </a:pPr>
            <a:r>
              <a:rPr lang="en-US"/>
              <a:t>Maintain, update and upgrade hosts and </a:t>
            </a:r>
            <a:r>
              <a:rPr lang="en-US" err="1"/>
              <a:t>kubernetes</a:t>
            </a:r>
            <a:r>
              <a:rPr lang="en-US"/>
              <a:t> - Monthly ideal, 3 months minimum</a:t>
            </a:r>
          </a:p>
          <a:p>
            <a:pPr marL="685800" lvl="2">
              <a:lnSpc>
                <a:spcPct val="100000"/>
              </a:lnSpc>
              <a:spcBef>
                <a:spcPts val="1200"/>
              </a:spcBef>
              <a:buFont typeface="Courier New" panose="02070309020205020404" pitchFamily="49" charset="0"/>
              <a:buChar char="o"/>
            </a:pPr>
            <a:r>
              <a:rPr lang="en-US"/>
              <a:t>Security patches</a:t>
            </a:r>
          </a:p>
          <a:p>
            <a:pPr marL="1143000" lvl="4">
              <a:lnSpc>
                <a:spcPct val="100000"/>
              </a:lnSpc>
              <a:spcBef>
                <a:spcPts val="1200"/>
              </a:spcBef>
              <a:buFont typeface="Wingdings" panose="05000000000000000000" pitchFamily="2" charset="2"/>
              <a:buChar char="§"/>
            </a:pPr>
            <a:r>
              <a:rPr lang="en-US"/>
              <a:t>AKS automatically applies security patches to the nodes on a nightly schedule</a:t>
            </a:r>
          </a:p>
          <a:p>
            <a:pPr marL="1143000" lvl="4">
              <a:lnSpc>
                <a:spcPct val="100000"/>
              </a:lnSpc>
              <a:spcBef>
                <a:spcPts val="1200"/>
              </a:spcBef>
              <a:buFont typeface="Wingdings" panose="05000000000000000000" pitchFamily="2" charset="2"/>
              <a:buChar char="§"/>
            </a:pPr>
            <a:r>
              <a:rPr lang="en-US"/>
              <a:t>You’re responsible to reboot as required, leveraging tools like </a:t>
            </a:r>
            <a:r>
              <a:rPr lang="en-US" err="1"/>
              <a:t>Kured</a:t>
            </a:r>
            <a:r>
              <a:rPr lang="en-US"/>
              <a:t> </a:t>
            </a:r>
            <a:r>
              <a:rPr lang="en-US" err="1"/>
              <a:t>DaemonSet</a:t>
            </a:r>
            <a:br>
              <a:rPr lang="en-US"/>
            </a:br>
            <a:r>
              <a:rPr lang="en-US" sz="1700">
                <a:hlinkClick r:id="rId3"/>
              </a:rPr>
              <a:t>https://github.com/weaveworks/kured</a:t>
            </a:r>
            <a:r>
              <a:rPr lang="en-US" sz="1700"/>
              <a:t> </a:t>
            </a:r>
            <a:br>
              <a:rPr lang="en-US" sz="1700"/>
            </a:br>
            <a:endParaRPr lang="en-US"/>
          </a:p>
          <a:p>
            <a:pPr marL="0" indent="0">
              <a:buNone/>
            </a:pPr>
            <a:endParaRPr lang="en-US"/>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6673303" y="1774333"/>
            <a:ext cx="5407678" cy="43721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Upgrade to new versions</a:t>
            </a:r>
            <a:endPar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700" b="1" i="0" u="none" strike="noStrike" kern="1200" cap="none" spc="0" normalizeH="0" baseline="0" noProof="0">
                <a:ln>
                  <a:noFill/>
                </a:ln>
                <a:solidFill>
                  <a:srgbClr val="4472C4"/>
                </a:solidFill>
                <a:effectLst/>
                <a:uLnTx/>
                <a:uFillTx/>
                <a:latin typeface="Consolas" panose="020B0609020204030204" pitchFamily="49" charset="0"/>
                <a:ea typeface="+mn-ea"/>
                <a:cs typeface="+mn-cs"/>
              </a:rPr>
              <a:t>$ </a:t>
            </a:r>
            <a:r>
              <a:rPr kumimoji="0" lang="en-US" sz="1700" b="1" i="0" u="none" strike="noStrike" kern="1200" cap="none" spc="0" normalizeH="0" baseline="0" noProof="0" err="1">
                <a:ln>
                  <a:noFill/>
                </a:ln>
                <a:solidFill>
                  <a:srgbClr val="4472C4"/>
                </a:solidFill>
                <a:effectLst/>
                <a:uLnTx/>
                <a:uFillTx/>
                <a:latin typeface="Consolas" panose="020B0609020204030204" pitchFamily="49" charset="0"/>
                <a:ea typeface="+mn-ea"/>
                <a:cs typeface="+mn-cs"/>
              </a:rPr>
              <a:t>az</a:t>
            </a:r>
            <a:r>
              <a:rPr kumimoji="0" lang="en-US" sz="1700" b="1" i="0" u="none" strike="noStrike" kern="1200" cap="none" spc="0" normalizeH="0" baseline="0" noProof="0">
                <a:ln>
                  <a:noFill/>
                </a:ln>
                <a:solidFill>
                  <a:srgbClr val="4472C4"/>
                </a:solidFill>
                <a:effectLst/>
                <a:uLnTx/>
                <a:uFillTx/>
                <a:latin typeface="Consolas" panose="020B0609020204030204" pitchFamily="49" charset="0"/>
                <a:ea typeface="+mn-ea"/>
                <a:cs typeface="+mn-cs"/>
              </a:rPr>
              <a:t> </a:t>
            </a:r>
            <a:r>
              <a:rPr kumimoji="0" lang="en-US" sz="1700" b="1" i="0" u="none" strike="noStrike" kern="1200" cap="none" spc="0" normalizeH="0" baseline="0" noProof="0" err="1">
                <a:ln>
                  <a:noFill/>
                </a:ln>
                <a:solidFill>
                  <a:srgbClr val="4472C4"/>
                </a:solidFill>
                <a:effectLst/>
                <a:uLnTx/>
                <a:uFillTx/>
                <a:latin typeface="Consolas" panose="020B0609020204030204" pitchFamily="49" charset="0"/>
                <a:ea typeface="+mn-ea"/>
                <a:cs typeface="+mn-cs"/>
              </a:rPr>
              <a:t>aks</a:t>
            </a:r>
            <a:r>
              <a:rPr kumimoji="0" lang="en-US" sz="1700" b="1" i="0" u="none" strike="noStrike" kern="1200" cap="none" spc="0" normalizeH="0" baseline="0" noProof="0">
                <a:ln>
                  <a:noFill/>
                </a:ln>
                <a:solidFill>
                  <a:srgbClr val="4472C4"/>
                </a:solidFill>
                <a:effectLst/>
                <a:uLnTx/>
                <a:uFillTx/>
                <a:latin typeface="Consolas" panose="020B0609020204030204" pitchFamily="49" charset="0"/>
                <a:ea typeface="+mn-ea"/>
                <a:cs typeface="+mn-cs"/>
              </a:rPr>
              <a:t> upgrade </a:t>
            </a: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--name </a:t>
            </a:r>
            <a:r>
              <a:rPr kumimoji="0" lang="en-US" sz="1700" b="0" i="0" u="none" strike="noStrike" kern="1200" cap="none" spc="0" normalizeH="0" baseline="0" noProof="0" err="1">
                <a:ln>
                  <a:noFill/>
                </a:ln>
                <a:solidFill>
                  <a:srgbClr val="1A1A1A"/>
                </a:solidFill>
                <a:effectLst/>
                <a:uLnTx/>
                <a:uFillTx/>
                <a:latin typeface="Consolas" panose="020B0609020204030204" pitchFamily="49" charset="0"/>
                <a:ea typeface="+mn-ea"/>
                <a:cs typeface="+mn-cs"/>
              </a:rPr>
              <a:t>myAKSCluster</a:t>
            </a: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 \</a:t>
            </a:r>
            <a:b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b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--resource-group </a:t>
            </a:r>
            <a:r>
              <a:rPr kumimoji="0" lang="en-US" sz="1700" b="0" i="0" u="none" strike="noStrike" kern="1200" cap="none" spc="0" normalizeH="0" baseline="0" noProof="0" err="1">
                <a:ln>
                  <a:noFill/>
                </a:ln>
                <a:solidFill>
                  <a:srgbClr val="1A1A1A"/>
                </a:solidFill>
                <a:effectLst/>
                <a:uLnTx/>
                <a:uFillTx/>
                <a:latin typeface="Consolas" panose="020B0609020204030204" pitchFamily="49" charset="0"/>
                <a:ea typeface="+mn-ea"/>
                <a:cs typeface="+mn-cs"/>
              </a:rPr>
              <a:t>myResourceGroup</a:t>
            </a: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 \</a:t>
            </a:r>
            <a:b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b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--kubernetes-version 1.10.6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SSH Access</a:t>
            </a:r>
          </a:p>
          <a:p>
            <a:pPr marL="685800" marR="0" lvl="2" indent="-2286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DenyEscalatingExec</a:t>
            </a:r>
            <a:endPar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	</a:t>
            </a:r>
          </a:p>
          <a:p>
            <a:pPr marL="228600" marR="0" lvl="0" indent="-228600" algn="l" defTabSz="914400" rtl="0" eaLnBrk="1" fontAlgn="auto" latinLnBrk="0" hangingPunct="1">
              <a:lnSpc>
                <a:spcPct val="90000"/>
              </a:lnSpc>
              <a:spcBef>
                <a:spcPts val="1000"/>
              </a:spcBef>
              <a:spcAft>
                <a:spcPts val="0"/>
              </a:spcAft>
              <a:buClrTx/>
              <a:buSzPct val="125000"/>
              <a:buFont typeface="Arial" panose="020B0604020202020204" pitchFamily="34" charset="0"/>
              <a:buChar char="•"/>
              <a:tabLst/>
              <a:defRPr/>
            </a:pPr>
            <a:r>
              <a:rPr kumimoji="0" lang="en-US" sz="22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Running benchmarks and tests to validate cluster setup</a:t>
            </a:r>
          </a:p>
          <a:p>
            <a:pPr marL="800100" marR="0" lvl="2" indent="-3429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Kube</a:t>
            </a:r>
            <a:r>
              <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-bench</a:t>
            </a:r>
          </a:p>
          <a:p>
            <a:pPr marL="800100" marR="0" lvl="2" indent="-3429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Aqua Hunter</a:t>
            </a:r>
          </a:p>
          <a:p>
            <a:pPr marL="800100" marR="0" lvl="2" indent="-3429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Others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94072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dirty="0"/>
              <a:t>Cost Governance – </a:t>
            </a:r>
            <a:r>
              <a:rPr lang="en-GB" dirty="0" err="1"/>
              <a:t>Kubecost</a:t>
            </a:r>
            <a:endParaRPr lang="en-GB" dirty="0"/>
          </a:p>
        </p:txBody>
      </p:sp>
      <p:sp>
        <p:nvSpPr>
          <p:cNvPr id="8" name="Content Placeholder 7">
            <a:extLst>
              <a:ext uri="{FF2B5EF4-FFF2-40B4-BE49-F238E27FC236}">
                <a16:creationId xmlns:a16="http://schemas.microsoft.com/office/drawing/2014/main" id="{7C9E6F6C-0A5B-4869-B3CC-B0D0CCF5703A}"/>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7C30BDFB-8079-4190-8533-E8127978F4DB}"/>
              </a:ext>
            </a:extLst>
          </p:cNvPr>
          <p:cNvPicPr>
            <a:picLocks noChangeAspect="1"/>
          </p:cNvPicPr>
          <p:nvPr/>
        </p:nvPicPr>
        <p:blipFill>
          <a:blip r:embed="rId2"/>
          <a:stretch>
            <a:fillRect/>
          </a:stretch>
        </p:blipFill>
        <p:spPr>
          <a:xfrm>
            <a:off x="1043712" y="1232515"/>
            <a:ext cx="10099813" cy="5478057"/>
          </a:xfrm>
          <a:prstGeom prst="rect">
            <a:avLst/>
          </a:prstGeom>
        </p:spPr>
      </p:pic>
    </p:spTree>
    <p:extLst>
      <p:ext uri="{BB962C8B-B14F-4D97-AF65-F5344CB8AC3E}">
        <p14:creationId xmlns:p14="http://schemas.microsoft.com/office/powerpoint/2010/main" val="16637117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dirty="0"/>
              <a:t>Cluster Management Hands-on Exercise</a:t>
            </a:r>
            <a:endParaRPr lang="en-US" dirty="0"/>
          </a:p>
        </p:txBody>
      </p:sp>
    </p:spTree>
    <p:extLst>
      <p:ext uri="{BB962C8B-B14F-4D97-AF65-F5344CB8AC3E}">
        <p14:creationId xmlns:p14="http://schemas.microsoft.com/office/powerpoint/2010/main" val="3133996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dirty="0"/>
              <a:t>What worked? What didn't work?</a:t>
            </a:r>
          </a:p>
          <a:p>
            <a:r>
              <a:rPr lang="en-CA" dirty="0"/>
              <a:t>Were steps/guidance missing? (</a:t>
            </a:r>
            <a:r>
              <a:rPr lang="en-CA" dirty="0" err="1"/>
              <a:t>ie</a:t>
            </a:r>
            <a:r>
              <a:rPr lang="en-CA" dirty="0"/>
              <a:t>. Is the content good enough or too much?)</a:t>
            </a:r>
          </a:p>
          <a:p>
            <a:r>
              <a:rPr lang="en-CA" dirty="0"/>
              <a:t>Was there something in there you were expecting to see, but didn’t?</a:t>
            </a:r>
          </a:p>
          <a:p>
            <a:endParaRPr lang="en-CA" dirty="0"/>
          </a:p>
          <a:p>
            <a:r>
              <a:rPr lang="en-CA" dirty="0"/>
              <a:t>What was automatically created? And what were their purposes?</a:t>
            </a:r>
          </a:p>
          <a:p>
            <a:r>
              <a:rPr lang="en-CA" dirty="0"/>
              <a:t>Where can you see if there is any configuration drift?</a:t>
            </a:r>
          </a:p>
        </p:txBody>
      </p:sp>
    </p:spTree>
    <p:extLst>
      <p:ext uri="{BB962C8B-B14F-4D97-AF65-F5344CB8AC3E}">
        <p14:creationId xmlns:p14="http://schemas.microsoft.com/office/powerpoint/2010/main" val="329418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Agenda Cont.</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dirty="0"/>
              <a:t>Day 2</a:t>
            </a:r>
          </a:p>
          <a:p>
            <a:pPr lvl="1"/>
            <a:r>
              <a:rPr lang="en-CA" dirty="0"/>
              <a:t>Morning</a:t>
            </a:r>
          </a:p>
          <a:p>
            <a:pPr lvl="2"/>
            <a:r>
              <a:rPr lang="en-CA" dirty="0"/>
              <a:t>Security: Kubernetes Policy, Secrets Mgmt, Build &amp; Runtime Image Mgmt</a:t>
            </a:r>
          </a:p>
          <a:p>
            <a:pPr lvl="2"/>
            <a:r>
              <a:rPr lang="en-CA" dirty="0"/>
              <a:t>Security Hands-on Exercise</a:t>
            </a:r>
          </a:p>
          <a:p>
            <a:pPr lvl="1"/>
            <a:r>
              <a:rPr lang="en-CA" dirty="0"/>
              <a:t>Afternoon</a:t>
            </a:r>
          </a:p>
          <a:p>
            <a:pPr lvl="2"/>
            <a:r>
              <a:rPr lang="en-CA" dirty="0"/>
              <a:t>Future of Security: ASC + AKS Policy + ACR</a:t>
            </a:r>
          </a:p>
          <a:p>
            <a:pPr lvl="2"/>
            <a:r>
              <a:rPr lang="en-CA" dirty="0"/>
              <a:t>Service Mesh: </a:t>
            </a:r>
            <a:r>
              <a:rPr lang="en-CA" dirty="0" err="1"/>
              <a:t>Linkerd</a:t>
            </a:r>
            <a:r>
              <a:rPr lang="en-CA" dirty="0"/>
              <a:t>, </a:t>
            </a:r>
            <a:r>
              <a:rPr lang="en-CA" dirty="0" err="1"/>
              <a:t>Istio</a:t>
            </a:r>
            <a:r>
              <a:rPr lang="en-CA" dirty="0"/>
              <a:t>, Consul</a:t>
            </a:r>
          </a:p>
          <a:p>
            <a:pPr lvl="2"/>
            <a:r>
              <a:rPr lang="en-CA" dirty="0"/>
              <a:t>Service Mesh Hands-on Exercise</a:t>
            </a:r>
          </a:p>
          <a:p>
            <a:pPr lvl="2"/>
            <a:r>
              <a:rPr lang="en-CA" dirty="0"/>
              <a:t>Future of Service Mesh</a:t>
            </a:r>
          </a:p>
        </p:txBody>
      </p:sp>
    </p:spTree>
    <p:extLst>
      <p:ext uri="{BB962C8B-B14F-4D97-AF65-F5344CB8AC3E}">
        <p14:creationId xmlns:p14="http://schemas.microsoft.com/office/powerpoint/2010/main" val="31406119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49CA3A-95A0-4264-B89A-3009C006CE9A}"/>
              </a:ext>
            </a:extLst>
          </p:cNvPr>
          <p:cNvSpPr txBox="1"/>
          <p:nvPr/>
        </p:nvSpPr>
        <p:spPr>
          <a:xfrm>
            <a:off x="4858610" y="681038"/>
            <a:ext cx="2474780" cy="67710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65" name="TextBox 64">
            <a:extLst>
              <a:ext uri="{FF2B5EF4-FFF2-40B4-BE49-F238E27FC236}">
                <a16:creationId xmlns:a16="http://schemas.microsoft.com/office/drawing/2014/main" id="{F2BA83A0-03C6-4D40-97D0-512B245521B4}"/>
              </a:ext>
            </a:extLst>
          </p:cNvPr>
          <p:cNvSpPr txBox="1"/>
          <p:nvPr/>
        </p:nvSpPr>
        <p:spPr>
          <a:xfrm>
            <a:off x="2641785" y="1567498"/>
            <a:ext cx="690843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Bring Azure services and management to any infrastructure</a:t>
            </a:r>
          </a:p>
        </p:txBody>
      </p:sp>
      <p:cxnSp>
        <p:nvCxnSpPr>
          <p:cNvPr id="7" name="Straight Connector 6">
            <a:extLst>
              <a:ext uri="{FF2B5EF4-FFF2-40B4-BE49-F238E27FC236}">
                <a16:creationId xmlns:a16="http://schemas.microsoft.com/office/drawing/2014/main" id="{F244B6EC-6706-42EC-AEDC-609390B94D2A}"/>
              </a:ext>
            </a:extLst>
          </p:cNvPr>
          <p:cNvCxnSpPr/>
          <p:nvPr/>
        </p:nvCxnSpPr>
        <p:spPr>
          <a:xfrm>
            <a:off x="561975" y="4613275"/>
            <a:ext cx="11049000"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TextBox 73">
            <a:extLst>
              <a:ext uri="{FF2B5EF4-FFF2-40B4-BE49-F238E27FC236}">
                <a16:creationId xmlns:a16="http://schemas.microsoft.com/office/drawing/2014/main" id="{8A7FB669-DCC0-4652-9D24-498096D230D3}"/>
              </a:ext>
            </a:extLst>
          </p:cNvPr>
          <p:cNvSpPr txBox="1"/>
          <p:nvPr/>
        </p:nvSpPr>
        <p:spPr>
          <a:xfrm>
            <a:off x="582168" y="4986338"/>
            <a:ext cx="1102766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 is a set of technologies that extends Azure management and enables Azure services </a:t>
            </a:r>
            <a:b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 run across on-premises, multi-cloud, and edge. </a:t>
            </a:r>
          </a:p>
        </p:txBody>
      </p:sp>
      <p:grpSp>
        <p:nvGrpSpPr>
          <p:cNvPr id="6" name="Group 5">
            <a:extLst>
              <a:ext uri="{FF2B5EF4-FFF2-40B4-BE49-F238E27FC236}">
                <a16:creationId xmlns:a16="http://schemas.microsoft.com/office/drawing/2014/main" id="{DF002CBE-0A2D-4974-9907-2E1BF6F9CC22}"/>
              </a:ext>
            </a:extLst>
          </p:cNvPr>
          <p:cNvGrpSpPr/>
          <p:nvPr/>
        </p:nvGrpSpPr>
        <p:grpSpPr>
          <a:xfrm>
            <a:off x="584200" y="2533251"/>
            <a:ext cx="11027664" cy="1684935"/>
            <a:chOff x="584200" y="2533251"/>
            <a:chExt cx="11027664" cy="1684935"/>
          </a:xfrm>
        </p:grpSpPr>
        <p:grpSp>
          <p:nvGrpSpPr>
            <p:cNvPr id="161" name="Graphic 252" descr="manage, cloud-based hardware, security">
              <a:extLst>
                <a:ext uri="{FF2B5EF4-FFF2-40B4-BE49-F238E27FC236}">
                  <a16:creationId xmlns:a16="http://schemas.microsoft.com/office/drawing/2014/main" id="{43FDF2E3-B80E-4D50-A44A-6AFE52532108}"/>
                </a:ext>
              </a:extLst>
            </p:cNvPr>
            <p:cNvGrpSpPr/>
            <p:nvPr/>
          </p:nvGrpSpPr>
          <p:grpSpPr>
            <a:xfrm>
              <a:off x="9917779" y="2592834"/>
              <a:ext cx="696088" cy="700790"/>
              <a:chOff x="4477326" y="5668469"/>
              <a:chExt cx="397725" cy="400412"/>
            </a:xfrm>
          </p:grpSpPr>
          <p:sp>
            <p:nvSpPr>
              <p:cNvPr id="162" name="Freeform: Shape 161">
                <a:extLst>
                  <a:ext uri="{FF2B5EF4-FFF2-40B4-BE49-F238E27FC236}">
                    <a16:creationId xmlns:a16="http://schemas.microsoft.com/office/drawing/2014/main" id="{0F07C82B-9360-47B5-8A4A-5875F0A2C356}"/>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685136-55ED-4A39-AD60-22A61122202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2CE2BE89-3DCD-4D7C-B801-D49B087E76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F543E078-9471-4E55-A585-AF9976DA8DA0}"/>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133B81F-D175-40E7-BD6A-CF349EE47A9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8139767-3147-47DC-9906-9FFB3A17E6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E6C5D85-C39D-44CB-8BF7-E691E07B9902}"/>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3F84F66-E58B-4115-86ED-CD37FE686AD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FD958238-5E7E-47A7-83A9-FE505E8727C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2D550D1-B105-4C0F-951F-62A82D7562E0}"/>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862D17E-FF32-494F-B4E4-709D13322AD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937821E6-522F-4D11-B80A-EA189C28803A}"/>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4" name="Rectangle 3">
              <a:extLst>
                <a:ext uri="{FF2B5EF4-FFF2-40B4-BE49-F238E27FC236}">
                  <a16:creationId xmlns:a16="http://schemas.microsoft.com/office/drawing/2014/main" id="{1A0B47C2-491F-4D13-BDA3-2249A5FBEB08}"/>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67" name="Rectangle 66">
              <a:extLst>
                <a:ext uri="{FF2B5EF4-FFF2-40B4-BE49-F238E27FC236}">
                  <a16:creationId xmlns:a16="http://schemas.microsoft.com/office/drawing/2014/main" id="{A19DDDF3-021B-409D-982E-847BD3756412}"/>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16" name="Group 15">
              <a:extLst>
                <a:ext uri="{FF2B5EF4-FFF2-40B4-BE49-F238E27FC236}">
                  <a16:creationId xmlns:a16="http://schemas.microsoft.com/office/drawing/2014/main" id="{7E9F0F84-CEAE-4C3E-8DF6-D81EFCEBE447}"/>
                </a:ext>
              </a:extLst>
            </p:cNvPr>
            <p:cNvGrpSpPr/>
            <p:nvPr/>
          </p:nvGrpSpPr>
          <p:grpSpPr>
            <a:xfrm>
              <a:off x="4298790" y="2533251"/>
              <a:ext cx="819958" cy="819956"/>
              <a:chOff x="4368403" y="2889653"/>
              <a:chExt cx="469107" cy="469107"/>
            </a:xfrm>
          </p:grpSpPr>
          <p:grpSp>
            <p:nvGrpSpPr>
              <p:cNvPr id="15" name="Group 14">
                <a:extLst>
                  <a:ext uri="{FF2B5EF4-FFF2-40B4-BE49-F238E27FC236}">
                    <a16:creationId xmlns:a16="http://schemas.microsoft.com/office/drawing/2014/main" id="{08E74CE9-915B-4C55-B740-BC0121E4FE04}"/>
                  </a:ext>
                </a:extLst>
              </p:cNvPr>
              <p:cNvGrpSpPr/>
              <p:nvPr/>
            </p:nvGrpSpPr>
            <p:grpSpPr>
              <a:xfrm rot="18900000">
                <a:off x="4368403" y="2889653"/>
                <a:ext cx="469107" cy="469107"/>
                <a:chOff x="4368403" y="2889653"/>
                <a:chExt cx="469107" cy="469107"/>
              </a:xfrm>
            </p:grpSpPr>
            <p:grpSp>
              <p:nvGrpSpPr>
                <p:cNvPr id="14" name="Group 13">
                  <a:extLst>
                    <a:ext uri="{FF2B5EF4-FFF2-40B4-BE49-F238E27FC236}">
                      <a16:creationId xmlns:a16="http://schemas.microsoft.com/office/drawing/2014/main" id="{0A094F2B-7C66-48F0-B9C7-F1ACE7A88352}"/>
                    </a:ext>
                  </a:extLst>
                </p:cNvPr>
                <p:cNvGrpSpPr/>
                <p:nvPr/>
              </p:nvGrpSpPr>
              <p:grpSpPr>
                <a:xfrm>
                  <a:off x="4573913" y="2889653"/>
                  <a:ext cx="58087" cy="469107"/>
                  <a:chOff x="4557244" y="2889653"/>
                  <a:chExt cx="58087" cy="469107"/>
                </a:xfrm>
              </p:grpSpPr>
              <p:grpSp>
                <p:nvGrpSpPr>
                  <p:cNvPr id="13" name="Group 12">
                    <a:extLst>
                      <a:ext uri="{FF2B5EF4-FFF2-40B4-BE49-F238E27FC236}">
                        <a16:creationId xmlns:a16="http://schemas.microsoft.com/office/drawing/2014/main" id="{E7C40B3C-01BD-4D61-9041-C6E521C54E83}"/>
                      </a:ext>
                    </a:extLst>
                  </p:cNvPr>
                  <p:cNvGrpSpPr/>
                  <p:nvPr/>
                </p:nvGrpSpPr>
                <p:grpSpPr>
                  <a:xfrm>
                    <a:off x="4557244" y="2889653"/>
                    <a:ext cx="58087" cy="176213"/>
                    <a:chOff x="4581056" y="2770591"/>
                    <a:chExt cx="58087" cy="176213"/>
                  </a:xfrm>
                </p:grpSpPr>
                <p:cxnSp>
                  <p:nvCxnSpPr>
                    <p:cNvPr id="11" name="Straight Connector 10">
                      <a:extLst>
                        <a:ext uri="{FF2B5EF4-FFF2-40B4-BE49-F238E27FC236}">
                          <a16:creationId xmlns:a16="http://schemas.microsoft.com/office/drawing/2014/main" id="{83650D27-564E-483F-B8EC-638A7DC70863}"/>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C3AF970-9082-43FD-BA18-82E5519BE78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99B2E2B-05FB-4E30-BEC7-4296C86E1B2B}"/>
                      </a:ext>
                    </a:extLst>
                  </p:cNvPr>
                  <p:cNvGrpSpPr/>
                  <p:nvPr/>
                </p:nvGrpSpPr>
                <p:grpSpPr>
                  <a:xfrm flipV="1">
                    <a:off x="4557244" y="3182547"/>
                    <a:ext cx="58087" cy="176213"/>
                    <a:chOff x="4581056" y="2770591"/>
                    <a:chExt cx="58087" cy="176213"/>
                  </a:xfrm>
                </p:grpSpPr>
                <p:cxnSp>
                  <p:nvCxnSpPr>
                    <p:cNvPr id="105" name="Straight Connector 104">
                      <a:extLst>
                        <a:ext uri="{FF2B5EF4-FFF2-40B4-BE49-F238E27FC236}">
                          <a16:creationId xmlns:a16="http://schemas.microsoft.com/office/drawing/2014/main" id="{E21E748D-E323-4AB0-9C79-3D1F927909B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1">
                      <a:extLst>
                        <a:ext uri="{FF2B5EF4-FFF2-40B4-BE49-F238E27FC236}">
                          <a16:creationId xmlns:a16="http://schemas.microsoft.com/office/drawing/2014/main" id="{806D5D2F-9817-4E60-8B04-229B3CA09D8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2083043-DEB6-4ECD-B2C2-1F8ED02A86F9}"/>
                    </a:ext>
                  </a:extLst>
                </p:cNvPr>
                <p:cNvGrpSpPr/>
                <p:nvPr/>
              </p:nvGrpSpPr>
              <p:grpSpPr>
                <a:xfrm rot="5400000">
                  <a:off x="4573913" y="2889653"/>
                  <a:ext cx="58087" cy="469107"/>
                  <a:chOff x="4557244" y="2889653"/>
                  <a:chExt cx="58087" cy="469107"/>
                </a:xfrm>
              </p:grpSpPr>
              <p:grpSp>
                <p:nvGrpSpPr>
                  <p:cNvPr id="108" name="Group 107">
                    <a:extLst>
                      <a:ext uri="{FF2B5EF4-FFF2-40B4-BE49-F238E27FC236}">
                        <a16:creationId xmlns:a16="http://schemas.microsoft.com/office/drawing/2014/main" id="{F50915BF-73CF-4CE1-8266-E1DFF46F3603}"/>
                      </a:ext>
                    </a:extLst>
                  </p:cNvPr>
                  <p:cNvGrpSpPr/>
                  <p:nvPr/>
                </p:nvGrpSpPr>
                <p:grpSpPr>
                  <a:xfrm>
                    <a:off x="4557244" y="2889653"/>
                    <a:ext cx="58087" cy="176213"/>
                    <a:chOff x="4581056" y="2770591"/>
                    <a:chExt cx="58087" cy="176213"/>
                  </a:xfrm>
                </p:grpSpPr>
                <p:cxnSp>
                  <p:nvCxnSpPr>
                    <p:cNvPr id="112" name="Straight Connector 111">
                      <a:extLst>
                        <a:ext uri="{FF2B5EF4-FFF2-40B4-BE49-F238E27FC236}">
                          <a16:creationId xmlns:a16="http://schemas.microsoft.com/office/drawing/2014/main" id="{223F63AD-27FB-406F-BAA9-F030AE39A1B9}"/>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
                      <a:extLst>
                        <a:ext uri="{FF2B5EF4-FFF2-40B4-BE49-F238E27FC236}">
                          <a16:creationId xmlns:a16="http://schemas.microsoft.com/office/drawing/2014/main" id="{0078C90E-1920-4723-BA5C-C31827D8F02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B8EA91FB-0E94-4CC3-9AB4-F8BCAB1766DC}"/>
                      </a:ext>
                    </a:extLst>
                  </p:cNvPr>
                  <p:cNvGrpSpPr/>
                  <p:nvPr/>
                </p:nvGrpSpPr>
                <p:grpSpPr>
                  <a:xfrm flipV="1">
                    <a:off x="4557244" y="3182547"/>
                    <a:ext cx="58087" cy="176213"/>
                    <a:chOff x="4581056" y="2770591"/>
                    <a:chExt cx="58087" cy="176213"/>
                  </a:xfrm>
                </p:grpSpPr>
                <p:cxnSp>
                  <p:nvCxnSpPr>
                    <p:cNvPr id="110" name="Straight Connector 109">
                      <a:extLst>
                        <a:ext uri="{FF2B5EF4-FFF2-40B4-BE49-F238E27FC236}">
                          <a16:creationId xmlns:a16="http://schemas.microsoft.com/office/drawing/2014/main" id="{435FDFC0-1544-4EAD-89E7-F818631F368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1" name="Rectangle 11">
                      <a:extLst>
                        <a:ext uri="{FF2B5EF4-FFF2-40B4-BE49-F238E27FC236}">
                          <a16:creationId xmlns:a16="http://schemas.microsoft.com/office/drawing/2014/main" id="{E25247C0-1770-4848-B11C-23BBFB6B847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7" name="server" descr="server">
                <a:extLst>
                  <a:ext uri="{FF2B5EF4-FFF2-40B4-BE49-F238E27FC236}">
                    <a16:creationId xmlns:a16="http://schemas.microsoft.com/office/drawing/2014/main" id="{F7953917-8848-44C8-969A-8FD8EDE20AD6}"/>
                  </a:ext>
                </a:extLst>
              </p:cNvPr>
              <p:cNvGrpSpPr>
                <a:grpSpLocks noChangeAspect="1"/>
              </p:cNvGrpSpPr>
              <p:nvPr/>
            </p:nvGrpSpPr>
            <p:grpSpPr bwMode="auto">
              <a:xfrm>
                <a:off x="4474743" y="3028168"/>
                <a:ext cx="256426" cy="192076"/>
                <a:chOff x="441" y="2518"/>
                <a:chExt cx="263" cy="197"/>
              </a:xfrm>
            </p:grpSpPr>
            <p:sp>
              <p:nvSpPr>
                <p:cNvPr id="88" name="AutoShape 49">
                  <a:extLst>
                    <a:ext uri="{FF2B5EF4-FFF2-40B4-BE49-F238E27FC236}">
                      <a16:creationId xmlns:a16="http://schemas.microsoft.com/office/drawing/2014/main" id="{30F22417-D69E-4902-AAB0-497684BA06A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51">
                  <a:extLst>
                    <a:ext uri="{FF2B5EF4-FFF2-40B4-BE49-F238E27FC236}">
                      <a16:creationId xmlns:a16="http://schemas.microsoft.com/office/drawing/2014/main" id="{431682C2-E8F8-4EB2-8DE3-B3571AB055E0}"/>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6A90F31B-53C2-4A44-8321-3CBC111873AC}"/>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53">
                  <a:extLst>
                    <a:ext uri="{FF2B5EF4-FFF2-40B4-BE49-F238E27FC236}">
                      <a16:creationId xmlns:a16="http://schemas.microsoft.com/office/drawing/2014/main" id="{F831E179-A11C-4FDE-A19C-547FB41434EA}"/>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54">
                  <a:extLst>
                    <a:ext uri="{FF2B5EF4-FFF2-40B4-BE49-F238E27FC236}">
                      <a16:creationId xmlns:a16="http://schemas.microsoft.com/office/drawing/2014/main" id="{316460DA-3A84-4CC9-8FDB-6D8F8945F261}"/>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146CB011-C1C6-4989-92AD-89EE9157EF50}"/>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70" name="Group 69" descr="broad application support">
              <a:extLst>
                <a:ext uri="{FF2B5EF4-FFF2-40B4-BE49-F238E27FC236}">
                  <a16:creationId xmlns:a16="http://schemas.microsoft.com/office/drawing/2014/main" id="{F33CC7BB-892C-47D1-A777-F689A01AB801}"/>
                </a:ext>
              </a:extLst>
            </p:cNvPr>
            <p:cNvGrpSpPr/>
            <p:nvPr/>
          </p:nvGrpSpPr>
          <p:grpSpPr>
            <a:xfrm>
              <a:off x="1479644" y="2683330"/>
              <a:ext cx="901196" cy="519800"/>
              <a:chOff x="6313882" y="1370180"/>
              <a:chExt cx="443543" cy="261457"/>
            </a:xfrm>
          </p:grpSpPr>
          <p:sp>
            <p:nvSpPr>
              <p:cNvPr id="71" name="Freeform 907">
                <a:extLst>
                  <a:ext uri="{FF2B5EF4-FFF2-40B4-BE49-F238E27FC236}">
                    <a16:creationId xmlns:a16="http://schemas.microsoft.com/office/drawing/2014/main" id="{E793047E-CFB4-459B-9B4E-7D4E7F43618B}"/>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908">
                <a:extLst>
                  <a:ext uri="{FF2B5EF4-FFF2-40B4-BE49-F238E27FC236}">
                    <a16:creationId xmlns:a16="http://schemas.microsoft.com/office/drawing/2014/main" id="{D4A3C83F-416F-4DFF-9413-8AA0F63DCE65}"/>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09">
                <a:extLst>
                  <a:ext uri="{FF2B5EF4-FFF2-40B4-BE49-F238E27FC236}">
                    <a16:creationId xmlns:a16="http://schemas.microsoft.com/office/drawing/2014/main" id="{7D5A77E0-CEDF-4AC6-B456-4E750C967645}"/>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910">
                <a:extLst>
                  <a:ext uri="{FF2B5EF4-FFF2-40B4-BE49-F238E27FC236}">
                    <a16:creationId xmlns:a16="http://schemas.microsoft.com/office/drawing/2014/main" id="{D74E3E3D-DB64-40EB-913D-9EEA067819B7}"/>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11">
                <a:extLst>
                  <a:ext uri="{FF2B5EF4-FFF2-40B4-BE49-F238E27FC236}">
                    <a16:creationId xmlns:a16="http://schemas.microsoft.com/office/drawing/2014/main" id="{354B05EF-2853-4DA3-B922-CFE36729DD5A}"/>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8D4306D-111F-4F3B-8C26-9F3CA06EB667}"/>
                </a:ext>
              </a:extLst>
            </p:cNvPr>
            <p:cNvGrpSpPr/>
            <p:nvPr/>
          </p:nvGrpSpPr>
          <p:grpSpPr>
            <a:xfrm>
              <a:off x="7025827" y="2658283"/>
              <a:ext cx="922938" cy="659404"/>
              <a:chOff x="7065331" y="2726314"/>
              <a:chExt cx="732496" cy="523341"/>
            </a:xfrm>
          </p:grpSpPr>
          <p:sp>
            <p:nvSpPr>
              <p:cNvPr id="80" name="AutoShape 11">
                <a:extLst>
                  <a:ext uri="{FF2B5EF4-FFF2-40B4-BE49-F238E27FC236}">
                    <a16:creationId xmlns:a16="http://schemas.microsoft.com/office/drawing/2014/main" id="{69878A48-7C6E-41DE-9E13-A6D8B3E36BD7}"/>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AutoShape 8">
                <a:extLst>
                  <a:ext uri="{FF2B5EF4-FFF2-40B4-BE49-F238E27FC236}">
                    <a16:creationId xmlns:a16="http://schemas.microsoft.com/office/drawing/2014/main" id="{DD584948-A629-4989-8B09-A83F05590776}"/>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
                <a:extLst>
                  <a:ext uri="{FF2B5EF4-FFF2-40B4-BE49-F238E27FC236}">
                    <a16:creationId xmlns:a16="http://schemas.microsoft.com/office/drawing/2014/main" id="{47EF0C8E-C99E-4B47-8EB6-87DDA65B6303}"/>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22C69D2B-BFBD-442D-8D60-0C6149B56B5F}"/>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E0DAA213-5749-47C4-9365-D39C6D71D90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F0B90A33-8734-4F8C-9CC2-009D45D13A7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2812A5A3-1035-4C3E-8545-65E9AF966AB6}"/>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D29318C5-4D0D-4B53-BD6D-9DB9FC0D33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08C2535A-AA12-49EC-B055-8A21914BD9ED}"/>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7510D76F-44B4-4846-8248-05AA584824B6}"/>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29FD7B3-C340-41FB-B318-F17D9D217539}"/>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D2D828CB-C409-4E72-80EA-A2E33852585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86797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42" presetClass="path" presetSubtype="0" decel="100000" fill="hold" grpId="1" nodeType="withEffect">
                                  <p:stCondLst>
                                    <p:cond delay="100"/>
                                  </p:stCondLst>
                                  <p:childTnLst>
                                    <p:animMotion origin="layout" path="M 0 4.07407E-6 L 0 0.01898 " pathEditMode="relative" rAng="0" ptsTypes="AA">
                                      <p:cBhvr>
                                        <p:cTn id="14" dur="700" spd="-100000" fill="hold"/>
                                        <p:tgtEl>
                                          <p:spTgt spid="65"/>
                                        </p:tgtEl>
                                        <p:attrNameLst>
                                          <p:attrName>ppt_x</p:attrName>
                                          <p:attrName>ppt_y</p:attrName>
                                        </p:attrNameLst>
                                      </p:cBhvr>
                                      <p:rCtr x="0" y="949"/>
                                    </p:animMotion>
                                  </p:childTnLst>
                                </p:cTn>
                              </p:par>
                              <p:par>
                                <p:cTn id="15" presetID="16" presetClass="entr" presetSubtype="37"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42" presetClass="path" presetSubtype="0" decel="100000" fill="hold" grpId="1" nodeType="withEffect">
                                  <p:stCondLst>
                                    <p:cond delay="400"/>
                                  </p:stCondLst>
                                  <p:childTnLst>
                                    <p:animMotion origin="layout" path="M 0 -4.44444E-6 L 0 0.01899 " pathEditMode="relative" rAng="0" ptsTypes="AA">
                                      <p:cBhvr>
                                        <p:cTn id="22" dur="700" spd="-100000" fill="hold"/>
                                        <p:tgtEl>
                                          <p:spTgt spid="74"/>
                                        </p:tgtEl>
                                        <p:attrNameLst>
                                          <p:attrName>ppt_x</p:attrName>
                                          <p:attrName>ppt_y</p:attrName>
                                        </p:attrNameLst>
                                      </p:cBhvr>
                                      <p:rCtr x="0" y="949"/>
                                    </p:animMotion>
                                  </p:childTnLst>
                                </p:cTn>
                              </p:par>
                              <p:par>
                                <p:cTn id="23" presetID="10" presetClass="entr" presetSubtype="0" fill="hold"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42" presetClass="path" presetSubtype="0" decel="100000" fill="hold" nodeType="withEffect">
                                  <p:stCondLst>
                                    <p:cond delay="200"/>
                                  </p:stCondLst>
                                  <p:childTnLst>
                                    <p:animMotion origin="layout" path="M 0 4.07407E-6 L 0 0.01898 " pathEditMode="relative" rAng="0" ptsTypes="AA">
                                      <p:cBhvr>
                                        <p:cTn id="27"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5" grpId="0"/>
      <p:bldP spid="65" grpId="1"/>
      <p:bldP spid="74" grpId="0"/>
      <p:bldP spid="7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76F4B36-709D-4281-8876-BC1E36B6E303}"/>
              </a:ext>
            </a:extLst>
          </p:cNvPr>
          <p:cNvSpPr txBox="1"/>
          <p:nvPr/>
        </p:nvSpPr>
        <p:spPr>
          <a:xfrm>
            <a:off x="4887465" y="681038"/>
            <a:ext cx="2417073" cy="67710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14" name="TextBox 13">
            <a:extLst>
              <a:ext uri="{FF2B5EF4-FFF2-40B4-BE49-F238E27FC236}">
                <a16:creationId xmlns:a16="http://schemas.microsoft.com/office/drawing/2014/main" id="{6F828273-D902-435B-B15C-7663AA82A9EA}"/>
              </a:ext>
            </a:extLst>
          </p:cNvPr>
          <p:cNvSpPr txBox="1"/>
          <p:nvPr/>
        </p:nvSpPr>
        <p:spPr>
          <a:xfrm>
            <a:off x="4982910" y="1567498"/>
            <a:ext cx="222618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Customer use cases</a:t>
            </a:r>
          </a:p>
        </p:txBody>
      </p:sp>
      <p:grpSp>
        <p:nvGrpSpPr>
          <p:cNvPr id="167" name="Group 166">
            <a:extLst>
              <a:ext uri="{FF2B5EF4-FFF2-40B4-BE49-F238E27FC236}">
                <a16:creationId xmlns:a16="http://schemas.microsoft.com/office/drawing/2014/main" id="{5DA348A2-FE5A-473B-A1B0-9AF5DAD99D8B}"/>
              </a:ext>
            </a:extLst>
          </p:cNvPr>
          <p:cNvGrpSpPr/>
          <p:nvPr/>
        </p:nvGrpSpPr>
        <p:grpSpPr>
          <a:xfrm>
            <a:off x="4287363" y="2437252"/>
            <a:ext cx="3621336" cy="3968932"/>
            <a:chOff x="4287363" y="2437252"/>
            <a:chExt cx="3621336" cy="3968932"/>
          </a:xfrm>
        </p:grpSpPr>
        <p:sp>
          <p:nvSpPr>
            <p:cNvPr id="15" name="Rectangle 14">
              <a:extLst>
                <a:ext uri="{FF2B5EF4-FFF2-40B4-BE49-F238E27FC236}">
                  <a16:creationId xmlns:a16="http://schemas.microsoft.com/office/drawing/2014/main" id="{4F556B1F-6BA5-4114-AFF7-C11B79E96675}"/>
                </a:ext>
              </a:extLst>
            </p:cNvPr>
            <p:cNvSpPr/>
            <p:nvPr/>
          </p:nvSpPr>
          <p:spPr bwMode="auto">
            <a:xfrm>
              <a:off x="4287363"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Deploy and manage Kubernetes applications at scale across environments using DevOps techniques. Ensure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that applications are deployed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and configured consistently from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source control, at scale.</a:t>
              </a:r>
            </a:p>
          </p:txBody>
        </p:sp>
        <p:sp>
          <p:nvSpPr>
            <p:cNvPr id="18" name="Rectangle 17">
              <a:extLst>
                <a:ext uri="{FF2B5EF4-FFF2-40B4-BE49-F238E27FC236}">
                  <a16:creationId xmlns:a16="http://schemas.microsoft.com/office/drawing/2014/main" id="{E10285E8-FC7C-430F-992F-DA021C355268}"/>
                </a:ext>
              </a:extLst>
            </p:cNvPr>
            <p:cNvSpPr/>
            <p:nvPr/>
          </p:nvSpPr>
          <p:spPr bwMode="auto">
            <a:xfrm>
              <a:off x="4287363"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At-scale Kubernetes </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app management</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5" name="Group 54">
              <a:extLst>
                <a:ext uri="{FF2B5EF4-FFF2-40B4-BE49-F238E27FC236}">
                  <a16:creationId xmlns:a16="http://schemas.microsoft.com/office/drawing/2014/main" id="{FB2446A1-CD22-4BA6-8C90-01DBD855D3F0}"/>
                </a:ext>
              </a:extLst>
            </p:cNvPr>
            <p:cNvGrpSpPr/>
            <p:nvPr/>
          </p:nvGrpSpPr>
          <p:grpSpPr>
            <a:xfrm>
              <a:off x="4916899" y="2437252"/>
              <a:ext cx="2362264" cy="721537"/>
              <a:chOff x="4607560" y="2803716"/>
              <a:chExt cx="1880033" cy="574244"/>
            </a:xfrm>
          </p:grpSpPr>
          <p:grpSp>
            <p:nvGrpSpPr>
              <p:cNvPr id="72" name="Group 71">
                <a:extLst>
                  <a:ext uri="{FF2B5EF4-FFF2-40B4-BE49-F238E27FC236}">
                    <a16:creationId xmlns:a16="http://schemas.microsoft.com/office/drawing/2014/main" id="{F88DCAD8-8F09-42BD-B38B-D93D4840574E}"/>
                  </a:ext>
                </a:extLst>
              </p:cNvPr>
              <p:cNvGrpSpPr/>
              <p:nvPr/>
            </p:nvGrpSpPr>
            <p:grpSpPr>
              <a:xfrm>
                <a:off x="4836485" y="3049171"/>
                <a:ext cx="1267691" cy="83127"/>
                <a:chOff x="1558636" y="2758787"/>
                <a:chExt cx="1267691" cy="83127"/>
              </a:xfrm>
            </p:grpSpPr>
            <p:cxnSp>
              <p:nvCxnSpPr>
                <p:cNvPr id="73" name="Straight Connector 72">
                  <a:extLst>
                    <a:ext uri="{FF2B5EF4-FFF2-40B4-BE49-F238E27FC236}">
                      <a16:creationId xmlns:a16="http://schemas.microsoft.com/office/drawing/2014/main" id="{3C8D48AA-7A9D-4437-8F9A-328AAAEC4C68}"/>
                    </a:ext>
                  </a:extLst>
                </p:cNvPr>
                <p:cNvCxnSpPr>
                  <a:cxnSpLocks/>
                </p:cNvCxnSpPr>
                <p:nvPr/>
              </p:nvCxnSpPr>
              <p:spPr>
                <a:xfrm>
                  <a:off x="1558636" y="2800350"/>
                  <a:ext cx="1267691"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Rectangle 40">
                  <a:extLst>
                    <a:ext uri="{FF2B5EF4-FFF2-40B4-BE49-F238E27FC236}">
                      <a16:creationId xmlns:a16="http://schemas.microsoft.com/office/drawing/2014/main" id="{7C847780-75B8-4A56-A6C0-8FEADA58291C}"/>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54" name="Oval 53">
                <a:extLst>
                  <a:ext uri="{FF2B5EF4-FFF2-40B4-BE49-F238E27FC236}">
                    <a16:creationId xmlns:a16="http://schemas.microsoft.com/office/drawing/2014/main" id="{41392B5B-BD22-4103-A4EA-AA2D45FD737D}"/>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spreadsheet" descr="spreadsheet, data, paper, list">
                <a:extLst>
                  <a:ext uri="{FF2B5EF4-FFF2-40B4-BE49-F238E27FC236}">
                    <a16:creationId xmlns:a16="http://schemas.microsoft.com/office/drawing/2014/main" id="{CBD37674-FB8D-47CE-8F0D-819D76830141}"/>
                  </a:ext>
                </a:extLst>
              </p:cNvPr>
              <p:cNvGrpSpPr/>
              <p:nvPr/>
            </p:nvGrpSpPr>
            <p:grpSpPr>
              <a:xfrm>
                <a:off x="6223458" y="2922863"/>
                <a:ext cx="264135" cy="333644"/>
                <a:chOff x="6392789" y="3964742"/>
                <a:chExt cx="297505" cy="375795"/>
              </a:xfrm>
            </p:grpSpPr>
            <p:sp>
              <p:nvSpPr>
                <p:cNvPr id="58" name="Freeform: Shape 57">
                  <a:extLst>
                    <a:ext uri="{FF2B5EF4-FFF2-40B4-BE49-F238E27FC236}">
                      <a16:creationId xmlns:a16="http://schemas.microsoft.com/office/drawing/2014/main" id="{1DE05A92-33CF-4B98-B8D6-0DAE5BD22238}"/>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912623-CA98-4689-8FA1-5E58E0B12FFB}"/>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1E3DEE-F520-4F1A-BA07-A6B959A552B0}"/>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B4A54E4-22E1-48A2-BCA0-7FBE34B950ED}"/>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98AC51F-D15A-4613-B49F-D8085DE8C784}"/>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D438FBF-06BE-4E1A-B436-37144399E09F}"/>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15709E7B-E1FA-4469-99E1-72C02F949C86}"/>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59FF7E8-14D8-4F76-98DF-D10BAF54ABF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code samples" descr="code samples">
                <a:extLst>
                  <a:ext uri="{FF2B5EF4-FFF2-40B4-BE49-F238E27FC236}">
                    <a16:creationId xmlns:a16="http://schemas.microsoft.com/office/drawing/2014/main" id="{3157E83E-E29B-4D54-9C17-4C8F6330A014}"/>
                  </a:ext>
                </a:extLst>
              </p:cNvPr>
              <p:cNvGrpSpPr/>
              <p:nvPr/>
            </p:nvGrpSpPr>
            <p:grpSpPr>
              <a:xfrm>
                <a:off x="5379789" y="3013129"/>
                <a:ext cx="393190" cy="198902"/>
                <a:chOff x="2548477" y="4015530"/>
                <a:chExt cx="500554" cy="253214"/>
              </a:xfrm>
            </p:grpSpPr>
            <p:sp>
              <p:nvSpPr>
                <p:cNvPr id="67" name="Freeform: Shape 66">
                  <a:extLst>
                    <a:ext uri="{FF2B5EF4-FFF2-40B4-BE49-F238E27FC236}">
                      <a16:creationId xmlns:a16="http://schemas.microsoft.com/office/drawing/2014/main" id="{4AC4AB8E-5D0B-4FFE-AFA5-900514450EAC}"/>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2CF0429-952C-4A88-913F-887CEFB22EF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870B12CC-3869-4EAA-80FF-31CCE8CA1CAA}"/>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19EB9C0-CCE0-4726-83E2-E67719960FAD}"/>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447F48E-081B-4746-961C-97B26D70259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lobe" descr="globe, earth">
                <a:extLst>
                  <a:ext uri="{FF2B5EF4-FFF2-40B4-BE49-F238E27FC236}">
                    <a16:creationId xmlns:a16="http://schemas.microsoft.com/office/drawing/2014/main" id="{D566E6D2-70B5-4286-A4AA-3D9C83F66F67}"/>
                  </a:ext>
                </a:extLst>
              </p:cNvPr>
              <p:cNvGrpSpPr/>
              <p:nvPr/>
            </p:nvGrpSpPr>
            <p:grpSpPr>
              <a:xfrm>
                <a:off x="4607560" y="2803716"/>
                <a:ext cx="574039" cy="574036"/>
                <a:chOff x="8617745" y="2840833"/>
                <a:chExt cx="896938" cy="896934"/>
              </a:xfrm>
            </p:grpSpPr>
            <p:sp>
              <p:nvSpPr>
                <p:cNvPr id="49" name="Oval 48">
                  <a:extLst>
                    <a:ext uri="{FF2B5EF4-FFF2-40B4-BE49-F238E27FC236}">
                      <a16:creationId xmlns:a16="http://schemas.microsoft.com/office/drawing/2014/main" id="{411F2EF0-0C76-4DE4-984F-E33CC3A13A1E}"/>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
                  <a:extLst>
                    <a:ext uri="{FF2B5EF4-FFF2-40B4-BE49-F238E27FC236}">
                      <a16:creationId xmlns:a16="http://schemas.microsoft.com/office/drawing/2014/main" id="{775BA6D2-660D-4594-8302-D4B702B5CE83}"/>
                    </a:ext>
                  </a:extLst>
                </p:cNvPr>
                <p:cNvGrpSpPr>
                  <a:grpSpLocks noChangeAspect="1"/>
                </p:cNvGrpSpPr>
                <p:nvPr/>
              </p:nvGrpSpPr>
              <p:grpSpPr bwMode="auto">
                <a:xfrm>
                  <a:off x="8617745" y="2840833"/>
                  <a:ext cx="896938" cy="896934"/>
                  <a:chOff x="2177" y="498"/>
                  <a:chExt cx="3324" cy="3324"/>
                </a:xfrm>
                <a:solidFill>
                  <a:srgbClr val="243A5E"/>
                </a:solidFill>
              </p:grpSpPr>
              <p:sp>
                <p:nvSpPr>
                  <p:cNvPr id="51" name="Freeform 5">
                    <a:extLst>
                      <a:ext uri="{FF2B5EF4-FFF2-40B4-BE49-F238E27FC236}">
                        <a16:creationId xmlns:a16="http://schemas.microsoft.com/office/drawing/2014/main" id="{4F3C0DAD-357A-4ADA-9AAF-34D6319D3639}"/>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E7E9FEEB-DBB0-4324-8993-3006B2346196}"/>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1C4CCBBB-E745-47A5-A8C5-03164D2274E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168" name="Group 167">
            <a:extLst>
              <a:ext uri="{FF2B5EF4-FFF2-40B4-BE49-F238E27FC236}">
                <a16:creationId xmlns:a16="http://schemas.microsoft.com/office/drawing/2014/main" id="{6053FE79-E802-48F6-9720-A258CFDB60B6}"/>
              </a:ext>
            </a:extLst>
          </p:cNvPr>
          <p:cNvGrpSpPr/>
          <p:nvPr/>
        </p:nvGrpSpPr>
        <p:grpSpPr>
          <a:xfrm>
            <a:off x="7990527" y="2051721"/>
            <a:ext cx="3621336" cy="4354463"/>
            <a:chOff x="7990527" y="2051721"/>
            <a:chExt cx="3621336" cy="4354463"/>
          </a:xfrm>
        </p:grpSpPr>
        <p:sp>
          <p:nvSpPr>
            <p:cNvPr id="16" name="Rectangle 15">
              <a:extLst>
                <a:ext uri="{FF2B5EF4-FFF2-40B4-BE49-F238E27FC236}">
                  <a16:creationId xmlns:a16="http://schemas.microsoft.com/office/drawing/2014/main" id="{DC7467F2-AFED-4110-86E4-D887266EB7C3}"/>
                </a:ext>
              </a:extLst>
            </p:cNvPr>
            <p:cNvSpPr/>
            <p:nvPr/>
          </p:nvSpPr>
          <p:spPr bwMode="auto">
            <a:xfrm>
              <a:off x="7990527"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t>Deploy and manage data services where you need it for latency or compliance reasons. Always use the most current technology and seamlessly manage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t>and secure your data assets across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t>on-premises, clouds and edge.</a:t>
              </a:r>
            </a:p>
            <a:p>
              <a:pPr marL="0" marR="0" lvl="0" indent="0" algn="l" defTabSz="932472"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F131BEE-5ED6-460D-9565-97C3CDA13B80}"/>
                </a:ext>
              </a:extLst>
            </p:cNvPr>
            <p:cNvSpPr/>
            <p:nvPr/>
          </p:nvSpPr>
          <p:spPr bwMode="auto">
            <a:xfrm>
              <a:off x="7990527"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data services</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anywhere</a:t>
              </a:r>
            </a:p>
          </p:txBody>
        </p:sp>
        <p:grpSp>
          <p:nvGrpSpPr>
            <p:cNvPr id="160" name="Group 159">
              <a:extLst>
                <a:ext uri="{FF2B5EF4-FFF2-40B4-BE49-F238E27FC236}">
                  <a16:creationId xmlns:a16="http://schemas.microsoft.com/office/drawing/2014/main" id="{7BC0C33A-429D-4B2C-9599-AAA1B7A0B3B5}"/>
                </a:ext>
              </a:extLst>
            </p:cNvPr>
            <p:cNvGrpSpPr/>
            <p:nvPr/>
          </p:nvGrpSpPr>
          <p:grpSpPr>
            <a:xfrm>
              <a:off x="8983603" y="2051721"/>
              <a:ext cx="1635184" cy="1492599"/>
              <a:chOff x="9007415" y="2060024"/>
              <a:chExt cx="1635184" cy="1492599"/>
            </a:xfrm>
          </p:grpSpPr>
          <p:sp>
            <p:nvSpPr>
              <p:cNvPr id="79" name="Oval 78">
                <a:extLst>
                  <a:ext uri="{FF2B5EF4-FFF2-40B4-BE49-F238E27FC236}">
                    <a16:creationId xmlns:a16="http://schemas.microsoft.com/office/drawing/2014/main" id="{F3B4CE38-19CC-4B4B-B9D7-E148387E9A78}"/>
                  </a:ext>
                </a:extLst>
              </p:cNvPr>
              <p:cNvSpPr/>
              <p:nvPr/>
            </p:nvSpPr>
            <p:spPr bwMode="auto">
              <a:xfrm>
                <a:off x="9120158" y="2184168"/>
                <a:ext cx="1362075" cy="1362075"/>
              </a:xfrm>
              <a:prstGeom prst="ellips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97" name="Oval 96">
                <a:extLst>
                  <a:ext uri="{FF2B5EF4-FFF2-40B4-BE49-F238E27FC236}">
                    <a16:creationId xmlns:a16="http://schemas.microsoft.com/office/drawing/2014/main" id="{8EE19CA1-3A52-45D2-9903-C6234BB21622}"/>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98" name="Oval 97">
                <a:extLst>
                  <a:ext uri="{FF2B5EF4-FFF2-40B4-BE49-F238E27FC236}">
                    <a16:creationId xmlns:a16="http://schemas.microsoft.com/office/drawing/2014/main" id="{6D0413F1-ADB2-46C9-9349-E66554F4C828}"/>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F3E995-DB28-47BA-BC5D-E88140B4FD1D}"/>
                  </a:ext>
                </a:extLst>
              </p:cNvPr>
              <p:cNvGrpSpPr/>
              <p:nvPr/>
            </p:nvGrpSpPr>
            <p:grpSpPr>
              <a:xfrm>
                <a:off x="9519856" y="2528151"/>
                <a:ext cx="562678" cy="674109"/>
                <a:chOff x="9542399" y="2520950"/>
                <a:chExt cx="562678" cy="674109"/>
              </a:xfrm>
            </p:grpSpPr>
            <p:grpSp>
              <p:nvGrpSpPr>
                <p:cNvPr id="104" name="Group 103">
                  <a:extLst>
                    <a:ext uri="{FF2B5EF4-FFF2-40B4-BE49-F238E27FC236}">
                      <a16:creationId xmlns:a16="http://schemas.microsoft.com/office/drawing/2014/main" id="{178920F2-99C9-4154-99C5-5EB16A926646}"/>
                    </a:ext>
                  </a:extLst>
                </p:cNvPr>
                <p:cNvGrpSpPr/>
                <p:nvPr/>
              </p:nvGrpSpPr>
              <p:grpSpPr>
                <a:xfrm>
                  <a:off x="9542399" y="2520950"/>
                  <a:ext cx="562678" cy="283442"/>
                  <a:chOff x="1419697" y="2812532"/>
                  <a:chExt cx="1091633" cy="549900"/>
                </a:xfrm>
              </p:grpSpPr>
              <p:sp>
                <p:nvSpPr>
                  <p:cNvPr id="105" name="cloud 4" descr="cloud">
                    <a:extLst>
                      <a:ext uri="{FF2B5EF4-FFF2-40B4-BE49-F238E27FC236}">
                        <a16:creationId xmlns:a16="http://schemas.microsoft.com/office/drawing/2014/main" id="{F7F053C9-47A8-41F4-85D2-18734C8BE56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cloud 4" descr="cloud">
                    <a:extLst>
                      <a:ext uri="{FF2B5EF4-FFF2-40B4-BE49-F238E27FC236}">
                        <a16:creationId xmlns:a16="http://schemas.microsoft.com/office/drawing/2014/main" id="{99725DD5-5E35-41A2-B556-DB45702D1BF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cloud 4" descr="cloud">
                    <a:extLst>
                      <a:ext uri="{FF2B5EF4-FFF2-40B4-BE49-F238E27FC236}">
                        <a16:creationId xmlns:a16="http://schemas.microsoft.com/office/drawing/2014/main" id="{DD8DE860-F901-4984-83DF-C70ED9DAD550}"/>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24" name="Group 123">
                  <a:extLst>
                    <a:ext uri="{FF2B5EF4-FFF2-40B4-BE49-F238E27FC236}">
                      <a16:creationId xmlns:a16="http://schemas.microsoft.com/office/drawing/2014/main" id="{24CE6DBD-CB61-4273-9CA2-DEBDE85AA3E5}"/>
                    </a:ext>
                  </a:extLst>
                </p:cNvPr>
                <p:cNvGrpSpPr/>
                <p:nvPr/>
              </p:nvGrpSpPr>
              <p:grpSpPr>
                <a:xfrm>
                  <a:off x="9562077" y="2746782"/>
                  <a:ext cx="423298" cy="448277"/>
                  <a:chOff x="6510727" y="4347819"/>
                  <a:chExt cx="499674" cy="529160"/>
                </a:xfrm>
              </p:grpSpPr>
              <p:sp>
                <p:nvSpPr>
                  <p:cNvPr id="125" name="Freeform: Shape 124">
                    <a:extLst>
                      <a:ext uri="{FF2B5EF4-FFF2-40B4-BE49-F238E27FC236}">
                        <a16:creationId xmlns:a16="http://schemas.microsoft.com/office/drawing/2014/main" id="{9C258004-4BC5-4D0D-9B79-8436D9DB7055}"/>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nvGrpSpPr>
                  <p:cNvPr id="126" name="Group 125">
                    <a:extLst>
                      <a:ext uri="{FF2B5EF4-FFF2-40B4-BE49-F238E27FC236}">
                        <a16:creationId xmlns:a16="http://schemas.microsoft.com/office/drawing/2014/main" id="{C95E7D30-71FF-4A91-B9C0-E2FCF60AA12F}"/>
                      </a:ext>
                    </a:extLst>
                  </p:cNvPr>
                  <p:cNvGrpSpPr/>
                  <p:nvPr/>
                </p:nvGrpSpPr>
                <p:grpSpPr>
                  <a:xfrm>
                    <a:off x="6558486" y="4441365"/>
                    <a:ext cx="282496" cy="101334"/>
                    <a:chOff x="3292936" y="2556427"/>
                    <a:chExt cx="597929" cy="214484"/>
                  </a:xfrm>
                  <a:solidFill>
                    <a:schemeClr val="bg1"/>
                  </a:solidFill>
                </p:grpSpPr>
                <p:sp useBgFill="1">
                  <p:nvSpPr>
                    <p:cNvPr id="135" name="Rectangle 134">
                      <a:extLst>
                        <a:ext uri="{FF2B5EF4-FFF2-40B4-BE49-F238E27FC236}">
                          <a16:creationId xmlns:a16="http://schemas.microsoft.com/office/drawing/2014/main" id="{375BA02A-E24B-448E-B697-2F97DBCECBF0}"/>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6" name="Rectangle 135">
                      <a:extLst>
                        <a:ext uri="{FF2B5EF4-FFF2-40B4-BE49-F238E27FC236}">
                          <a16:creationId xmlns:a16="http://schemas.microsoft.com/office/drawing/2014/main" id="{969563F2-A1D7-4B55-BA95-9F8BFDA3FCE7}"/>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7" name="Rectangle 136">
                      <a:extLst>
                        <a:ext uri="{FF2B5EF4-FFF2-40B4-BE49-F238E27FC236}">
                          <a16:creationId xmlns:a16="http://schemas.microsoft.com/office/drawing/2014/main" id="{22AF904B-EDC1-418E-A1CA-2EF7CF9A5266}"/>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8" name="Rectangle 137">
                      <a:extLst>
                        <a:ext uri="{FF2B5EF4-FFF2-40B4-BE49-F238E27FC236}">
                          <a16:creationId xmlns:a16="http://schemas.microsoft.com/office/drawing/2014/main" id="{DC71A234-49A3-4F76-8DCF-78219D3593BE}"/>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nvGrpSpPr>
                  <p:cNvPr id="127" name="Group 126">
                    <a:extLst>
                      <a:ext uri="{FF2B5EF4-FFF2-40B4-BE49-F238E27FC236}">
                        <a16:creationId xmlns:a16="http://schemas.microsoft.com/office/drawing/2014/main" id="{C3BE478C-636E-4C41-A7A1-1EACD62E0398}"/>
                      </a:ext>
                    </a:extLst>
                  </p:cNvPr>
                  <p:cNvGrpSpPr/>
                  <p:nvPr/>
                </p:nvGrpSpPr>
                <p:grpSpPr>
                  <a:xfrm>
                    <a:off x="6558486" y="4576276"/>
                    <a:ext cx="282496" cy="101334"/>
                    <a:chOff x="3292936" y="2556427"/>
                    <a:chExt cx="597929" cy="214484"/>
                  </a:xfrm>
                  <a:solidFill>
                    <a:schemeClr val="bg1"/>
                  </a:solidFill>
                </p:grpSpPr>
                <p:sp useBgFill="1">
                  <p:nvSpPr>
                    <p:cNvPr id="131" name="Rectangle 130">
                      <a:extLst>
                        <a:ext uri="{FF2B5EF4-FFF2-40B4-BE49-F238E27FC236}">
                          <a16:creationId xmlns:a16="http://schemas.microsoft.com/office/drawing/2014/main" id="{4702C377-FA1F-4754-ADC9-4FB5392B3498}"/>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2" name="Rectangle 131">
                      <a:extLst>
                        <a:ext uri="{FF2B5EF4-FFF2-40B4-BE49-F238E27FC236}">
                          <a16:creationId xmlns:a16="http://schemas.microsoft.com/office/drawing/2014/main" id="{88085D96-40AA-40E6-9CD3-21A53F59D8E3}"/>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3" name="Rectangle 132">
                      <a:extLst>
                        <a:ext uri="{FF2B5EF4-FFF2-40B4-BE49-F238E27FC236}">
                          <a16:creationId xmlns:a16="http://schemas.microsoft.com/office/drawing/2014/main" id="{A0A3B10C-0F2B-4553-B4DD-A01F56C28E20}"/>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4" name="Rectangle 133">
                      <a:extLst>
                        <a:ext uri="{FF2B5EF4-FFF2-40B4-BE49-F238E27FC236}">
                          <a16:creationId xmlns:a16="http://schemas.microsoft.com/office/drawing/2014/main" id="{FA97799C-2400-4E13-88EF-5F07EE60BEE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128" name="Rectangle 127">
                    <a:extLst>
                      <a:ext uri="{FF2B5EF4-FFF2-40B4-BE49-F238E27FC236}">
                        <a16:creationId xmlns:a16="http://schemas.microsoft.com/office/drawing/2014/main" id="{343044D4-DAE0-420B-9D44-224078247A4F}"/>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29" name="Rectangle 128">
                    <a:extLst>
                      <a:ext uri="{FF2B5EF4-FFF2-40B4-BE49-F238E27FC236}">
                        <a16:creationId xmlns:a16="http://schemas.microsoft.com/office/drawing/2014/main" id="{1DBA5B9F-FEA9-4421-9ABC-A7A5D92D10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0" name="Rectangle 129">
                    <a:extLst>
                      <a:ext uri="{FF2B5EF4-FFF2-40B4-BE49-F238E27FC236}">
                        <a16:creationId xmlns:a16="http://schemas.microsoft.com/office/drawing/2014/main" id="{10AFAF15-0ACC-496B-9655-2ACA8F869A87}"/>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8" name="Group 147">
                <a:extLst>
                  <a:ext uri="{FF2B5EF4-FFF2-40B4-BE49-F238E27FC236}">
                    <a16:creationId xmlns:a16="http://schemas.microsoft.com/office/drawing/2014/main" id="{A50BFB32-F5C3-49FB-849B-5588494760DB}"/>
                  </a:ext>
                </a:extLst>
              </p:cNvPr>
              <p:cNvGrpSpPr/>
              <p:nvPr/>
            </p:nvGrpSpPr>
            <p:grpSpPr>
              <a:xfrm>
                <a:off x="10124438" y="3235063"/>
                <a:ext cx="317560" cy="317560"/>
                <a:chOff x="9978965" y="3311263"/>
                <a:chExt cx="317560" cy="317560"/>
              </a:xfrm>
            </p:grpSpPr>
            <p:sp useBgFill="1">
              <p:nvSpPr>
                <p:cNvPr id="102" name="Oval 101">
                  <a:extLst>
                    <a:ext uri="{FF2B5EF4-FFF2-40B4-BE49-F238E27FC236}">
                      <a16:creationId xmlns:a16="http://schemas.microsoft.com/office/drawing/2014/main" id="{C8948358-81A5-4217-9C59-B099C37AE513}"/>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3" name="Graphic 142">
                  <a:extLst>
                    <a:ext uri="{FF2B5EF4-FFF2-40B4-BE49-F238E27FC236}">
                      <a16:creationId xmlns:a16="http://schemas.microsoft.com/office/drawing/2014/main" id="{13CEA399-FA35-4137-861F-193DBBB3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6141" y="3370345"/>
                  <a:ext cx="204159" cy="204159"/>
                </a:xfrm>
                <a:prstGeom prst="rect">
                  <a:avLst/>
                </a:prstGeom>
              </p:spPr>
            </p:pic>
          </p:grpSp>
          <p:grpSp>
            <p:nvGrpSpPr>
              <p:cNvPr id="150" name="Group 149">
                <a:extLst>
                  <a:ext uri="{FF2B5EF4-FFF2-40B4-BE49-F238E27FC236}">
                    <a16:creationId xmlns:a16="http://schemas.microsoft.com/office/drawing/2014/main" id="{FE53D8FC-882A-4061-8A81-4764E6DBD94B}"/>
                  </a:ext>
                </a:extLst>
              </p:cNvPr>
              <p:cNvGrpSpPr/>
              <p:nvPr/>
            </p:nvGrpSpPr>
            <p:grpSpPr>
              <a:xfrm>
                <a:off x="9007415" y="2533099"/>
                <a:ext cx="317560" cy="317560"/>
                <a:chOff x="9109015" y="2269863"/>
                <a:chExt cx="317560" cy="317560"/>
              </a:xfrm>
            </p:grpSpPr>
            <p:sp useBgFill="1">
              <p:nvSpPr>
                <p:cNvPr id="99" name="Oval 98">
                  <a:extLst>
                    <a:ext uri="{FF2B5EF4-FFF2-40B4-BE49-F238E27FC236}">
                      <a16:creationId xmlns:a16="http://schemas.microsoft.com/office/drawing/2014/main" id="{DD51B85B-E056-4C5E-B12F-D1FB5BA5163D}"/>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5" name="Graphic 144">
                  <a:extLst>
                    <a:ext uri="{FF2B5EF4-FFF2-40B4-BE49-F238E27FC236}">
                      <a16:creationId xmlns:a16="http://schemas.microsoft.com/office/drawing/2014/main" id="{BB3D4A9B-828A-4593-9350-7F9C4F30E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8702" y="2309550"/>
                  <a:ext cx="238186" cy="238186"/>
                </a:xfrm>
                <a:prstGeom prst="rect">
                  <a:avLst/>
                </a:prstGeom>
              </p:spPr>
            </p:pic>
          </p:grpSp>
          <p:grpSp>
            <p:nvGrpSpPr>
              <p:cNvPr id="149" name="Group 148">
                <a:extLst>
                  <a:ext uri="{FF2B5EF4-FFF2-40B4-BE49-F238E27FC236}">
                    <a16:creationId xmlns:a16="http://schemas.microsoft.com/office/drawing/2014/main" id="{22958065-7876-4CC6-B329-EAAEC8A7352D}"/>
                  </a:ext>
                </a:extLst>
              </p:cNvPr>
              <p:cNvGrpSpPr/>
              <p:nvPr/>
            </p:nvGrpSpPr>
            <p:grpSpPr>
              <a:xfrm>
                <a:off x="9211192" y="3235063"/>
                <a:ext cx="317560" cy="317560"/>
                <a:chOff x="8975665" y="2882638"/>
                <a:chExt cx="317560" cy="317560"/>
              </a:xfrm>
            </p:grpSpPr>
            <p:sp useBgFill="1">
              <p:nvSpPr>
                <p:cNvPr id="100" name="Oval 99">
                  <a:extLst>
                    <a:ext uri="{FF2B5EF4-FFF2-40B4-BE49-F238E27FC236}">
                      <a16:creationId xmlns:a16="http://schemas.microsoft.com/office/drawing/2014/main" id="{6026DBB1-3D64-44C1-84CB-DFB82CE897C1}"/>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2D2A6E70-7071-4B33-B0D3-24E2DC57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971" y="2919944"/>
                  <a:ext cx="242948" cy="242948"/>
                </a:xfrm>
                <a:prstGeom prst="rect">
                  <a:avLst/>
                </a:prstGeom>
              </p:spPr>
            </p:pic>
          </p:grpSp>
          <p:pic>
            <p:nvPicPr>
              <p:cNvPr id="152" name="Graphic 151">
                <a:extLst>
                  <a:ext uri="{FF2B5EF4-FFF2-40B4-BE49-F238E27FC236}">
                    <a16:creationId xmlns:a16="http://schemas.microsoft.com/office/drawing/2014/main" id="{C8D08A9F-4325-4068-8ED7-5D73DD234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75510" y="2093119"/>
                <a:ext cx="251370" cy="251370"/>
              </a:xfrm>
              <a:prstGeom prst="rect">
                <a:avLst/>
              </a:prstGeom>
            </p:spPr>
          </p:pic>
          <p:pic>
            <p:nvPicPr>
              <p:cNvPr id="153" name="Kubernetes" descr="Kubernetes">
                <a:extLst>
                  <a:ext uri="{FF2B5EF4-FFF2-40B4-BE49-F238E27FC236}">
                    <a16:creationId xmlns:a16="http://schemas.microsoft.com/office/drawing/2014/main" id="{BEAB43C5-7C2B-468F-9EAF-0D834B7C3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56819" y="2564879"/>
                <a:ext cx="254000" cy="254000"/>
              </a:xfrm>
              <a:prstGeom prst="rect">
                <a:avLst/>
              </a:prstGeom>
            </p:spPr>
          </p:pic>
        </p:grpSp>
      </p:grpSp>
      <p:grpSp>
        <p:nvGrpSpPr>
          <p:cNvPr id="44" name="Group 43">
            <a:extLst>
              <a:ext uri="{FF2B5EF4-FFF2-40B4-BE49-F238E27FC236}">
                <a16:creationId xmlns:a16="http://schemas.microsoft.com/office/drawing/2014/main" id="{1CFB4AE5-FC3A-459D-A43C-605E69B232E8}"/>
              </a:ext>
            </a:extLst>
          </p:cNvPr>
          <p:cNvGrpSpPr/>
          <p:nvPr/>
        </p:nvGrpSpPr>
        <p:grpSpPr>
          <a:xfrm>
            <a:off x="584199" y="1839789"/>
            <a:ext cx="3621336" cy="4566395"/>
            <a:chOff x="584199" y="1839789"/>
            <a:chExt cx="3621336" cy="4566395"/>
          </a:xfrm>
        </p:grpSpPr>
        <p:sp>
          <p:nvSpPr>
            <p:cNvPr id="3" name="Rectangle 2">
              <a:extLst>
                <a:ext uri="{FF2B5EF4-FFF2-40B4-BE49-F238E27FC236}">
                  <a16:creationId xmlns:a16="http://schemas.microsoft.com/office/drawing/2014/main" id="{5CDE68B4-5CA2-424A-8EBF-25B18BA79F43}"/>
                </a:ext>
              </a:extLst>
            </p:cNvPr>
            <p:cNvSpPr/>
            <p:nvPr/>
          </p:nvSpPr>
          <p:spPr bwMode="auto">
            <a:xfrm>
              <a:off x="584199"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Get Kubernetes clusters and servers that are sprawling across clouds, datacenters and edge under control by centrally organizing and governing from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 single place. </a:t>
              </a:r>
            </a:p>
          </p:txBody>
        </p:sp>
        <p:grpSp>
          <p:nvGrpSpPr>
            <p:cNvPr id="43" name="Group 42">
              <a:extLst>
                <a:ext uri="{FF2B5EF4-FFF2-40B4-BE49-F238E27FC236}">
                  <a16:creationId xmlns:a16="http://schemas.microsoft.com/office/drawing/2014/main" id="{49CC25BB-DDAC-4628-B809-5156FEE37E42}"/>
                </a:ext>
              </a:extLst>
            </p:cNvPr>
            <p:cNvGrpSpPr/>
            <p:nvPr/>
          </p:nvGrpSpPr>
          <p:grpSpPr>
            <a:xfrm>
              <a:off x="584199" y="1839789"/>
              <a:ext cx="3621336" cy="2594720"/>
              <a:chOff x="584199" y="1839789"/>
              <a:chExt cx="3621336" cy="2594720"/>
            </a:xfrm>
          </p:grpSpPr>
          <p:sp>
            <p:nvSpPr>
              <p:cNvPr id="17" name="Rectangle 16">
                <a:extLst>
                  <a:ext uri="{FF2B5EF4-FFF2-40B4-BE49-F238E27FC236}">
                    <a16:creationId xmlns:a16="http://schemas.microsoft.com/office/drawing/2014/main" id="{B62AA2D3-3801-484C-8251-2C1112FDEDEC}"/>
                  </a:ext>
                </a:extLst>
              </p:cNvPr>
              <p:cNvSpPr/>
              <p:nvPr/>
            </p:nvSpPr>
            <p:spPr bwMode="auto">
              <a:xfrm>
                <a:off x="584199"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Organize and govern</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across environments</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3DBC9E56-7446-4735-95FD-A520393C8ED3}"/>
                  </a:ext>
                </a:extLst>
              </p:cNvPr>
              <p:cNvGrpSpPr/>
              <p:nvPr/>
            </p:nvGrpSpPr>
            <p:grpSpPr>
              <a:xfrm>
                <a:off x="1147337" y="2025650"/>
                <a:ext cx="2495060" cy="1431844"/>
                <a:chOff x="1147337" y="2070101"/>
                <a:chExt cx="2495060" cy="1342941"/>
              </a:xfrm>
            </p:grpSpPr>
            <p:sp>
              <p:nvSpPr>
                <p:cNvPr id="2" name="Rectangle 1">
                  <a:extLst>
                    <a:ext uri="{FF2B5EF4-FFF2-40B4-BE49-F238E27FC236}">
                      <a16:creationId xmlns:a16="http://schemas.microsoft.com/office/drawing/2014/main" id="{956BAC24-13A5-4405-BED1-BF85F7555321}"/>
                    </a:ext>
                  </a:extLst>
                </p:cNvPr>
                <p:cNvSpPr/>
                <p:nvPr/>
              </p:nvSpPr>
              <p:spPr bwMode="auto">
                <a:xfrm>
                  <a:off x="1147337" y="2070101"/>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CE8F16CD-FCDC-4A15-9EC1-D8C362E54A90}"/>
                    </a:ext>
                  </a:extLst>
                </p:cNvPr>
                <p:cNvSpPr/>
                <p:nvPr/>
              </p:nvSpPr>
              <p:spPr bwMode="auto">
                <a:xfrm>
                  <a:off x="1147337" y="2823546"/>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9" name="TextBox 8">
                <a:extLst>
                  <a:ext uri="{FF2B5EF4-FFF2-40B4-BE49-F238E27FC236}">
                    <a16:creationId xmlns:a16="http://schemas.microsoft.com/office/drawing/2014/main" id="{B0A2F4F9-0C38-4589-9A04-532869A411EB}"/>
                  </a:ext>
                </a:extLst>
              </p:cNvPr>
              <p:cNvSpPr txBox="1"/>
              <p:nvPr/>
            </p:nvSpPr>
            <p:spPr>
              <a:xfrm>
                <a:off x="2259785" y="1856732"/>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Multi-cloud</a:t>
                </a:r>
              </a:p>
            </p:txBody>
          </p:sp>
          <p:sp useBgFill="1">
            <p:nvSpPr>
              <p:cNvPr id="122" name="TextBox 121">
                <a:extLst>
                  <a:ext uri="{FF2B5EF4-FFF2-40B4-BE49-F238E27FC236}">
                    <a16:creationId xmlns:a16="http://schemas.microsoft.com/office/drawing/2014/main" id="{5351DE2F-A966-43AD-9CC5-1EFCDCEDC887}"/>
                  </a:ext>
                </a:extLst>
              </p:cNvPr>
              <p:cNvSpPr txBox="1"/>
              <p:nvPr/>
            </p:nvSpPr>
            <p:spPr>
              <a:xfrm>
                <a:off x="2132785" y="3291832"/>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Datacenter &amp; hosted</a:t>
                </a:r>
              </a:p>
            </p:txBody>
          </p:sp>
          <p:grpSp>
            <p:nvGrpSpPr>
              <p:cNvPr id="42" name="Group 41">
                <a:extLst>
                  <a:ext uri="{FF2B5EF4-FFF2-40B4-BE49-F238E27FC236}">
                    <a16:creationId xmlns:a16="http://schemas.microsoft.com/office/drawing/2014/main" id="{30F19A8C-E55A-4189-9DEC-912DF50EF110}"/>
                  </a:ext>
                </a:extLst>
              </p:cNvPr>
              <p:cNvGrpSpPr/>
              <p:nvPr/>
            </p:nvGrpSpPr>
            <p:grpSpPr>
              <a:xfrm>
                <a:off x="1700394" y="2337586"/>
                <a:ext cx="1388947" cy="807973"/>
                <a:chOff x="1700394" y="2341905"/>
                <a:chExt cx="1388947" cy="807973"/>
              </a:xfrm>
            </p:grpSpPr>
            <p:pic>
              <p:nvPicPr>
                <p:cNvPr id="154" name="Graphic 153">
                  <a:extLst>
                    <a:ext uri="{FF2B5EF4-FFF2-40B4-BE49-F238E27FC236}">
                      <a16:creationId xmlns:a16="http://schemas.microsoft.com/office/drawing/2014/main" id="{B7DB658B-FEB9-4EED-89F7-73EFA204D0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0394" y="2348857"/>
                  <a:ext cx="247970" cy="247969"/>
                </a:xfrm>
                <a:prstGeom prst="rect">
                  <a:avLst/>
                </a:prstGeom>
              </p:spPr>
            </p:pic>
            <p:grpSp>
              <p:nvGrpSpPr>
                <p:cNvPr id="155" name="storage3" descr="storage">
                  <a:extLst>
                    <a:ext uri="{FF2B5EF4-FFF2-40B4-BE49-F238E27FC236}">
                      <a16:creationId xmlns:a16="http://schemas.microsoft.com/office/drawing/2014/main" id="{7E737A4B-F19F-4D9A-8C5B-DDA1EA6AFFB7}"/>
                    </a:ext>
                  </a:extLst>
                </p:cNvPr>
                <p:cNvGrpSpPr/>
                <p:nvPr/>
              </p:nvGrpSpPr>
              <p:grpSpPr>
                <a:xfrm>
                  <a:off x="2298708" y="2341905"/>
                  <a:ext cx="197136" cy="261873"/>
                  <a:chOff x="19547751" y="2337953"/>
                  <a:chExt cx="652743" cy="867099"/>
                </a:xfrm>
              </p:grpSpPr>
              <p:sp>
                <p:nvSpPr>
                  <p:cNvPr id="156" name="Freeform: Shape 155">
                    <a:extLst>
                      <a:ext uri="{FF2B5EF4-FFF2-40B4-BE49-F238E27FC236}">
                        <a16:creationId xmlns:a16="http://schemas.microsoft.com/office/drawing/2014/main" id="{BC0AAE6F-639D-415D-9F0E-87661AB82D64}"/>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5E35612D-01F3-4F3D-957A-01BB8EC68B5C}"/>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B38E02D3-1087-4271-988B-20FBF65192C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9" name="Kubernetes" descr="Kubernetes">
                  <a:extLst>
                    <a:ext uri="{FF2B5EF4-FFF2-40B4-BE49-F238E27FC236}">
                      <a16:creationId xmlns:a16="http://schemas.microsoft.com/office/drawing/2014/main" id="{80DC5697-B02D-4176-9099-14B2E5B26E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46188" y="2351265"/>
                  <a:ext cx="243153" cy="243153"/>
                </a:xfrm>
                <a:prstGeom prst="rect">
                  <a:avLst/>
                </a:prstGeom>
              </p:spPr>
            </p:pic>
            <p:grpSp>
              <p:nvGrpSpPr>
                <p:cNvPr id="113" name="Group 112">
                  <a:extLst>
                    <a:ext uri="{FF2B5EF4-FFF2-40B4-BE49-F238E27FC236}">
                      <a16:creationId xmlns:a16="http://schemas.microsoft.com/office/drawing/2014/main" id="{D8796D1D-3E03-4050-B207-4581C21F57A6}"/>
                    </a:ext>
                  </a:extLst>
                </p:cNvPr>
                <p:cNvGrpSpPr/>
                <p:nvPr/>
              </p:nvGrpSpPr>
              <p:grpSpPr>
                <a:xfrm>
                  <a:off x="1700394" y="2888005"/>
                  <a:ext cx="1388947" cy="261873"/>
                  <a:chOff x="1721424" y="2341905"/>
                  <a:chExt cx="1388947" cy="261873"/>
                </a:xfrm>
              </p:grpSpPr>
              <p:pic>
                <p:nvPicPr>
                  <p:cNvPr id="114" name="Graphic 113">
                    <a:extLst>
                      <a:ext uri="{FF2B5EF4-FFF2-40B4-BE49-F238E27FC236}">
                        <a16:creationId xmlns:a16="http://schemas.microsoft.com/office/drawing/2014/main" id="{634F5DE1-E140-4334-8300-1DFC3F52E3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1424" y="2348857"/>
                    <a:ext cx="247970" cy="247969"/>
                  </a:xfrm>
                  <a:prstGeom prst="rect">
                    <a:avLst/>
                  </a:prstGeom>
                </p:spPr>
              </p:pic>
              <p:grpSp>
                <p:nvGrpSpPr>
                  <p:cNvPr id="115" name="storage3" descr="storage">
                    <a:extLst>
                      <a:ext uri="{FF2B5EF4-FFF2-40B4-BE49-F238E27FC236}">
                        <a16:creationId xmlns:a16="http://schemas.microsoft.com/office/drawing/2014/main" id="{AEF85833-2BCA-4D98-9847-6D6F9C2537D9}"/>
                      </a:ext>
                    </a:extLst>
                  </p:cNvPr>
                  <p:cNvGrpSpPr/>
                  <p:nvPr/>
                </p:nvGrpSpPr>
                <p:grpSpPr>
                  <a:xfrm>
                    <a:off x="2319738" y="2341905"/>
                    <a:ext cx="197136" cy="261873"/>
                    <a:chOff x="19547751" y="2337953"/>
                    <a:chExt cx="652743" cy="867099"/>
                  </a:xfrm>
                </p:grpSpPr>
                <p:sp>
                  <p:nvSpPr>
                    <p:cNvPr id="117" name="Freeform: Shape 116">
                      <a:extLst>
                        <a:ext uri="{FF2B5EF4-FFF2-40B4-BE49-F238E27FC236}">
                          <a16:creationId xmlns:a16="http://schemas.microsoft.com/office/drawing/2014/main" id="{B46294E3-DA2F-401B-A73A-FCD4E7394AE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730EAD79-2716-43C5-9607-42FF9A496F66}"/>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26B6F701-F1BC-4AD2-9658-4C207A33EF24}"/>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16" name="Kubernetes" descr="Kubernetes">
                    <a:extLst>
                      <a:ext uri="{FF2B5EF4-FFF2-40B4-BE49-F238E27FC236}">
                        <a16:creationId xmlns:a16="http://schemas.microsoft.com/office/drawing/2014/main" id="{7D6FC385-9093-42D5-8C26-2FCC22DCF6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7218" y="2351265"/>
                    <a:ext cx="243153" cy="243153"/>
                  </a:xfrm>
                  <a:prstGeom prst="rect">
                    <a:avLst/>
                  </a:prstGeom>
                </p:spPr>
              </p:pic>
            </p:grpSp>
            <p:cxnSp>
              <p:nvCxnSpPr>
                <p:cNvPr id="12" name="Straight Connector 11">
                  <a:extLst>
                    <a:ext uri="{FF2B5EF4-FFF2-40B4-BE49-F238E27FC236}">
                      <a16:creationId xmlns:a16="http://schemas.microsoft.com/office/drawing/2014/main" id="{696ECA9C-93AD-478E-BBE7-C62B546991E2}"/>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21270EF-2689-49B6-B563-169791B0327B}"/>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64E6525-4A67-49C2-A738-EC19B0A136EC}"/>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8" name="Picture 107">
                <a:extLst>
                  <a:ext uri="{FF2B5EF4-FFF2-40B4-BE49-F238E27FC236}">
                    <a16:creationId xmlns:a16="http://schemas.microsoft.com/office/drawing/2014/main" id="{3AABA251-3FF2-4525-B6D2-E2E507F4A574}"/>
                  </a:ext>
                </a:extLst>
              </p:cNvPr>
              <p:cNvPicPr>
                <a:picLocks noChangeAspect="1"/>
              </p:cNvPicPr>
              <p:nvPr/>
            </p:nvPicPr>
            <p:blipFill rotWithShape="1">
              <a:blip r:embed="rId12"/>
              <a:srcRect l="7868" t="75623" r="62322" b="1137"/>
              <a:stretch/>
            </p:blipFill>
            <p:spPr>
              <a:xfrm>
                <a:off x="1638300" y="3216680"/>
                <a:ext cx="476250" cy="353606"/>
              </a:xfrm>
              <a:prstGeom prst="rect">
                <a:avLst/>
              </a:prstGeom>
              <a:solidFill>
                <a:schemeClr val="bg1"/>
              </a:solidFill>
            </p:spPr>
          </p:pic>
          <p:grpSp>
            <p:nvGrpSpPr>
              <p:cNvPr id="5" name="Group 4">
                <a:extLst>
                  <a:ext uri="{FF2B5EF4-FFF2-40B4-BE49-F238E27FC236}">
                    <a16:creationId xmlns:a16="http://schemas.microsoft.com/office/drawing/2014/main" id="{7A487916-CAD9-4EFE-9880-0E992E811EC2}"/>
                  </a:ext>
                </a:extLst>
              </p:cNvPr>
              <p:cNvGrpSpPr/>
              <p:nvPr/>
            </p:nvGrpSpPr>
            <p:grpSpPr>
              <a:xfrm>
                <a:off x="1662404" y="1839789"/>
                <a:ext cx="575953" cy="290130"/>
                <a:chOff x="1419697" y="2812532"/>
                <a:chExt cx="1091633" cy="549900"/>
              </a:xfrm>
            </p:grpSpPr>
            <p:sp>
              <p:nvSpPr>
                <p:cNvPr id="21" name="cloud 4" descr="cloud">
                  <a:extLst>
                    <a:ext uri="{FF2B5EF4-FFF2-40B4-BE49-F238E27FC236}">
                      <a16:creationId xmlns:a16="http://schemas.microsoft.com/office/drawing/2014/main" id="{C9B05D71-454D-47AD-AA97-85716B2ADBFB}"/>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cloud 4" descr="cloud">
                  <a:extLst>
                    <a:ext uri="{FF2B5EF4-FFF2-40B4-BE49-F238E27FC236}">
                      <a16:creationId xmlns:a16="http://schemas.microsoft.com/office/drawing/2014/main" id="{AA0DD4DE-B957-4A2A-9C3D-68C84DDBE7E3}"/>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 name="cloud 4" descr="cloud">
                  <a:extLst>
                    <a:ext uri="{FF2B5EF4-FFF2-40B4-BE49-F238E27FC236}">
                      <a16:creationId xmlns:a16="http://schemas.microsoft.com/office/drawing/2014/main" id="{73B9E49C-B594-4818-B58E-11E70AC2D6A6}"/>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18682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3"/>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0 4.07407E-6 L 0 0.01898 " pathEditMode="relative" rAng="0" ptsTypes="AA">
                                      <p:cBhvr>
                                        <p:cTn id="14" dur="700" spd="-100000" fill="hold"/>
                                        <p:tgtEl>
                                          <p:spTgt spid="14"/>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500"/>
                                        <p:tgtEl>
                                          <p:spTgt spid="167"/>
                                        </p:tgtEl>
                                      </p:cBhvr>
                                    </p:animEffect>
                                  </p:childTnLst>
                                </p:cTn>
                              </p:par>
                              <p:par>
                                <p:cTn id="18" presetID="63" presetClass="path" presetSubtype="0" decel="100000" fill="hold" nodeType="withEffect">
                                  <p:stCondLst>
                                    <p:cond delay="300"/>
                                  </p:stCondLst>
                                  <p:childTnLst>
                                    <p:animMotion origin="layout" path="M -2.08333E-7 4.07407E-6 L 0.01719 4.07407E-6 " pathEditMode="relative" rAng="0" ptsTypes="AA">
                                      <p:cBhvr>
                                        <p:cTn id="19" dur="700" spd="-100000" fill="hold"/>
                                        <p:tgtEl>
                                          <p:spTgt spid="167"/>
                                        </p:tgtEl>
                                        <p:attrNameLst>
                                          <p:attrName>ppt_x</p:attrName>
                                          <p:attrName>ppt_y</p:attrName>
                                        </p:attrNameLst>
                                      </p:cBhvr>
                                      <p:rCtr x="859" y="0"/>
                                    </p:animMotion>
                                  </p:childTnLst>
                                </p:cTn>
                              </p:par>
                              <p:par>
                                <p:cTn id="20" presetID="10" presetClass="entr" presetSubtype="0" fill="hold" nodeType="withEffect">
                                  <p:stCondLst>
                                    <p:cond delay="400"/>
                                  </p:stCondLst>
                                  <p:childTnLst>
                                    <p:set>
                                      <p:cBhvr>
                                        <p:cTn id="21" dur="1" fill="hold">
                                          <p:stCondLst>
                                            <p:cond delay="0"/>
                                          </p:stCondLst>
                                        </p:cTn>
                                        <p:tgtEl>
                                          <p:spTgt spid="168"/>
                                        </p:tgtEl>
                                        <p:attrNameLst>
                                          <p:attrName>style.visibility</p:attrName>
                                        </p:attrNameLst>
                                      </p:cBhvr>
                                      <p:to>
                                        <p:strVal val="visible"/>
                                      </p:to>
                                    </p:set>
                                    <p:animEffect transition="in" filter="fade">
                                      <p:cBhvr>
                                        <p:cTn id="22" dur="500"/>
                                        <p:tgtEl>
                                          <p:spTgt spid="168"/>
                                        </p:tgtEl>
                                      </p:cBhvr>
                                    </p:animEffect>
                                  </p:childTnLst>
                                </p:cTn>
                              </p:par>
                              <p:par>
                                <p:cTn id="23" presetID="63" presetClass="path" presetSubtype="0" decel="100000" fill="hold" nodeType="withEffect">
                                  <p:stCondLst>
                                    <p:cond delay="400"/>
                                  </p:stCondLst>
                                  <p:childTnLst>
                                    <p:animMotion origin="layout" path="M 3.75E-6 4.81481E-6 L 0.01718 4.81481E-6 " pathEditMode="relative" rAng="0" ptsTypes="AA">
                                      <p:cBhvr>
                                        <p:cTn id="24" dur="700" spd="-100000" fill="hold"/>
                                        <p:tgtEl>
                                          <p:spTgt spid="168"/>
                                        </p:tgtEl>
                                        <p:attrNameLst>
                                          <p:attrName>ppt_x</p:attrName>
                                          <p:attrName>ppt_y</p:attrName>
                                        </p:attrNameLst>
                                      </p:cBhvr>
                                      <p:rCtr x="859" y="0"/>
                                    </p:animMotion>
                                  </p:childTnLst>
                                </p:cTn>
                              </p:par>
                              <p:par>
                                <p:cTn id="25" presetID="10" presetClass="entr" presetSubtype="0" fill="hold" nodeType="withEffect">
                                  <p:stCondLst>
                                    <p:cond delay="2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63" presetClass="path" presetSubtype="0" decel="100000" fill="hold" nodeType="withEffect">
                                  <p:stCondLst>
                                    <p:cond delay="200"/>
                                  </p:stCondLst>
                                  <p:childTnLst>
                                    <p:animMotion origin="layout" path="M -2.08333E-7 4.07407E-6 L 0.01719 4.07407E-6 " pathEditMode="relative" rAng="0" ptsTypes="AA">
                                      <p:cBhvr>
                                        <p:cTn id="29" dur="700" spd="-100000" fill="hold"/>
                                        <p:tgtEl>
                                          <p:spTgt spid="4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4BF8F-8A39-46BB-B5FC-16DD5F9AC42A}"/>
              </a:ext>
            </a:extLst>
          </p:cNvPr>
          <p:cNvSpPr>
            <a:spLocks noGrp="1"/>
          </p:cNvSpPr>
          <p:nvPr>
            <p:ph type="title"/>
          </p:nvPr>
        </p:nvSpPr>
        <p:spPr>
          <a:xfrm>
            <a:off x="438672" y="345846"/>
            <a:ext cx="11336039" cy="758022"/>
          </a:xfrm>
        </p:spPr>
        <p:txBody>
          <a:bodyPr/>
          <a:lstStyle/>
          <a:p>
            <a:r>
              <a:rPr lang="en-US" spc="0">
                <a:cs typeface="Segoe UI"/>
              </a:rPr>
              <a:t>Azure Arc for Kubernetes – Customer Journey</a:t>
            </a:r>
          </a:p>
        </p:txBody>
      </p:sp>
      <p:grpSp>
        <p:nvGrpSpPr>
          <p:cNvPr id="43" name="Group 42">
            <a:extLst>
              <a:ext uri="{FF2B5EF4-FFF2-40B4-BE49-F238E27FC236}">
                <a16:creationId xmlns:a16="http://schemas.microsoft.com/office/drawing/2014/main" id="{82563FEC-A0F8-4563-8D1D-CB197D2F4DA0}"/>
              </a:ext>
            </a:extLst>
          </p:cNvPr>
          <p:cNvGrpSpPr/>
          <p:nvPr/>
        </p:nvGrpSpPr>
        <p:grpSpPr>
          <a:xfrm>
            <a:off x="360119" y="1660175"/>
            <a:ext cx="11537183" cy="2801654"/>
            <a:chOff x="414771" y="1660175"/>
            <a:chExt cx="11537183" cy="2801654"/>
          </a:xfrm>
        </p:grpSpPr>
        <p:grpSp>
          <p:nvGrpSpPr>
            <p:cNvPr id="4" name="Group 3">
              <a:extLst>
                <a:ext uri="{FF2B5EF4-FFF2-40B4-BE49-F238E27FC236}">
                  <a16:creationId xmlns:a16="http://schemas.microsoft.com/office/drawing/2014/main" id="{F1B7AEDA-0DE3-4CBA-BDD4-CEC31BA169F8}"/>
                </a:ext>
              </a:extLst>
            </p:cNvPr>
            <p:cNvGrpSpPr/>
            <p:nvPr/>
          </p:nvGrpSpPr>
          <p:grpSpPr>
            <a:xfrm>
              <a:off x="414771" y="1660175"/>
              <a:ext cx="2361633" cy="2801654"/>
              <a:chOff x="1497326" y="1660175"/>
              <a:chExt cx="2361633" cy="2801654"/>
            </a:xfrm>
          </p:grpSpPr>
          <p:sp>
            <p:nvSpPr>
              <p:cNvPr id="5" name="TextBox 4">
                <a:extLst>
                  <a:ext uri="{FF2B5EF4-FFF2-40B4-BE49-F238E27FC236}">
                    <a16:creationId xmlns:a16="http://schemas.microsoft.com/office/drawing/2014/main" id="{61053D64-F516-4FC1-9F34-9BF1CDFAB702}"/>
                  </a:ext>
                </a:extLst>
              </p:cNvPr>
              <p:cNvSpPr txBox="1"/>
              <p:nvPr/>
            </p:nvSpPr>
            <p:spPr>
              <a:xfrm>
                <a:off x="1497326" y="1660175"/>
                <a:ext cx="2361633" cy="347995"/>
              </a:xfrm>
              <a:prstGeom prst="rect">
                <a:avLst/>
              </a:prstGeom>
              <a:noFill/>
            </p:spPr>
            <p:txBody>
              <a:bodyPr wrap="square" rtlCol="0" anchor="t">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Create</a:t>
                </a:r>
              </a:p>
            </p:txBody>
          </p:sp>
          <p:sp>
            <p:nvSpPr>
              <p:cNvPr id="6" name="Rectangle 5">
                <a:extLst>
                  <a:ext uri="{FF2B5EF4-FFF2-40B4-BE49-F238E27FC236}">
                    <a16:creationId xmlns:a16="http://schemas.microsoft.com/office/drawing/2014/main" id="{130F225E-61AF-4312-B9AC-7E4F6AD0978C}"/>
                  </a:ext>
                </a:extLst>
              </p:cNvPr>
              <p:cNvSpPr/>
              <p:nvPr/>
            </p:nvSpPr>
            <p:spPr>
              <a:xfrm>
                <a:off x="1759211" y="3492333"/>
                <a:ext cx="1868674" cy="969496"/>
              </a:xfrm>
              <a:prstGeom prst="rect">
                <a:avLst/>
              </a:prstGeom>
            </p:spPr>
            <p:txBody>
              <a:bodyPr wrap="square" lIns="91427" tIns="0" rIns="0" anchor="t">
                <a:noAutofit/>
              </a:bodyPr>
              <a:lstStyle/>
              <a:p>
                <a:pPr marL="171450" marR="0" lvl="1" indent="-171450"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Open Source Ecosystem – DIY</a:t>
                </a:r>
              </a:p>
              <a:p>
                <a:pPr marL="171450" marR="0" lvl="1" indent="-171450"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Partners to integrate support directly</a:t>
                </a:r>
              </a:p>
              <a:p>
                <a:pPr marL="171450" marR="0" lvl="1" indent="-171450"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first-party Kubernetes offerings</a:t>
                </a:r>
              </a:p>
              <a:p>
                <a:pPr marL="171450" marR="0" lvl="1" indent="-171450"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AKS/Azure Stack Hub &amp; Edge/AKS Engine</a:t>
                </a:r>
              </a:p>
            </p:txBody>
          </p:sp>
        </p:grpSp>
        <p:grpSp>
          <p:nvGrpSpPr>
            <p:cNvPr id="9" name="Group 8">
              <a:extLst>
                <a:ext uri="{FF2B5EF4-FFF2-40B4-BE49-F238E27FC236}">
                  <a16:creationId xmlns:a16="http://schemas.microsoft.com/office/drawing/2014/main" id="{5EE5401D-47A9-4973-BA77-FCF0992C711B}"/>
                </a:ext>
              </a:extLst>
            </p:cNvPr>
            <p:cNvGrpSpPr/>
            <p:nvPr/>
          </p:nvGrpSpPr>
          <p:grpSpPr>
            <a:xfrm>
              <a:off x="2913293" y="1664895"/>
              <a:ext cx="2058269" cy="2612268"/>
              <a:chOff x="4041867" y="1664895"/>
              <a:chExt cx="2058269" cy="2612268"/>
            </a:xfrm>
          </p:grpSpPr>
          <p:sp>
            <p:nvSpPr>
              <p:cNvPr id="10" name="TextBox 9">
                <a:extLst>
                  <a:ext uri="{FF2B5EF4-FFF2-40B4-BE49-F238E27FC236}">
                    <a16:creationId xmlns:a16="http://schemas.microsoft.com/office/drawing/2014/main" id="{FB8AB48C-979B-4EDF-8017-1176D8181C23}"/>
                  </a:ext>
                </a:extLst>
              </p:cNvPr>
              <p:cNvSpPr txBox="1"/>
              <p:nvPr/>
            </p:nvSpPr>
            <p:spPr>
              <a:xfrm>
                <a:off x="4041867" y="1664895"/>
                <a:ext cx="2011680" cy="338554"/>
              </a:xfrm>
              <a:prstGeom prst="rect">
                <a:avLst/>
              </a:prstGeom>
              <a:noFill/>
            </p:spPr>
            <p:txBody>
              <a:bodyPr wrap="square" rtlCol="0">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Connect</a:t>
                </a:r>
              </a:p>
            </p:txBody>
          </p:sp>
          <p:sp>
            <p:nvSpPr>
              <p:cNvPr id="11" name="Rectangle 10">
                <a:extLst>
                  <a:ext uri="{FF2B5EF4-FFF2-40B4-BE49-F238E27FC236}">
                    <a16:creationId xmlns:a16="http://schemas.microsoft.com/office/drawing/2014/main" id="{D2092CEF-9E97-4BCB-8A57-E8FB87494CF2}"/>
                  </a:ext>
                </a:extLst>
              </p:cNvPr>
              <p:cNvSpPr/>
              <p:nvPr/>
            </p:nvSpPr>
            <p:spPr>
              <a:xfrm>
                <a:off x="4088463" y="3492333"/>
                <a:ext cx="2011673" cy="784830"/>
              </a:xfrm>
              <a:prstGeom prst="rect">
                <a:avLst/>
              </a:prstGeom>
            </p:spPr>
            <p:txBody>
              <a:bodyPr wrap="square" lIns="91427" tIns="0" rIns="0" anchor="t">
                <a:noAutofit/>
              </a:bodyPr>
              <a:lstStyle/>
              <a:p>
                <a:pPr marL="171450" marR="0" lvl="1" indent="-171450"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Deploy Arc agents to existing K8s cluster</a:t>
                </a:r>
              </a:p>
              <a:p>
                <a:pPr marL="171450" marR="0" lvl="1" indent="-171450"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Arc enabled clusters gain secure access to the Azure Resource Manager ecosystem</a:t>
                </a:r>
              </a:p>
            </p:txBody>
          </p:sp>
        </p:grpSp>
        <p:grpSp>
          <p:nvGrpSpPr>
            <p:cNvPr id="13" name="Group 12">
              <a:extLst>
                <a:ext uri="{FF2B5EF4-FFF2-40B4-BE49-F238E27FC236}">
                  <a16:creationId xmlns:a16="http://schemas.microsoft.com/office/drawing/2014/main" id="{25899A88-51D7-4A17-A71A-C4F47DD61C01}"/>
                </a:ext>
              </a:extLst>
            </p:cNvPr>
            <p:cNvGrpSpPr/>
            <p:nvPr/>
          </p:nvGrpSpPr>
          <p:grpSpPr>
            <a:xfrm>
              <a:off x="5339526" y="1660175"/>
              <a:ext cx="2020372" cy="2432322"/>
              <a:chOff x="6415370" y="1660175"/>
              <a:chExt cx="2020372" cy="2432322"/>
            </a:xfrm>
          </p:grpSpPr>
          <p:sp>
            <p:nvSpPr>
              <p:cNvPr id="14" name="TextBox 13">
                <a:extLst>
                  <a:ext uri="{FF2B5EF4-FFF2-40B4-BE49-F238E27FC236}">
                    <a16:creationId xmlns:a16="http://schemas.microsoft.com/office/drawing/2014/main" id="{8A5F740D-FDB2-47F3-9A3B-357F6B6E1CF2}"/>
                  </a:ext>
                </a:extLst>
              </p:cNvPr>
              <p:cNvSpPr txBox="1"/>
              <p:nvPr/>
            </p:nvSpPr>
            <p:spPr>
              <a:xfrm>
                <a:off x="6424062" y="1660175"/>
                <a:ext cx="2011680" cy="830997"/>
              </a:xfrm>
              <a:prstGeom prst="rect">
                <a:avLst/>
              </a:prstGeom>
              <a:noFill/>
            </p:spPr>
            <p:txBody>
              <a:bodyPr wrap="square" rtlCol="0">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Configure</a:t>
                </a:r>
              </a:p>
            </p:txBody>
          </p:sp>
          <p:sp>
            <p:nvSpPr>
              <p:cNvPr id="15" name="Rectangle 14">
                <a:extLst>
                  <a:ext uri="{FF2B5EF4-FFF2-40B4-BE49-F238E27FC236}">
                    <a16:creationId xmlns:a16="http://schemas.microsoft.com/office/drawing/2014/main" id="{915CD9B7-194E-426D-99E2-54C24F8D253F}"/>
                  </a:ext>
                </a:extLst>
              </p:cNvPr>
              <p:cNvSpPr/>
              <p:nvPr/>
            </p:nvSpPr>
            <p:spPr>
              <a:xfrm>
                <a:off x="6415370" y="3492333"/>
                <a:ext cx="1925911" cy="600164"/>
              </a:xfrm>
              <a:prstGeom prst="rect">
                <a:avLst/>
              </a:prstGeom>
            </p:spPr>
            <p:txBody>
              <a:bodyPr wrap="square" lIns="91427" tIns="0" rIns="0" anchor="t">
                <a:noAutofit/>
              </a:bodyPr>
              <a:lstStyle/>
              <a:p>
                <a:pPr marL="171450" marR="0" lvl="1" indent="-171450"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 apply, monitor, and enforce Kubernetes configuration across one or more clusters from the Azure Portal and GitOps workflows</a:t>
                </a:r>
              </a:p>
            </p:txBody>
          </p:sp>
        </p:grpSp>
        <p:grpSp>
          <p:nvGrpSpPr>
            <p:cNvPr id="17" name="Group 16">
              <a:extLst>
                <a:ext uri="{FF2B5EF4-FFF2-40B4-BE49-F238E27FC236}">
                  <a16:creationId xmlns:a16="http://schemas.microsoft.com/office/drawing/2014/main" id="{02258253-4CC3-41E1-9404-41C3E0C2B512}"/>
                </a:ext>
              </a:extLst>
            </p:cNvPr>
            <p:cNvGrpSpPr/>
            <p:nvPr/>
          </p:nvGrpSpPr>
          <p:grpSpPr>
            <a:xfrm>
              <a:off x="7688803" y="1660175"/>
              <a:ext cx="2011680" cy="2616988"/>
              <a:chOff x="8639177" y="1660175"/>
              <a:chExt cx="2011680" cy="2616988"/>
            </a:xfrm>
          </p:grpSpPr>
          <p:sp>
            <p:nvSpPr>
              <p:cNvPr id="18" name="Rectangle 17">
                <a:extLst>
                  <a:ext uri="{FF2B5EF4-FFF2-40B4-BE49-F238E27FC236}">
                    <a16:creationId xmlns:a16="http://schemas.microsoft.com/office/drawing/2014/main" id="{FEA0B5BC-C1A0-425F-A9FF-D25A5FA7A230}"/>
                  </a:ext>
                </a:extLst>
              </p:cNvPr>
              <p:cNvSpPr/>
              <p:nvPr/>
            </p:nvSpPr>
            <p:spPr>
              <a:xfrm>
                <a:off x="8652689" y="3492333"/>
                <a:ext cx="1871077" cy="784830"/>
              </a:xfrm>
              <a:prstGeom prst="rect">
                <a:avLst/>
              </a:prstGeom>
            </p:spPr>
            <p:txBody>
              <a:bodyPr wrap="square" lIns="91427" tIns="0" rIns="0" anchor="t">
                <a:noAutofit/>
              </a:bodyPr>
              <a:lstStyle/>
              <a:p>
                <a:pPr marL="171450" marR="0" lvl="1" indent="-171450"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Deploy custom in-house applications, ecosystem/partner solutions, and Microsoft services</a:t>
                </a:r>
              </a:p>
            </p:txBody>
          </p:sp>
          <p:sp>
            <p:nvSpPr>
              <p:cNvPr id="19" name="TextBox 18">
                <a:extLst>
                  <a:ext uri="{FF2B5EF4-FFF2-40B4-BE49-F238E27FC236}">
                    <a16:creationId xmlns:a16="http://schemas.microsoft.com/office/drawing/2014/main" id="{D1173027-28CA-4A3E-B7CC-64FCF12678DC}"/>
                  </a:ext>
                </a:extLst>
              </p:cNvPr>
              <p:cNvSpPr txBox="1"/>
              <p:nvPr/>
            </p:nvSpPr>
            <p:spPr>
              <a:xfrm>
                <a:off x="8639177" y="1660175"/>
                <a:ext cx="2011680" cy="830997"/>
              </a:xfrm>
              <a:prstGeom prst="rect">
                <a:avLst/>
              </a:prstGeom>
              <a:noFill/>
            </p:spPr>
            <p:txBody>
              <a:bodyPr wrap="square" rtlCol="0">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App delivery/ Management</a:t>
                </a:r>
              </a:p>
            </p:txBody>
          </p:sp>
        </p:grpSp>
        <p:grpSp>
          <p:nvGrpSpPr>
            <p:cNvPr id="21" name="Group 20">
              <a:extLst>
                <a:ext uri="{FF2B5EF4-FFF2-40B4-BE49-F238E27FC236}">
                  <a16:creationId xmlns:a16="http://schemas.microsoft.com/office/drawing/2014/main" id="{7B5FB68F-E667-4DAA-ADB1-D24FD761CD2A}"/>
                </a:ext>
              </a:extLst>
            </p:cNvPr>
            <p:cNvGrpSpPr/>
            <p:nvPr/>
          </p:nvGrpSpPr>
          <p:grpSpPr>
            <a:xfrm>
              <a:off x="9940274" y="1660175"/>
              <a:ext cx="2011680" cy="2616988"/>
              <a:chOff x="8710256" y="1660175"/>
              <a:chExt cx="2011680" cy="2616988"/>
            </a:xfrm>
          </p:grpSpPr>
          <p:sp>
            <p:nvSpPr>
              <p:cNvPr id="22" name="Rectangle 21">
                <a:extLst>
                  <a:ext uri="{FF2B5EF4-FFF2-40B4-BE49-F238E27FC236}">
                    <a16:creationId xmlns:a16="http://schemas.microsoft.com/office/drawing/2014/main" id="{3DBB0516-5648-4936-8843-A8D0E38EE32F}"/>
                  </a:ext>
                </a:extLst>
              </p:cNvPr>
              <p:cNvSpPr/>
              <p:nvPr/>
            </p:nvSpPr>
            <p:spPr>
              <a:xfrm>
                <a:off x="8723768" y="3492333"/>
                <a:ext cx="1871077" cy="784830"/>
              </a:xfrm>
              <a:prstGeom prst="rect">
                <a:avLst/>
              </a:prstGeom>
            </p:spPr>
            <p:txBody>
              <a:bodyPr wrap="square" lIns="91427" tIns="0" rIns="0" anchor="t">
                <a:noAutofit/>
              </a:bodyPr>
              <a:lstStyle/>
              <a:p>
                <a:pPr marL="171450" marR="0" lvl="1" indent="-171450" algn="l" defTabSz="914225"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Resource Manager capabilities for ongoing operations</a:t>
                </a:r>
              </a:p>
            </p:txBody>
          </p:sp>
          <p:sp>
            <p:nvSpPr>
              <p:cNvPr id="23" name="TextBox 22">
                <a:extLst>
                  <a:ext uri="{FF2B5EF4-FFF2-40B4-BE49-F238E27FC236}">
                    <a16:creationId xmlns:a16="http://schemas.microsoft.com/office/drawing/2014/main" id="{43632E66-90FC-4D4F-99BA-3BF50F8943FE}"/>
                  </a:ext>
                </a:extLst>
              </p:cNvPr>
              <p:cNvSpPr txBox="1"/>
              <p:nvPr/>
            </p:nvSpPr>
            <p:spPr>
              <a:xfrm>
                <a:off x="8710256" y="1660175"/>
                <a:ext cx="2011680" cy="830997"/>
              </a:xfrm>
              <a:prstGeom prst="rect">
                <a:avLst/>
              </a:prstGeom>
              <a:noFill/>
            </p:spPr>
            <p:txBody>
              <a:bodyPr wrap="square" rtlCol="0">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Operations</a:t>
                </a:r>
              </a:p>
            </p:txBody>
          </p:sp>
        </p:grpSp>
        <p:pic>
          <p:nvPicPr>
            <p:cNvPr id="26" name="Graphic 25">
              <a:extLst>
                <a:ext uri="{FF2B5EF4-FFF2-40B4-BE49-F238E27FC236}">
                  <a16:creationId xmlns:a16="http://schemas.microsoft.com/office/drawing/2014/main" id="{452CFEF6-3D29-446B-8FC1-047D15506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9545" y="2339295"/>
              <a:ext cx="795625" cy="795625"/>
            </a:xfrm>
            <a:prstGeom prst="rect">
              <a:avLst/>
            </a:prstGeom>
          </p:spPr>
        </p:pic>
        <p:pic>
          <p:nvPicPr>
            <p:cNvPr id="28" name="Graphic 27">
              <a:extLst>
                <a:ext uri="{FF2B5EF4-FFF2-40B4-BE49-F238E27FC236}">
                  <a16:creationId xmlns:a16="http://schemas.microsoft.com/office/drawing/2014/main" id="{C5C02185-F822-4046-B6C6-54D8C2B54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5104" y="2333201"/>
              <a:ext cx="795528" cy="795528"/>
            </a:xfrm>
            <a:prstGeom prst="rect">
              <a:avLst/>
            </a:prstGeom>
          </p:spPr>
        </p:pic>
        <p:pic>
          <p:nvPicPr>
            <p:cNvPr id="32" name="Graphic 31">
              <a:extLst>
                <a:ext uri="{FF2B5EF4-FFF2-40B4-BE49-F238E27FC236}">
                  <a16:creationId xmlns:a16="http://schemas.microsoft.com/office/drawing/2014/main" id="{8C7CB848-5A7B-4407-BDAA-4E6DD7B53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1916" y="2323815"/>
              <a:ext cx="795528" cy="795528"/>
            </a:xfrm>
            <a:prstGeom prst="rect">
              <a:avLst/>
            </a:prstGeom>
          </p:spPr>
        </p:pic>
        <p:pic>
          <p:nvPicPr>
            <p:cNvPr id="36" name="Graphic 35">
              <a:extLst>
                <a:ext uri="{FF2B5EF4-FFF2-40B4-BE49-F238E27FC236}">
                  <a16:creationId xmlns:a16="http://schemas.microsoft.com/office/drawing/2014/main" id="{3F4EE0A4-A227-431B-807B-5CA269CB7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6879" y="2332056"/>
              <a:ext cx="795528" cy="795528"/>
            </a:xfrm>
            <a:prstGeom prst="rect">
              <a:avLst/>
            </a:prstGeom>
          </p:spPr>
        </p:pic>
        <p:pic>
          <p:nvPicPr>
            <p:cNvPr id="42" name="Graphic 41">
              <a:extLst>
                <a:ext uri="{FF2B5EF4-FFF2-40B4-BE49-F238E27FC236}">
                  <a16:creationId xmlns:a16="http://schemas.microsoft.com/office/drawing/2014/main" id="{16EFC0E2-B0B9-461C-AF89-CA95B80E19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48350" y="2339392"/>
              <a:ext cx="795528" cy="795528"/>
            </a:xfrm>
            <a:prstGeom prst="rect">
              <a:avLst/>
            </a:prstGeom>
          </p:spPr>
        </p:pic>
      </p:grpSp>
      <p:cxnSp>
        <p:nvCxnSpPr>
          <p:cNvPr id="44" name="Straight Connector 43">
            <a:extLst>
              <a:ext uri="{FF2B5EF4-FFF2-40B4-BE49-F238E27FC236}">
                <a16:creationId xmlns:a16="http://schemas.microsoft.com/office/drawing/2014/main" id="{F8CEE1BC-2F29-407E-B493-E9E95BBFAE81}"/>
              </a:ext>
            </a:extLst>
          </p:cNvPr>
          <p:cNvCxnSpPr>
            <a:cxnSpLocks/>
          </p:cNvCxnSpPr>
          <p:nvPr/>
        </p:nvCxnSpPr>
        <p:spPr>
          <a:xfrm>
            <a:off x="2677240" y="1660175"/>
            <a:ext cx="0" cy="3844886"/>
          </a:xfrm>
          <a:prstGeom prst="line">
            <a:avLst/>
          </a:prstGeom>
          <a:noFill/>
          <a:ln w="9525" cap="flat" cmpd="sng" algn="ctr">
            <a:solidFill>
              <a:schemeClr val="bg1">
                <a:lumMod val="75000"/>
              </a:schemeClr>
            </a:solidFill>
            <a:prstDash val="solid"/>
            <a:headEnd type="none"/>
            <a:tailEnd type="none"/>
          </a:ln>
          <a:effectLst/>
        </p:spPr>
      </p:cxnSp>
      <p:cxnSp>
        <p:nvCxnSpPr>
          <p:cNvPr id="46" name="Straight Connector 45">
            <a:extLst>
              <a:ext uri="{FF2B5EF4-FFF2-40B4-BE49-F238E27FC236}">
                <a16:creationId xmlns:a16="http://schemas.microsoft.com/office/drawing/2014/main" id="{261869FC-512B-48A7-B06D-957D6910B254}"/>
              </a:ext>
            </a:extLst>
          </p:cNvPr>
          <p:cNvCxnSpPr>
            <a:cxnSpLocks/>
          </p:cNvCxnSpPr>
          <p:nvPr/>
        </p:nvCxnSpPr>
        <p:spPr>
          <a:xfrm>
            <a:off x="5146742" y="1660175"/>
            <a:ext cx="0" cy="3844886"/>
          </a:xfrm>
          <a:prstGeom prst="line">
            <a:avLst/>
          </a:prstGeom>
          <a:noFill/>
          <a:ln w="9525" cap="flat" cmpd="sng" algn="ctr">
            <a:solidFill>
              <a:schemeClr val="bg1">
                <a:lumMod val="75000"/>
              </a:schemeClr>
            </a:solidFill>
            <a:prstDash val="solid"/>
            <a:headEnd type="none"/>
            <a:tailEnd type="none"/>
          </a:ln>
          <a:effectLst/>
        </p:spPr>
      </p:cxnSp>
      <p:cxnSp>
        <p:nvCxnSpPr>
          <p:cNvPr id="47" name="Straight Connector 46">
            <a:extLst>
              <a:ext uri="{FF2B5EF4-FFF2-40B4-BE49-F238E27FC236}">
                <a16:creationId xmlns:a16="http://schemas.microsoft.com/office/drawing/2014/main" id="{53B7F7DB-0369-46D1-AF6B-39D0DCB8120C}"/>
              </a:ext>
            </a:extLst>
          </p:cNvPr>
          <p:cNvCxnSpPr>
            <a:cxnSpLocks/>
          </p:cNvCxnSpPr>
          <p:nvPr/>
        </p:nvCxnSpPr>
        <p:spPr>
          <a:xfrm>
            <a:off x="7522938" y="1660175"/>
            <a:ext cx="0" cy="3844886"/>
          </a:xfrm>
          <a:prstGeom prst="line">
            <a:avLst/>
          </a:prstGeom>
          <a:noFill/>
          <a:ln w="9525" cap="flat" cmpd="sng" algn="ctr">
            <a:solidFill>
              <a:schemeClr val="bg1">
                <a:lumMod val="75000"/>
              </a:schemeClr>
            </a:solidFill>
            <a:prstDash val="solid"/>
            <a:headEnd type="none"/>
            <a:tailEnd type="none"/>
          </a:ln>
          <a:effectLst/>
        </p:spPr>
      </p:cxnSp>
      <p:cxnSp>
        <p:nvCxnSpPr>
          <p:cNvPr id="48" name="Straight Connector 47">
            <a:extLst>
              <a:ext uri="{FF2B5EF4-FFF2-40B4-BE49-F238E27FC236}">
                <a16:creationId xmlns:a16="http://schemas.microsoft.com/office/drawing/2014/main" id="{D77539AC-6A6A-4A64-BA3D-149487737C64}"/>
              </a:ext>
            </a:extLst>
          </p:cNvPr>
          <p:cNvCxnSpPr>
            <a:cxnSpLocks/>
          </p:cNvCxnSpPr>
          <p:nvPr/>
        </p:nvCxnSpPr>
        <p:spPr>
          <a:xfrm>
            <a:off x="9810787" y="1660175"/>
            <a:ext cx="0" cy="3844886"/>
          </a:xfrm>
          <a:prstGeom prst="line">
            <a:avLst/>
          </a:prstGeom>
          <a:noFill/>
          <a:ln w="9525" cap="flat" cmpd="sng" algn="ctr">
            <a:solidFill>
              <a:schemeClr val="bg1">
                <a:lumMod val="75000"/>
              </a:schemeClr>
            </a:solidFill>
            <a:prstDash val="solid"/>
            <a:headEnd type="none"/>
            <a:tailEnd type="none"/>
          </a:ln>
          <a:effectLst/>
        </p:spPr>
      </p:cxnSp>
      <p:cxnSp>
        <p:nvCxnSpPr>
          <p:cNvPr id="29" name="Straight Connector 28">
            <a:extLst>
              <a:ext uri="{FF2B5EF4-FFF2-40B4-BE49-F238E27FC236}">
                <a16:creationId xmlns:a16="http://schemas.microsoft.com/office/drawing/2014/main" id="{92D7B213-11B7-442E-B0D0-B930E0609262}"/>
              </a:ext>
            </a:extLst>
          </p:cNvPr>
          <p:cNvCxnSpPr>
            <a:cxnSpLocks/>
          </p:cNvCxnSpPr>
          <p:nvPr/>
        </p:nvCxnSpPr>
        <p:spPr>
          <a:xfrm flipH="1" flipV="1">
            <a:off x="1305551" y="6108355"/>
            <a:ext cx="9536707" cy="13256"/>
          </a:xfrm>
          <a:prstGeom prst="line">
            <a:avLst/>
          </a:prstGeom>
          <a:ln w="12700">
            <a:solidFill>
              <a:srgbClr val="0078D4"/>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10B71A-2435-4BB3-B2C2-30BEC2C49886}"/>
              </a:ext>
            </a:extLst>
          </p:cNvPr>
          <p:cNvSpPr txBox="1"/>
          <p:nvPr/>
        </p:nvSpPr>
        <p:spPr>
          <a:xfrm>
            <a:off x="3735849" y="6536705"/>
            <a:ext cx="4894290" cy="307777"/>
          </a:xfrm>
          <a:prstGeom prst="rect">
            <a:avLst/>
          </a:prstGeom>
          <a:noFill/>
        </p:spPr>
        <p:txBody>
          <a:bodyPr wrap="square" lIns="0" rIns="0" rtlCol="0">
            <a:sp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mn-cs"/>
              </a:rPr>
              <a:t>Use familiar tools and skillsets</a:t>
            </a:r>
          </a:p>
        </p:txBody>
      </p:sp>
      <p:sp>
        <p:nvSpPr>
          <p:cNvPr id="31" name="Freeform 162">
            <a:extLst>
              <a:ext uri="{FF2B5EF4-FFF2-40B4-BE49-F238E27FC236}">
                <a16:creationId xmlns:a16="http://schemas.microsoft.com/office/drawing/2014/main" id="{E9806E61-9EFD-405B-9A51-860C913AD8F5}"/>
              </a:ext>
            </a:extLst>
          </p:cNvPr>
          <p:cNvSpPr>
            <a:spLocks/>
          </p:cNvSpPr>
          <p:nvPr/>
        </p:nvSpPr>
        <p:spPr bwMode="auto">
          <a:xfrm>
            <a:off x="11035263" y="5895246"/>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3">
            <a:extLst>
              <a:ext uri="{FF2B5EF4-FFF2-40B4-BE49-F238E27FC236}">
                <a16:creationId xmlns:a16="http://schemas.microsoft.com/office/drawing/2014/main" id="{B2EDD4F1-8621-4920-80E2-1C545DFA7E8C}"/>
              </a:ext>
            </a:extLst>
          </p:cNvPr>
          <p:cNvSpPr>
            <a:spLocks/>
          </p:cNvSpPr>
          <p:nvPr/>
        </p:nvSpPr>
        <p:spPr bwMode="auto">
          <a:xfrm>
            <a:off x="11189331" y="6016633"/>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BE221BC-140B-4A80-B472-47A8AD93C8FB}"/>
              </a:ext>
            </a:extLst>
          </p:cNvPr>
          <p:cNvGrpSpPr/>
          <p:nvPr/>
        </p:nvGrpSpPr>
        <p:grpSpPr>
          <a:xfrm>
            <a:off x="547316" y="5835063"/>
            <a:ext cx="475421" cy="502966"/>
            <a:chOff x="4379814" y="3378398"/>
            <a:chExt cx="504934" cy="504934"/>
          </a:xfrm>
        </p:grpSpPr>
        <p:sp>
          <p:nvSpPr>
            <p:cNvPr id="35" name="Freeform: Shape 56">
              <a:extLst>
                <a:ext uri="{FF2B5EF4-FFF2-40B4-BE49-F238E27FC236}">
                  <a16:creationId xmlns:a16="http://schemas.microsoft.com/office/drawing/2014/main" id="{25EDA6CA-5163-428C-A9C7-96C132B98B35}"/>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Shape 57">
              <a:extLst>
                <a:ext uri="{FF2B5EF4-FFF2-40B4-BE49-F238E27FC236}">
                  <a16:creationId xmlns:a16="http://schemas.microsoft.com/office/drawing/2014/main" id="{2406B86D-E684-4753-B9C1-CB64802B4E45}"/>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70">
              <a:extLst>
                <a:ext uri="{FF2B5EF4-FFF2-40B4-BE49-F238E27FC236}">
                  <a16:creationId xmlns:a16="http://schemas.microsoft.com/office/drawing/2014/main" id="{18FD4FA9-18B9-4C84-A89B-07F7AA29D267}"/>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71">
              <a:extLst>
                <a:ext uri="{FF2B5EF4-FFF2-40B4-BE49-F238E27FC236}">
                  <a16:creationId xmlns:a16="http://schemas.microsoft.com/office/drawing/2014/main" id="{EE0D4BEF-D3CE-44FB-9A17-D7568F11BD57}"/>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Shape 72">
              <a:extLst>
                <a:ext uri="{FF2B5EF4-FFF2-40B4-BE49-F238E27FC236}">
                  <a16:creationId xmlns:a16="http://schemas.microsoft.com/office/drawing/2014/main" id="{82FBA27E-43BC-44B4-BA42-42EF6402B4B5}"/>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73">
              <a:extLst>
                <a:ext uri="{FF2B5EF4-FFF2-40B4-BE49-F238E27FC236}">
                  <a16:creationId xmlns:a16="http://schemas.microsoft.com/office/drawing/2014/main" id="{47B6D171-1111-45BF-A764-8C5373D2E722}"/>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74">
              <a:extLst>
                <a:ext uri="{FF2B5EF4-FFF2-40B4-BE49-F238E27FC236}">
                  <a16:creationId xmlns:a16="http://schemas.microsoft.com/office/drawing/2014/main" id="{073ADD09-550F-43CF-B2B3-DC19B2A1C112}"/>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Shape 75">
              <a:extLst>
                <a:ext uri="{FF2B5EF4-FFF2-40B4-BE49-F238E27FC236}">
                  <a16:creationId xmlns:a16="http://schemas.microsoft.com/office/drawing/2014/main" id="{5A7CE97C-9A99-427F-A099-41ECEF7626EB}"/>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Shape 76">
              <a:extLst>
                <a:ext uri="{FF2B5EF4-FFF2-40B4-BE49-F238E27FC236}">
                  <a16:creationId xmlns:a16="http://schemas.microsoft.com/office/drawing/2014/main" id="{FE0048A7-4CD1-4A0C-A004-832DB76D2129}"/>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Shape 77">
              <a:extLst>
                <a:ext uri="{FF2B5EF4-FFF2-40B4-BE49-F238E27FC236}">
                  <a16:creationId xmlns:a16="http://schemas.microsoft.com/office/drawing/2014/main" id="{7DE4AC1B-4DB8-4C41-A771-53592ABE31D2}"/>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2" name="Graphic 19">
            <a:extLst>
              <a:ext uri="{FF2B5EF4-FFF2-40B4-BE49-F238E27FC236}">
                <a16:creationId xmlns:a16="http://schemas.microsoft.com/office/drawing/2014/main" id="{0BB99F1E-EFB8-45B2-AC08-61E8205EEA08}"/>
              </a:ext>
            </a:extLst>
          </p:cNvPr>
          <p:cNvGrpSpPr/>
          <p:nvPr/>
        </p:nvGrpSpPr>
        <p:grpSpPr>
          <a:xfrm>
            <a:off x="947720" y="6094834"/>
            <a:ext cx="253225" cy="262689"/>
            <a:chOff x="8850502" y="5037551"/>
            <a:chExt cx="659527" cy="638846"/>
          </a:xfrm>
          <a:solidFill>
            <a:schemeClr val="accent1"/>
          </a:solidFill>
        </p:grpSpPr>
        <p:sp>
          <p:nvSpPr>
            <p:cNvPr id="53" name="Freeform 72">
              <a:extLst>
                <a:ext uri="{FF2B5EF4-FFF2-40B4-BE49-F238E27FC236}">
                  <a16:creationId xmlns:a16="http://schemas.microsoft.com/office/drawing/2014/main" id="{073BF2FB-F39B-45C8-9BC1-36CED60581E2}"/>
                </a:ext>
              </a:extLst>
            </p:cNvPr>
            <p:cNvSpPr/>
            <p:nvPr/>
          </p:nvSpPr>
          <p:spPr>
            <a:xfrm>
              <a:off x="8860900" y="5046911"/>
              <a:ext cx="641422" cy="620814"/>
            </a:xfrm>
            <a:custGeom>
              <a:avLst/>
              <a:gdLst>
                <a:gd name="connsiteX0" fmla="*/ 200531 w 641421"/>
                <a:gd name="connsiteY0" fmla="*/ 621163 h 620814"/>
                <a:gd name="connsiteX1" fmla="*/ 160804 w 641421"/>
                <a:gd name="connsiteY1" fmla="*/ 602018 h 620814"/>
                <a:gd name="connsiteX2" fmla="*/ 11294 w 641421"/>
                <a:gd name="connsiteY2" fmla="*/ 416946 h 620814"/>
                <a:gd name="connsiteX3" fmla="*/ 1470 w 641421"/>
                <a:gd name="connsiteY3" fmla="*/ 373548 h 620814"/>
                <a:gd name="connsiteX4" fmla="*/ 54866 w 641421"/>
                <a:gd name="connsiteY4" fmla="*/ 142527 h 620814"/>
                <a:gd name="connsiteX5" fmla="*/ 82632 w 641421"/>
                <a:gd name="connsiteY5" fmla="*/ 108065 h 620814"/>
                <a:gd name="connsiteX6" fmla="*/ 298779 w 641421"/>
                <a:gd name="connsiteY6" fmla="*/ 5105 h 620814"/>
                <a:gd name="connsiteX7" fmla="*/ 320993 w 641421"/>
                <a:gd name="connsiteY7" fmla="*/ 0 h 620814"/>
                <a:gd name="connsiteX8" fmla="*/ 343205 w 641421"/>
                <a:gd name="connsiteY8" fmla="*/ 5105 h 620814"/>
                <a:gd name="connsiteX9" fmla="*/ 559354 w 641421"/>
                <a:gd name="connsiteY9" fmla="*/ 107640 h 620814"/>
                <a:gd name="connsiteX10" fmla="*/ 587119 w 641421"/>
                <a:gd name="connsiteY10" fmla="*/ 142102 h 620814"/>
                <a:gd name="connsiteX11" fmla="*/ 640515 w 641421"/>
                <a:gd name="connsiteY11" fmla="*/ 373123 h 620814"/>
                <a:gd name="connsiteX12" fmla="*/ 630692 w 641421"/>
                <a:gd name="connsiteY12" fmla="*/ 416521 h 620814"/>
                <a:gd name="connsiteX13" fmla="*/ 481181 w 641421"/>
                <a:gd name="connsiteY13" fmla="*/ 601593 h 620814"/>
                <a:gd name="connsiteX14" fmla="*/ 441454 w 641421"/>
                <a:gd name="connsiteY14" fmla="*/ 620738 h 620814"/>
                <a:gd name="connsiteX15" fmla="*/ 200531 w 641421"/>
                <a:gd name="connsiteY15" fmla="*/ 621163 h 620814"/>
                <a:gd name="connsiteX16" fmla="*/ 200531 w 641421"/>
                <a:gd name="connsiteY16" fmla="*/ 621163 h 6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1421" h="620814">
                  <a:moveTo>
                    <a:pt x="200531" y="621163"/>
                  </a:moveTo>
                  <a:cubicBezTo>
                    <a:pt x="185153" y="621163"/>
                    <a:pt x="170629" y="614357"/>
                    <a:pt x="160804" y="602018"/>
                  </a:cubicBezTo>
                  <a:lnTo>
                    <a:pt x="11294" y="416946"/>
                  </a:lnTo>
                  <a:cubicBezTo>
                    <a:pt x="1470" y="404607"/>
                    <a:pt x="-2375" y="388865"/>
                    <a:pt x="1470" y="373548"/>
                  </a:cubicBezTo>
                  <a:lnTo>
                    <a:pt x="54866" y="142527"/>
                  </a:lnTo>
                  <a:cubicBezTo>
                    <a:pt x="58283" y="127211"/>
                    <a:pt x="68535" y="114873"/>
                    <a:pt x="82632" y="108065"/>
                  </a:cubicBezTo>
                  <a:lnTo>
                    <a:pt x="298779" y="5105"/>
                  </a:lnTo>
                  <a:cubicBezTo>
                    <a:pt x="305615" y="1702"/>
                    <a:pt x="313304" y="0"/>
                    <a:pt x="320993" y="0"/>
                  </a:cubicBezTo>
                  <a:cubicBezTo>
                    <a:pt x="328683" y="0"/>
                    <a:pt x="336369" y="1702"/>
                    <a:pt x="343205" y="5105"/>
                  </a:cubicBezTo>
                  <a:lnTo>
                    <a:pt x="559354" y="107640"/>
                  </a:lnTo>
                  <a:cubicBezTo>
                    <a:pt x="573450" y="114447"/>
                    <a:pt x="583702" y="126785"/>
                    <a:pt x="587119" y="142102"/>
                  </a:cubicBezTo>
                  <a:lnTo>
                    <a:pt x="640515" y="373123"/>
                  </a:lnTo>
                  <a:cubicBezTo>
                    <a:pt x="643934" y="388440"/>
                    <a:pt x="640515" y="404182"/>
                    <a:pt x="630692" y="416521"/>
                  </a:cubicBezTo>
                  <a:lnTo>
                    <a:pt x="481181" y="601593"/>
                  </a:lnTo>
                  <a:cubicBezTo>
                    <a:pt x="471355" y="613504"/>
                    <a:pt x="456833" y="620738"/>
                    <a:pt x="441454" y="620738"/>
                  </a:cubicBezTo>
                  <a:lnTo>
                    <a:pt x="200531" y="621163"/>
                  </a:lnTo>
                  <a:lnTo>
                    <a:pt x="200531" y="621163"/>
                  </a:lnTo>
                  <a:close/>
                </a:path>
              </a:pathLst>
            </a:custGeom>
            <a:solidFill>
              <a:schemeClr val="accent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73">
              <a:extLst>
                <a:ext uri="{FF2B5EF4-FFF2-40B4-BE49-F238E27FC236}">
                  <a16:creationId xmlns:a16="http://schemas.microsoft.com/office/drawing/2014/main" id="{53B5EF83-F69B-4197-84B3-E2EE7F68F75A}"/>
                </a:ext>
              </a:extLst>
            </p:cNvPr>
            <p:cNvSpPr/>
            <p:nvPr/>
          </p:nvSpPr>
          <p:spPr>
            <a:xfrm>
              <a:off x="8850502" y="5037551"/>
              <a:ext cx="659527" cy="638846"/>
            </a:xfrm>
            <a:custGeom>
              <a:avLst/>
              <a:gdLst>
                <a:gd name="connsiteX0" fmla="*/ 330962 w 659526"/>
                <a:gd name="connsiteY0" fmla="*/ 19996 h 638846"/>
                <a:gd name="connsiteX1" fmla="*/ 348477 w 659526"/>
                <a:gd name="connsiteY1" fmla="*/ 23825 h 638846"/>
                <a:gd name="connsiteX2" fmla="*/ 564626 w 659526"/>
                <a:gd name="connsiteY2" fmla="*/ 126360 h 638846"/>
                <a:gd name="connsiteX3" fmla="*/ 586838 w 659526"/>
                <a:gd name="connsiteY3" fmla="*/ 154014 h 638846"/>
                <a:gd name="connsiteX4" fmla="*/ 640234 w 659526"/>
                <a:gd name="connsiteY4" fmla="*/ 385036 h 638846"/>
                <a:gd name="connsiteX5" fmla="*/ 632117 w 659526"/>
                <a:gd name="connsiteY5" fmla="*/ 419922 h 638846"/>
                <a:gd name="connsiteX6" fmla="*/ 482609 w 659526"/>
                <a:gd name="connsiteY6" fmla="*/ 604997 h 638846"/>
                <a:gd name="connsiteX7" fmla="*/ 450572 w 659526"/>
                <a:gd name="connsiteY7" fmla="*/ 620311 h 638846"/>
                <a:gd name="connsiteX8" fmla="*/ 210929 w 659526"/>
                <a:gd name="connsiteY8" fmla="*/ 620311 h 638846"/>
                <a:gd name="connsiteX9" fmla="*/ 178891 w 659526"/>
                <a:gd name="connsiteY9" fmla="*/ 604997 h 638846"/>
                <a:gd name="connsiteX10" fmla="*/ 29381 w 659526"/>
                <a:gd name="connsiteY10" fmla="*/ 419922 h 638846"/>
                <a:gd name="connsiteX11" fmla="*/ 21265 w 659526"/>
                <a:gd name="connsiteY11" fmla="*/ 385036 h 638846"/>
                <a:gd name="connsiteX12" fmla="*/ 74661 w 659526"/>
                <a:gd name="connsiteY12" fmla="*/ 154014 h 638846"/>
                <a:gd name="connsiteX13" fmla="*/ 96874 w 659526"/>
                <a:gd name="connsiteY13" fmla="*/ 126360 h 638846"/>
                <a:gd name="connsiteX14" fmla="*/ 313023 w 659526"/>
                <a:gd name="connsiteY14" fmla="*/ 23400 h 638846"/>
                <a:gd name="connsiteX15" fmla="*/ 330962 w 659526"/>
                <a:gd name="connsiteY15" fmla="*/ 19996 h 638846"/>
                <a:gd name="connsiteX16" fmla="*/ 330962 w 659526"/>
                <a:gd name="connsiteY16" fmla="*/ 19996 h 638846"/>
                <a:gd name="connsiteX17" fmla="*/ 330962 w 659526"/>
                <a:gd name="connsiteY17" fmla="*/ 0 h 638846"/>
                <a:gd name="connsiteX18" fmla="*/ 330962 w 659526"/>
                <a:gd name="connsiteY18" fmla="*/ 0 h 638846"/>
                <a:gd name="connsiteX19" fmla="*/ 304478 w 659526"/>
                <a:gd name="connsiteY19" fmla="*/ 5956 h 638846"/>
                <a:gd name="connsiteX20" fmla="*/ 88331 w 659526"/>
                <a:gd name="connsiteY20" fmla="*/ 108916 h 638846"/>
                <a:gd name="connsiteX21" fmla="*/ 55012 w 659526"/>
                <a:gd name="connsiteY21" fmla="*/ 150185 h 638846"/>
                <a:gd name="connsiteX22" fmla="*/ 1615 w 659526"/>
                <a:gd name="connsiteY22" fmla="*/ 381208 h 638846"/>
                <a:gd name="connsiteX23" fmla="*/ 13576 w 659526"/>
                <a:gd name="connsiteY23" fmla="*/ 433111 h 638846"/>
                <a:gd name="connsiteX24" fmla="*/ 163086 w 659526"/>
                <a:gd name="connsiteY24" fmla="*/ 618186 h 638846"/>
                <a:gd name="connsiteX25" fmla="*/ 210501 w 659526"/>
                <a:gd name="connsiteY25" fmla="*/ 640734 h 638846"/>
                <a:gd name="connsiteX26" fmla="*/ 450142 w 659526"/>
                <a:gd name="connsiteY26" fmla="*/ 640734 h 638846"/>
                <a:gd name="connsiteX27" fmla="*/ 497559 w 659526"/>
                <a:gd name="connsiteY27" fmla="*/ 618186 h 638846"/>
                <a:gd name="connsiteX28" fmla="*/ 647069 w 659526"/>
                <a:gd name="connsiteY28" fmla="*/ 433111 h 638846"/>
                <a:gd name="connsiteX29" fmla="*/ 659029 w 659526"/>
                <a:gd name="connsiteY29" fmla="*/ 381208 h 638846"/>
                <a:gd name="connsiteX30" fmla="*/ 605633 w 659526"/>
                <a:gd name="connsiteY30" fmla="*/ 150185 h 638846"/>
                <a:gd name="connsiteX31" fmla="*/ 572315 w 659526"/>
                <a:gd name="connsiteY31" fmla="*/ 108916 h 638846"/>
                <a:gd name="connsiteX32" fmla="*/ 357020 w 659526"/>
                <a:gd name="connsiteY32" fmla="*/ 5956 h 638846"/>
                <a:gd name="connsiteX33" fmla="*/ 330962 w 659526"/>
                <a:gd name="connsiteY33" fmla="*/ 0 h 638846"/>
                <a:gd name="connsiteX34" fmla="*/ 330962 w 659526"/>
                <a:gd name="connsiteY34" fmla="*/ 0 h 638846"/>
                <a:gd name="connsiteX35" fmla="*/ 330962 w 659526"/>
                <a:gd name="connsiteY35" fmla="*/ 0 h 63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9526" h="638846">
                  <a:moveTo>
                    <a:pt x="330962" y="19996"/>
                  </a:moveTo>
                  <a:cubicBezTo>
                    <a:pt x="336944" y="19996"/>
                    <a:pt x="342924" y="21273"/>
                    <a:pt x="348477" y="23825"/>
                  </a:cubicBezTo>
                  <a:lnTo>
                    <a:pt x="564626" y="126360"/>
                  </a:lnTo>
                  <a:cubicBezTo>
                    <a:pt x="575732" y="131891"/>
                    <a:pt x="584275" y="142102"/>
                    <a:pt x="586838" y="154014"/>
                  </a:cubicBezTo>
                  <a:lnTo>
                    <a:pt x="640234" y="385036"/>
                  </a:lnTo>
                  <a:cubicBezTo>
                    <a:pt x="643223" y="397375"/>
                    <a:pt x="640234" y="410139"/>
                    <a:pt x="632117" y="419922"/>
                  </a:cubicBezTo>
                  <a:lnTo>
                    <a:pt x="482609" y="604997"/>
                  </a:lnTo>
                  <a:cubicBezTo>
                    <a:pt x="474920" y="614781"/>
                    <a:pt x="462958" y="620311"/>
                    <a:pt x="450572" y="620311"/>
                  </a:cubicBezTo>
                  <a:lnTo>
                    <a:pt x="210929" y="620311"/>
                  </a:lnTo>
                  <a:cubicBezTo>
                    <a:pt x="198541" y="620311"/>
                    <a:pt x="186580" y="614781"/>
                    <a:pt x="178891" y="604997"/>
                  </a:cubicBezTo>
                  <a:lnTo>
                    <a:pt x="29381" y="419922"/>
                  </a:lnTo>
                  <a:cubicBezTo>
                    <a:pt x="21692" y="410139"/>
                    <a:pt x="18702" y="397375"/>
                    <a:pt x="21265" y="385036"/>
                  </a:cubicBezTo>
                  <a:lnTo>
                    <a:pt x="74661" y="154014"/>
                  </a:lnTo>
                  <a:cubicBezTo>
                    <a:pt x="77652" y="141676"/>
                    <a:pt x="85768" y="131465"/>
                    <a:pt x="96874" y="126360"/>
                  </a:cubicBezTo>
                  <a:lnTo>
                    <a:pt x="313023" y="23400"/>
                  </a:lnTo>
                  <a:cubicBezTo>
                    <a:pt x="318576" y="21273"/>
                    <a:pt x="324982" y="19996"/>
                    <a:pt x="330962" y="19996"/>
                  </a:cubicBezTo>
                  <a:lnTo>
                    <a:pt x="330962" y="19996"/>
                  </a:lnTo>
                  <a:close/>
                  <a:moveTo>
                    <a:pt x="330962" y="0"/>
                  </a:moveTo>
                  <a:lnTo>
                    <a:pt x="330962" y="0"/>
                  </a:lnTo>
                  <a:cubicBezTo>
                    <a:pt x="321993" y="0"/>
                    <a:pt x="313023" y="2127"/>
                    <a:pt x="304478" y="5956"/>
                  </a:cubicBezTo>
                  <a:lnTo>
                    <a:pt x="88331" y="108916"/>
                  </a:lnTo>
                  <a:cubicBezTo>
                    <a:pt x="71244" y="117000"/>
                    <a:pt x="59283" y="131891"/>
                    <a:pt x="55012" y="150185"/>
                  </a:cubicBezTo>
                  <a:lnTo>
                    <a:pt x="1615" y="381208"/>
                  </a:lnTo>
                  <a:cubicBezTo>
                    <a:pt x="-2656" y="399502"/>
                    <a:pt x="1615" y="418222"/>
                    <a:pt x="13576" y="433111"/>
                  </a:cubicBezTo>
                  <a:lnTo>
                    <a:pt x="163086" y="618186"/>
                  </a:lnTo>
                  <a:cubicBezTo>
                    <a:pt x="174619" y="632650"/>
                    <a:pt x="192133" y="640734"/>
                    <a:pt x="210501" y="640734"/>
                  </a:cubicBezTo>
                  <a:lnTo>
                    <a:pt x="450142" y="640734"/>
                  </a:lnTo>
                  <a:cubicBezTo>
                    <a:pt x="468511" y="640734"/>
                    <a:pt x="486026" y="632650"/>
                    <a:pt x="497559" y="618186"/>
                  </a:cubicBezTo>
                  <a:lnTo>
                    <a:pt x="647069" y="433111"/>
                  </a:lnTo>
                  <a:cubicBezTo>
                    <a:pt x="659029" y="418647"/>
                    <a:pt x="663301" y="399502"/>
                    <a:pt x="659029" y="381208"/>
                  </a:cubicBezTo>
                  <a:lnTo>
                    <a:pt x="605633" y="150185"/>
                  </a:lnTo>
                  <a:cubicBezTo>
                    <a:pt x="601363" y="131891"/>
                    <a:pt x="589401" y="117000"/>
                    <a:pt x="572315" y="108916"/>
                  </a:cubicBezTo>
                  <a:lnTo>
                    <a:pt x="357020" y="5956"/>
                  </a:lnTo>
                  <a:cubicBezTo>
                    <a:pt x="348904" y="2127"/>
                    <a:pt x="339934" y="0"/>
                    <a:pt x="330962" y="0"/>
                  </a:cubicBezTo>
                  <a:lnTo>
                    <a:pt x="330962" y="0"/>
                  </a:lnTo>
                  <a:lnTo>
                    <a:pt x="330962" y="0"/>
                  </a:lnTo>
                  <a:close/>
                </a:path>
              </a:pathLst>
            </a:custGeom>
            <a:solidFill>
              <a:schemeClr val="bg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74">
              <a:extLst>
                <a:ext uri="{FF2B5EF4-FFF2-40B4-BE49-F238E27FC236}">
                  <a16:creationId xmlns:a16="http://schemas.microsoft.com/office/drawing/2014/main" id="{F9203867-A87A-4873-A0B0-A41158A30286}"/>
                </a:ext>
              </a:extLst>
            </p:cNvPr>
            <p:cNvSpPr/>
            <p:nvPr/>
          </p:nvSpPr>
          <p:spPr>
            <a:xfrm>
              <a:off x="8955283" y="5135831"/>
              <a:ext cx="452616" cy="440495"/>
            </a:xfrm>
            <a:custGeom>
              <a:avLst/>
              <a:gdLst>
                <a:gd name="connsiteX0" fmla="*/ 442757 w 452616"/>
                <a:gd name="connsiteY0" fmla="*/ 268461 h 440494"/>
                <a:gd name="connsiteX1" fmla="*/ 442757 w 452616"/>
                <a:gd name="connsiteY1" fmla="*/ 268461 h 440494"/>
                <a:gd name="connsiteX2" fmla="*/ 442757 w 452616"/>
                <a:gd name="connsiteY2" fmla="*/ 268461 h 440494"/>
                <a:gd name="connsiteX3" fmla="*/ 442757 w 452616"/>
                <a:gd name="connsiteY3" fmla="*/ 268461 h 440494"/>
                <a:gd name="connsiteX4" fmla="*/ 442330 w 452616"/>
                <a:gd name="connsiteY4" fmla="*/ 268461 h 440494"/>
                <a:gd name="connsiteX5" fmla="*/ 441477 w 452616"/>
                <a:gd name="connsiteY5" fmla="*/ 268036 h 440494"/>
                <a:gd name="connsiteX6" fmla="*/ 438913 w 452616"/>
                <a:gd name="connsiteY6" fmla="*/ 267611 h 440494"/>
                <a:gd name="connsiteX7" fmla="*/ 430797 w 452616"/>
                <a:gd name="connsiteY7" fmla="*/ 266761 h 440494"/>
                <a:gd name="connsiteX8" fmla="*/ 426525 w 452616"/>
                <a:gd name="connsiteY8" fmla="*/ 266333 h 440494"/>
                <a:gd name="connsiteX9" fmla="*/ 426098 w 452616"/>
                <a:gd name="connsiteY9" fmla="*/ 266333 h 440494"/>
                <a:gd name="connsiteX10" fmla="*/ 403030 w 452616"/>
                <a:gd name="connsiteY10" fmla="*/ 262505 h 440494"/>
                <a:gd name="connsiteX11" fmla="*/ 398331 w 452616"/>
                <a:gd name="connsiteY11" fmla="*/ 257825 h 440494"/>
                <a:gd name="connsiteX12" fmla="*/ 397904 w 452616"/>
                <a:gd name="connsiteY12" fmla="*/ 256975 h 440494"/>
                <a:gd name="connsiteX13" fmla="*/ 397904 w 452616"/>
                <a:gd name="connsiteY13" fmla="*/ 256975 h 440494"/>
                <a:gd name="connsiteX14" fmla="*/ 392351 w 452616"/>
                <a:gd name="connsiteY14" fmla="*/ 255272 h 440494"/>
                <a:gd name="connsiteX15" fmla="*/ 389361 w 452616"/>
                <a:gd name="connsiteY15" fmla="*/ 195282 h 440494"/>
                <a:gd name="connsiteX16" fmla="*/ 365440 w 452616"/>
                <a:gd name="connsiteY16" fmla="*/ 139549 h 440494"/>
                <a:gd name="connsiteX17" fmla="*/ 369712 w 452616"/>
                <a:gd name="connsiteY17" fmla="*/ 135720 h 440494"/>
                <a:gd name="connsiteX18" fmla="*/ 369712 w 452616"/>
                <a:gd name="connsiteY18" fmla="*/ 134869 h 440494"/>
                <a:gd name="connsiteX19" fmla="*/ 371846 w 452616"/>
                <a:gd name="connsiteY19" fmla="*/ 128487 h 440494"/>
                <a:gd name="connsiteX20" fmla="*/ 391071 w 452616"/>
                <a:gd name="connsiteY20" fmla="*/ 115298 h 440494"/>
                <a:gd name="connsiteX21" fmla="*/ 391071 w 452616"/>
                <a:gd name="connsiteY21" fmla="*/ 115298 h 440494"/>
                <a:gd name="connsiteX22" fmla="*/ 394914 w 452616"/>
                <a:gd name="connsiteY22" fmla="*/ 113171 h 440494"/>
                <a:gd name="connsiteX23" fmla="*/ 402177 w 452616"/>
                <a:gd name="connsiteY23" fmla="*/ 108916 h 440494"/>
                <a:gd name="connsiteX24" fmla="*/ 404313 w 452616"/>
                <a:gd name="connsiteY24" fmla="*/ 107215 h 440494"/>
                <a:gd name="connsiteX25" fmla="*/ 405166 w 452616"/>
                <a:gd name="connsiteY25" fmla="*/ 106363 h 440494"/>
                <a:gd name="connsiteX26" fmla="*/ 405166 w 452616"/>
                <a:gd name="connsiteY26" fmla="*/ 106363 h 440494"/>
                <a:gd name="connsiteX27" fmla="*/ 408156 w 452616"/>
                <a:gd name="connsiteY27" fmla="*/ 87218 h 440494"/>
                <a:gd name="connsiteX28" fmla="*/ 398331 w 452616"/>
                <a:gd name="connsiteY28" fmla="*/ 82538 h 440494"/>
                <a:gd name="connsiteX29" fmla="*/ 388934 w 452616"/>
                <a:gd name="connsiteY29" fmla="*/ 85942 h 440494"/>
                <a:gd name="connsiteX30" fmla="*/ 388934 w 452616"/>
                <a:gd name="connsiteY30" fmla="*/ 85942 h 440494"/>
                <a:gd name="connsiteX31" fmla="*/ 388934 w 452616"/>
                <a:gd name="connsiteY31" fmla="*/ 85942 h 440494"/>
                <a:gd name="connsiteX32" fmla="*/ 388081 w 452616"/>
                <a:gd name="connsiteY32" fmla="*/ 86793 h 440494"/>
                <a:gd name="connsiteX33" fmla="*/ 385944 w 452616"/>
                <a:gd name="connsiteY33" fmla="*/ 88495 h 440494"/>
                <a:gd name="connsiteX34" fmla="*/ 380391 w 452616"/>
                <a:gd name="connsiteY34" fmla="*/ 94451 h 440494"/>
                <a:gd name="connsiteX35" fmla="*/ 377402 w 452616"/>
                <a:gd name="connsiteY35" fmla="*/ 97429 h 440494"/>
                <a:gd name="connsiteX36" fmla="*/ 377402 w 452616"/>
                <a:gd name="connsiteY36" fmla="*/ 97429 h 440494"/>
                <a:gd name="connsiteX37" fmla="*/ 360313 w 452616"/>
                <a:gd name="connsiteY37" fmla="*/ 112745 h 440494"/>
                <a:gd name="connsiteX38" fmla="*/ 356470 w 452616"/>
                <a:gd name="connsiteY38" fmla="*/ 114022 h 440494"/>
                <a:gd name="connsiteX39" fmla="*/ 353907 w 452616"/>
                <a:gd name="connsiteY39" fmla="*/ 113596 h 440494"/>
                <a:gd name="connsiteX40" fmla="*/ 353051 w 452616"/>
                <a:gd name="connsiteY40" fmla="*/ 113596 h 440494"/>
                <a:gd name="connsiteX41" fmla="*/ 353051 w 452616"/>
                <a:gd name="connsiteY41" fmla="*/ 113596 h 440494"/>
                <a:gd name="connsiteX42" fmla="*/ 347925 w 452616"/>
                <a:gd name="connsiteY42" fmla="*/ 117000 h 440494"/>
                <a:gd name="connsiteX43" fmla="*/ 330412 w 452616"/>
                <a:gd name="connsiteY43" fmla="*/ 100833 h 440494"/>
                <a:gd name="connsiteX44" fmla="*/ 241133 w 452616"/>
                <a:gd name="connsiteY44" fmla="*/ 65520 h 440494"/>
                <a:gd name="connsiteX45" fmla="*/ 240706 w 452616"/>
                <a:gd name="connsiteY45" fmla="*/ 59989 h 440494"/>
                <a:gd name="connsiteX46" fmla="*/ 239853 w 452616"/>
                <a:gd name="connsiteY46" fmla="*/ 59138 h 440494"/>
                <a:gd name="connsiteX47" fmla="*/ 236434 w 452616"/>
                <a:gd name="connsiteY47" fmla="*/ 53607 h 440494"/>
                <a:gd name="connsiteX48" fmla="*/ 237716 w 452616"/>
                <a:gd name="connsiteY48" fmla="*/ 30633 h 440494"/>
                <a:gd name="connsiteX49" fmla="*/ 237716 w 452616"/>
                <a:gd name="connsiteY49" fmla="*/ 30207 h 440494"/>
                <a:gd name="connsiteX50" fmla="*/ 238570 w 452616"/>
                <a:gd name="connsiteY50" fmla="*/ 25953 h 440494"/>
                <a:gd name="connsiteX51" fmla="*/ 239853 w 452616"/>
                <a:gd name="connsiteY51" fmla="*/ 17869 h 440494"/>
                <a:gd name="connsiteX52" fmla="*/ 239853 w 452616"/>
                <a:gd name="connsiteY52" fmla="*/ 15316 h 440494"/>
                <a:gd name="connsiteX53" fmla="*/ 239853 w 452616"/>
                <a:gd name="connsiteY53" fmla="*/ 14040 h 440494"/>
                <a:gd name="connsiteX54" fmla="*/ 239853 w 452616"/>
                <a:gd name="connsiteY54" fmla="*/ 14040 h 440494"/>
                <a:gd name="connsiteX55" fmla="*/ 239853 w 452616"/>
                <a:gd name="connsiteY55" fmla="*/ 14040 h 440494"/>
                <a:gd name="connsiteX56" fmla="*/ 226611 w 452616"/>
                <a:gd name="connsiteY56" fmla="*/ 0 h 440494"/>
                <a:gd name="connsiteX57" fmla="*/ 217212 w 452616"/>
                <a:gd name="connsiteY57" fmla="*/ 4255 h 440494"/>
                <a:gd name="connsiteX58" fmla="*/ 213368 w 452616"/>
                <a:gd name="connsiteY58" fmla="*/ 14040 h 440494"/>
                <a:gd name="connsiteX59" fmla="*/ 213368 w 452616"/>
                <a:gd name="connsiteY59" fmla="*/ 14040 h 440494"/>
                <a:gd name="connsiteX60" fmla="*/ 213368 w 452616"/>
                <a:gd name="connsiteY60" fmla="*/ 14040 h 440494"/>
                <a:gd name="connsiteX61" fmla="*/ 213368 w 452616"/>
                <a:gd name="connsiteY61" fmla="*/ 14891 h 440494"/>
                <a:gd name="connsiteX62" fmla="*/ 213368 w 452616"/>
                <a:gd name="connsiteY62" fmla="*/ 17444 h 440494"/>
                <a:gd name="connsiteX63" fmla="*/ 214649 w 452616"/>
                <a:gd name="connsiteY63" fmla="*/ 25527 h 440494"/>
                <a:gd name="connsiteX64" fmla="*/ 215502 w 452616"/>
                <a:gd name="connsiteY64" fmla="*/ 29782 h 440494"/>
                <a:gd name="connsiteX65" fmla="*/ 215502 w 452616"/>
                <a:gd name="connsiteY65" fmla="*/ 30207 h 440494"/>
                <a:gd name="connsiteX66" fmla="*/ 216785 w 452616"/>
                <a:gd name="connsiteY66" fmla="*/ 53182 h 440494"/>
                <a:gd name="connsiteX67" fmla="*/ 213368 w 452616"/>
                <a:gd name="connsiteY67" fmla="*/ 58713 h 440494"/>
                <a:gd name="connsiteX68" fmla="*/ 212512 w 452616"/>
                <a:gd name="connsiteY68" fmla="*/ 59564 h 440494"/>
                <a:gd name="connsiteX69" fmla="*/ 212512 w 452616"/>
                <a:gd name="connsiteY69" fmla="*/ 59564 h 440494"/>
                <a:gd name="connsiteX70" fmla="*/ 212085 w 452616"/>
                <a:gd name="connsiteY70" fmla="*/ 65095 h 440494"/>
                <a:gd name="connsiteX71" fmla="*/ 189018 w 452616"/>
                <a:gd name="connsiteY71" fmla="*/ 68498 h 440494"/>
                <a:gd name="connsiteX72" fmla="*/ 104439 w 452616"/>
                <a:gd name="connsiteY72" fmla="*/ 116149 h 440494"/>
                <a:gd name="connsiteX73" fmla="*/ 100167 w 452616"/>
                <a:gd name="connsiteY73" fmla="*/ 113171 h 440494"/>
                <a:gd name="connsiteX74" fmla="*/ 99313 w 452616"/>
                <a:gd name="connsiteY74" fmla="*/ 113171 h 440494"/>
                <a:gd name="connsiteX75" fmla="*/ 96750 w 452616"/>
                <a:gd name="connsiteY75" fmla="*/ 113596 h 440494"/>
                <a:gd name="connsiteX76" fmla="*/ 92906 w 452616"/>
                <a:gd name="connsiteY76" fmla="*/ 112320 h 440494"/>
                <a:gd name="connsiteX77" fmla="*/ 75819 w 452616"/>
                <a:gd name="connsiteY77" fmla="*/ 96578 h 440494"/>
                <a:gd name="connsiteX78" fmla="*/ 75819 w 452616"/>
                <a:gd name="connsiteY78" fmla="*/ 96578 h 440494"/>
                <a:gd name="connsiteX79" fmla="*/ 72829 w 452616"/>
                <a:gd name="connsiteY79" fmla="*/ 93600 h 440494"/>
                <a:gd name="connsiteX80" fmla="*/ 67275 w 452616"/>
                <a:gd name="connsiteY80" fmla="*/ 87643 h 440494"/>
                <a:gd name="connsiteX81" fmla="*/ 65140 w 452616"/>
                <a:gd name="connsiteY81" fmla="*/ 85942 h 440494"/>
                <a:gd name="connsiteX82" fmla="*/ 64285 w 452616"/>
                <a:gd name="connsiteY82" fmla="*/ 85091 h 440494"/>
                <a:gd name="connsiteX83" fmla="*/ 64285 w 452616"/>
                <a:gd name="connsiteY83" fmla="*/ 85091 h 440494"/>
                <a:gd name="connsiteX84" fmla="*/ 54887 w 452616"/>
                <a:gd name="connsiteY84" fmla="*/ 81687 h 440494"/>
                <a:gd name="connsiteX85" fmla="*/ 45063 w 452616"/>
                <a:gd name="connsiteY85" fmla="*/ 86367 h 440494"/>
                <a:gd name="connsiteX86" fmla="*/ 48053 w 452616"/>
                <a:gd name="connsiteY86" fmla="*/ 105513 h 440494"/>
                <a:gd name="connsiteX87" fmla="*/ 48053 w 452616"/>
                <a:gd name="connsiteY87" fmla="*/ 105513 h 440494"/>
                <a:gd name="connsiteX88" fmla="*/ 48053 w 452616"/>
                <a:gd name="connsiteY88" fmla="*/ 105513 h 440494"/>
                <a:gd name="connsiteX89" fmla="*/ 48907 w 452616"/>
                <a:gd name="connsiteY89" fmla="*/ 105938 h 440494"/>
                <a:gd name="connsiteX90" fmla="*/ 51043 w 452616"/>
                <a:gd name="connsiteY90" fmla="*/ 107640 h 440494"/>
                <a:gd name="connsiteX91" fmla="*/ 58305 w 452616"/>
                <a:gd name="connsiteY91" fmla="*/ 111894 h 440494"/>
                <a:gd name="connsiteX92" fmla="*/ 62149 w 452616"/>
                <a:gd name="connsiteY92" fmla="*/ 114022 h 440494"/>
                <a:gd name="connsiteX93" fmla="*/ 62149 w 452616"/>
                <a:gd name="connsiteY93" fmla="*/ 114022 h 440494"/>
                <a:gd name="connsiteX94" fmla="*/ 81372 w 452616"/>
                <a:gd name="connsiteY94" fmla="*/ 127211 h 440494"/>
                <a:gd name="connsiteX95" fmla="*/ 83508 w 452616"/>
                <a:gd name="connsiteY95" fmla="*/ 133593 h 440494"/>
                <a:gd name="connsiteX96" fmla="*/ 83508 w 452616"/>
                <a:gd name="connsiteY96" fmla="*/ 134444 h 440494"/>
                <a:gd name="connsiteX97" fmla="*/ 83508 w 452616"/>
                <a:gd name="connsiteY97" fmla="*/ 134444 h 440494"/>
                <a:gd name="connsiteX98" fmla="*/ 87779 w 452616"/>
                <a:gd name="connsiteY98" fmla="*/ 138273 h 440494"/>
                <a:gd name="connsiteX99" fmla="*/ 85644 w 452616"/>
                <a:gd name="connsiteY99" fmla="*/ 141676 h 440494"/>
                <a:gd name="connsiteX100" fmla="*/ 61722 w 452616"/>
                <a:gd name="connsiteY100" fmla="*/ 253997 h 440494"/>
                <a:gd name="connsiteX101" fmla="*/ 56169 w 452616"/>
                <a:gd name="connsiteY101" fmla="*/ 255697 h 440494"/>
                <a:gd name="connsiteX102" fmla="*/ 55742 w 452616"/>
                <a:gd name="connsiteY102" fmla="*/ 256550 h 440494"/>
                <a:gd name="connsiteX103" fmla="*/ 51043 w 452616"/>
                <a:gd name="connsiteY103" fmla="*/ 261228 h 440494"/>
                <a:gd name="connsiteX104" fmla="*/ 27976 w 452616"/>
                <a:gd name="connsiteY104" fmla="*/ 265058 h 440494"/>
                <a:gd name="connsiteX105" fmla="*/ 27549 w 452616"/>
                <a:gd name="connsiteY105" fmla="*/ 265058 h 440494"/>
                <a:gd name="connsiteX106" fmla="*/ 23277 w 452616"/>
                <a:gd name="connsiteY106" fmla="*/ 265483 h 440494"/>
                <a:gd name="connsiteX107" fmla="*/ 15161 w 452616"/>
                <a:gd name="connsiteY107" fmla="*/ 266333 h 440494"/>
                <a:gd name="connsiteX108" fmla="*/ 12598 w 452616"/>
                <a:gd name="connsiteY108" fmla="*/ 266761 h 440494"/>
                <a:gd name="connsiteX109" fmla="*/ 11316 w 452616"/>
                <a:gd name="connsiteY109" fmla="*/ 267186 h 440494"/>
                <a:gd name="connsiteX110" fmla="*/ 11316 w 452616"/>
                <a:gd name="connsiteY110" fmla="*/ 267186 h 440494"/>
                <a:gd name="connsiteX111" fmla="*/ 11316 w 452616"/>
                <a:gd name="connsiteY111" fmla="*/ 267186 h 440494"/>
                <a:gd name="connsiteX112" fmla="*/ 210 w 452616"/>
                <a:gd name="connsiteY112" fmla="*/ 282928 h 440494"/>
                <a:gd name="connsiteX113" fmla="*/ 13879 w 452616"/>
                <a:gd name="connsiteY113" fmla="*/ 292712 h 440494"/>
                <a:gd name="connsiteX114" fmla="*/ 17296 w 452616"/>
                <a:gd name="connsiteY114" fmla="*/ 292286 h 440494"/>
                <a:gd name="connsiteX115" fmla="*/ 17296 w 452616"/>
                <a:gd name="connsiteY115" fmla="*/ 292286 h 440494"/>
                <a:gd name="connsiteX116" fmla="*/ 17296 w 452616"/>
                <a:gd name="connsiteY116" fmla="*/ 292286 h 440494"/>
                <a:gd name="connsiteX117" fmla="*/ 18151 w 452616"/>
                <a:gd name="connsiteY117" fmla="*/ 291861 h 440494"/>
                <a:gd name="connsiteX118" fmla="*/ 20714 w 452616"/>
                <a:gd name="connsiteY118" fmla="*/ 291436 h 440494"/>
                <a:gd name="connsiteX119" fmla="*/ 28403 w 452616"/>
                <a:gd name="connsiteY119" fmla="*/ 288459 h 440494"/>
                <a:gd name="connsiteX120" fmla="*/ 32248 w 452616"/>
                <a:gd name="connsiteY120" fmla="*/ 286756 h 440494"/>
                <a:gd name="connsiteX121" fmla="*/ 32675 w 452616"/>
                <a:gd name="connsiteY121" fmla="*/ 286756 h 440494"/>
                <a:gd name="connsiteX122" fmla="*/ 54887 w 452616"/>
                <a:gd name="connsiteY122" fmla="*/ 280375 h 440494"/>
                <a:gd name="connsiteX123" fmla="*/ 55742 w 452616"/>
                <a:gd name="connsiteY123" fmla="*/ 280375 h 440494"/>
                <a:gd name="connsiteX124" fmla="*/ 61295 w 452616"/>
                <a:gd name="connsiteY124" fmla="*/ 282503 h 440494"/>
                <a:gd name="connsiteX125" fmla="*/ 62149 w 452616"/>
                <a:gd name="connsiteY125" fmla="*/ 282928 h 440494"/>
                <a:gd name="connsiteX126" fmla="*/ 62149 w 452616"/>
                <a:gd name="connsiteY126" fmla="*/ 282928 h 440494"/>
                <a:gd name="connsiteX127" fmla="*/ 68130 w 452616"/>
                <a:gd name="connsiteY127" fmla="*/ 282075 h 440494"/>
                <a:gd name="connsiteX128" fmla="*/ 124089 w 452616"/>
                <a:gd name="connsiteY128" fmla="*/ 362062 h 440494"/>
                <a:gd name="connsiteX129" fmla="*/ 142457 w 452616"/>
                <a:gd name="connsiteY129" fmla="*/ 374399 h 440494"/>
                <a:gd name="connsiteX130" fmla="*/ 139894 w 452616"/>
                <a:gd name="connsiteY130" fmla="*/ 379929 h 440494"/>
                <a:gd name="connsiteX131" fmla="*/ 140321 w 452616"/>
                <a:gd name="connsiteY131" fmla="*/ 380782 h 440494"/>
                <a:gd name="connsiteX132" fmla="*/ 141176 w 452616"/>
                <a:gd name="connsiteY132" fmla="*/ 387588 h 440494"/>
                <a:gd name="connsiteX133" fmla="*/ 130069 w 452616"/>
                <a:gd name="connsiteY133" fmla="*/ 407585 h 440494"/>
                <a:gd name="connsiteX134" fmla="*/ 130069 w 452616"/>
                <a:gd name="connsiteY134" fmla="*/ 408010 h 440494"/>
                <a:gd name="connsiteX135" fmla="*/ 127506 w 452616"/>
                <a:gd name="connsiteY135" fmla="*/ 411413 h 440494"/>
                <a:gd name="connsiteX136" fmla="*/ 122808 w 452616"/>
                <a:gd name="connsiteY136" fmla="*/ 418222 h 440494"/>
                <a:gd name="connsiteX137" fmla="*/ 121526 w 452616"/>
                <a:gd name="connsiteY137" fmla="*/ 420349 h 440494"/>
                <a:gd name="connsiteX138" fmla="*/ 121099 w 452616"/>
                <a:gd name="connsiteY138" fmla="*/ 421199 h 440494"/>
                <a:gd name="connsiteX139" fmla="*/ 121099 w 452616"/>
                <a:gd name="connsiteY139" fmla="*/ 421199 h 440494"/>
                <a:gd name="connsiteX140" fmla="*/ 121099 w 452616"/>
                <a:gd name="connsiteY140" fmla="*/ 421199 h 440494"/>
                <a:gd name="connsiteX141" fmla="*/ 126652 w 452616"/>
                <a:gd name="connsiteY141" fmla="*/ 439494 h 440494"/>
                <a:gd name="connsiteX142" fmla="*/ 131778 w 452616"/>
                <a:gd name="connsiteY142" fmla="*/ 440772 h 440494"/>
                <a:gd name="connsiteX143" fmla="*/ 144593 w 452616"/>
                <a:gd name="connsiteY143" fmla="*/ 432686 h 440494"/>
                <a:gd name="connsiteX144" fmla="*/ 144593 w 452616"/>
                <a:gd name="connsiteY144" fmla="*/ 432686 h 440494"/>
                <a:gd name="connsiteX145" fmla="*/ 144593 w 452616"/>
                <a:gd name="connsiteY145" fmla="*/ 432686 h 440494"/>
                <a:gd name="connsiteX146" fmla="*/ 145020 w 452616"/>
                <a:gd name="connsiteY146" fmla="*/ 431836 h 440494"/>
                <a:gd name="connsiteX147" fmla="*/ 146302 w 452616"/>
                <a:gd name="connsiteY147" fmla="*/ 429708 h 440494"/>
                <a:gd name="connsiteX148" fmla="*/ 148865 w 452616"/>
                <a:gd name="connsiteY148" fmla="*/ 422049 h 440494"/>
                <a:gd name="connsiteX149" fmla="*/ 150146 w 452616"/>
                <a:gd name="connsiteY149" fmla="*/ 418222 h 440494"/>
                <a:gd name="connsiteX150" fmla="*/ 150146 w 452616"/>
                <a:gd name="connsiteY150" fmla="*/ 418222 h 440494"/>
                <a:gd name="connsiteX151" fmla="*/ 159116 w 452616"/>
                <a:gd name="connsiteY151" fmla="*/ 396949 h 440494"/>
                <a:gd name="connsiteX152" fmla="*/ 164669 w 452616"/>
                <a:gd name="connsiteY152" fmla="*/ 393119 h 440494"/>
                <a:gd name="connsiteX153" fmla="*/ 165525 w 452616"/>
                <a:gd name="connsiteY153" fmla="*/ 392694 h 440494"/>
                <a:gd name="connsiteX154" fmla="*/ 165525 w 452616"/>
                <a:gd name="connsiteY154" fmla="*/ 392694 h 440494"/>
                <a:gd name="connsiteX155" fmla="*/ 168515 w 452616"/>
                <a:gd name="connsiteY155" fmla="*/ 387163 h 440494"/>
                <a:gd name="connsiteX156" fmla="*/ 228318 w 452616"/>
                <a:gd name="connsiteY156" fmla="*/ 398224 h 440494"/>
                <a:gd name="connsiteX157" fmla="*/ 265481 w 452616"/>
                <a:gd name="connsiteY157" fmla="*/ 393971 h 440494"/>
                <a:gd name="connsiteX158" fmla="*/ 287696 w 452616"/>
                <a:gd name="connsiteY158" fmla="*/ 387588 h 440494"/>
                <a:gd name="connsiteX159" fmla="*/ 290259 w 452616"/>
                <a:gd name="connsiteY159" fmla="*/ 392268 h 440494"/>
                <a:gd name="connsiteX160" fmla="*/ 291112 w 452616"/>
                <a:gd name="connsiteY160" fmla="*/ 392694 h 440494"/>
                <a:gd name="connsiteX161" fmla="*/ 296665 w 452616"/>
                <a:gd name="connsiteY161" fmla="*/ 396524 h 440494"/>
                <a:gd name="connsiteX162" fmla="*/ 305635 w 452616"/>
                <a:gd name="connsiteY162" fmla="*/ 417797 h 440494"/>
                <a:gd name="connsiteX163" fmla="*/ 305635 w 452616"/>
                <a:gd name="connsiteY163" fmla="*/ 418222 h 440494"/>
                <a:gd name="connsiteX164" fmla="*/ 306918 w 452616"/>
                <a:gd name="connsiteY164" fmla="*/ 422049 h 440494"/>
                <a:gd name="connsiteX165" fmla="*/ 309481 w 452616"/>
                <a:gd name="connsiteY165" fmla="*/ 429708 h 440494"/>
                <a:gd name="connsiteX166" fmla="*/ 310761 w 452616"/>
                <a:gd name="connsiteY166" fmla="*/ 431836 h 440494"/>
                <a:gd name="connsiteX167" fmla="*/ 311190 w 452616"/>
                <a:gd name="connsiteY167" fmla="*/ 432686 h 440494"/>
                <a:gd name="connsiteX168" fmla="*/ 311190 w 452616"/>
                <a:gd name="connsiteY168" fmla="*/ 432686 h 440494"/>
                <a:gd name="connsiteX169" fmla="*/ 311190 w 452616"/>
                <a:gd name="connsiteY169" fmla="*/ 432686 h 440494"/>
                <a:gd name="connsiteX170" fmla="*/ 324003 w 452616"/>
                <a:gd name="connsiteY170" fmla="*/ 440772 h 440494"/>
                <a:gd name="connsiteX171" fmla="*/ 329129 w 452616"/>
                <a:gd name="connsiteY171" fmla="*/ 439494 h 440494"/>
                <a:gd name="connsiteX172" fmla="*/ 335538 w 452616"/>
                <a:gd name="connsiteY172" fmla="*/ 431836 h 440494"/>
                <a:gd name="connsiteX173" fmla="*/ 334682 w 452616"/>
                <a:gd name="connsiteY173" fmla="*/ 421199 h 440494"/>
                <a:gd name="connsiteX174" fmla="*/ 334682 w 452616"/>
                <a:gd name="connsiteY174" fmla="*/ 421199 h 440494"/>
                <a:gd name="connsiteX175" fmla="*/ 334682 w 452616"/>
                <a:gd name="connsiteY175" fmla="*/ 421199 h 440494"/>
                <a:gd name="connsiteX176" fmla="*/ 334256 w 452616"/>
                <a:gd name="connsiteY176" fmla="*/ 420349 h 440494"/>
                <a:gd name="connsiteX177" fmla="*/ 332975 w 452616"/>
                <a:gd name="connsiteY177" fmla="*/ 418222 h 440494"/>
                <a:gd name="connsiteX178" fmla="*/ 328276 w 452616"/>
                <a:gd name="connsiteY178" fmla="*/ 411413 h 440494"/>
                <a:gd name="connsiteX179" fmla="*/ 325713 w 452616"/>
                <a:gd name="connsiteY179" fmla="*/ 408010 h 440494"/>
                <a:gd name="connsiteX180" fmla="*/ 325713 w 452616"/>
                <a:gd name="connsiteY180" fmla="*/ 407585 h 440494"/>
                <a:gd name="connsiteX181" fmla="*/ 314607 w 452616"/>
                <a:gd name="connsiteY181" fmla="*/ 387588 h 440494"/>
                <a:gd name="connsiteX182" fmla="*/ 315034 w 452616"/>
                <a:gd name="connsiteY182" fmla="*/ 380782 h 440494"/>
                <a:gd name="connsiteX183" fmla="*/ 315460 w 452616"/>
                <a:gd name="connsiteY183" fmla="*/ 379929 h 440494"/>
                <a:gd name="connsiteX184" fmla="*/ 315460 w 452616"/>
                <a:gd name="connsiteY184" fmla="*/ 379929 h 440494"/>
                <a:gd name="connsiteX185" fmla="*/ 313324 w 452616"/>
                <a:gd name="connsiteY185" fmla="*/ 374826 h 440494"/>
                <a:gd name="connsiteX186" fmla="*/ 369712 w 452616"/>
                <a:gd name="connsiteY186" fmla="*/ 319942 h 440494"/>
                <a:gd name="connsiteX187" fmla="*/ 387651 w 452616"/>
                <a:gd name="connsiteY187" fmla="*/ 281650 h 440494"/>
                <a:gd name="connsiteX188" fmla="*/ 392778 w 452616"/>
                <a:gd name="connsiteY188" fmla="*/ 282503 h 440494"/>
                <a:gd name="connsiteX189" fmla="*/ 393634 w 452616"/>
                <a:gd name="connsiteY189" fmla="*/ 282075 h 440494"/>
                <a:gd name="connsiteX190" fmla="*/ 399187 w 452616"/>
                <a:gd name="connsiteY190" fmla="*/ 279950 h 440494"/>
                <a:gd name="connsiteX191" fmla="*/ 400040 w 452616"/>
                <a:gd name="connsiteY191" fmla="*/ 279950 h 440494"/>
                <a:gd name="connsiteX192" fmla="*/ 422255 w 452616"/>
                <a:gd name="connsiteY192" fmla="*/ 286331 h 440494"/>
                <a:gd name="connsiteX193" fmla="*/ 422681 w 452616"/>
                <a:gd name="connsiteY193" fmla="*/ 286331 h 440494"/>
                <a:gd name="connsiteX194" fmla="*/ 426525 w 452616"/>
                <a:gd name="connsiteY194" fmla="*/ 288034 h 440494"/>
                <a:gd name="connsiteX195" fmla="*/ 434214 w 452616"/>
                <a:gd name="connsiteY195" fmla="*/ 291011 h 440494"/>
                <a:gd name="connsiteX196" fmla="*/ 436777 w 452616"/>
                <a:gd name="connsiteY196" fmla="*/ 291436 h 440494"/>
                <a:gd name="connsiteX197" fmla="*/ 438057 w 452616"/>
                <a:gd name="connsiteY197" fmla="*/ 291861 h 440494"/>
                <a:gd name="connsiteX198" fmla="*/ 438057 w 452616"/>
                <a:gd name="connsiteY198" fmla="*/ 291861 h 440494"/>
                <a:gd name="connsiteX199" fmla="*/ 441477 w 452616"/>
                <a:gd name="connsiteY199" fmla="*/ 292286 h 440494"/>
                <a:gd name="connsiteX200" fmla="*/ 455146 w 452616"/>
                <a:gd name="connsiteY200" fmla="*/ 282503 h 440494"/>
                <a:gd name="connsiteX201" fmla="*/ 442757 w 452616"/>
                <a:gd name="connsiteY201" fmla="*/ 268461 h 440494"/>
                <a:gd name="connsiteX202" fmla="*/ 442757 w 452616"/>
                <a:gd name="connsiteY202" fmla="*/ 268461 h 440494"/>
                <a:gd name="connsiteX203" fmla="*/ 244979 w 452616"/>
                <a:gd name="connsiteY203" fmla="*/ 247614 h 440494"/>
                <a:gd name="connsiteX204" fmla="*/ 226181 w 452616"/>
                <a:gd name="connsiteY204" fmla="*/ 256550 h 440494"/>
                <a:gd name="connsiteX205" fmla="*/ 207386 w 452616"/>
                <a:gd name="connsiteY205" fmla="*/ 247614 h 440494"/>
                <a:gd name="connsiteX206" fmla="*/ 202689 w 452616"/>
                <a:gd name="connsiteY206" fmla="*/ 227619 h 440494"/>
                <a:gd name="connsiteX207" fmla="*/ 215502 w 452616"/>
                <a:gd name="connsiteY207" fmla="*/ 211452 h 440494"/>
                <a:gd name="connsiteX208" fmla="*/ 236434 w 452616"/>
                <a:gd name="connsiteY208" fmla="*/ 211452 h 440494"/>
                <a:gd name="connsiteX209" fmla="*/ 249249 w 452616"/>
                <a:gd name="connsiteY209" fmla="*/ 227619 h 440494"/>
                <a:gd name="connsiteX210" fmla="*/ 244979 w 452616"/>
                <a:gd name="connsiteY210" fmla="*/ 247614 h 440494"/>
                <a:gd name="connsiteX211" fmla="*/ 244979 w 452616"/>
                <a:gd name="connsiteY211" fmla="*/ 247614 h 440494"/>
                <a:gd name="connsiteX212" fmla="*/ 356470 w 452616"/>
                <a:gd name="connsiteY212" fmla="*/ 203368 h 440494"/>
                <a:gd name="connsiteX213" fmla="*/ 359460 w 452616"/>
                <a:gd name="connsiteY213" fmla="*/ 246339 h 440494"/>
                <a:gd name="connsiteX214" fmla="*/ 294102 w 452616"/>
                <a:gd name="connsiteY214" fmla="*/ 227619 h 440494"/>
                <a:gd name="connsiteX215" fmla="*/ 285986 w 452616"/>
                <a:gd name="connsiteY215" fmla="*/ 214005 h 440494"/>
                <a:gd name="connsiteX216" fmla="*/ 288549 w 452616"/>
                <a:gd name="connsiteY216" fmla="*/ 209324 h 440494"/>
                <a:gd name="connsiteX217" fmla="*/ 340238 w 452616"/>
                <a:gd name="connsiteY217" fmla="*/ 162948 h 440494"/>
                <a:gd name="connsiteX218" fmla="*/ 356470 w 452616"/>
                <a:gd name="connsiteY218" fmla="*/ 203368 h 440494"/>
                <a:gd name="connsiteX219" fmla="*/ 356470 w 452616"/>
                <a:gd name="connsiteY219" fmla="*/ 203368 h 440494"/>
                <a:gd name="connsiteX220" fmla="*/ 319733 w 452616"/>
                <a:gd name="connsiteY220" fmla="*/ 137422 h 440494"/>
                <a:gd name="connsiteX221" fmla="*/ 263774 w 452616"/>
                <a:gd name="connsiteY221" fmla="*/ 176990 h 440494"/>
                <a:gd name="connsiteX222" fmla="*/ 248822 w 452616"/>
                <a:gd name="connsiteY222" fmla="*/ 174437 h 440494"/>
                <a:gd name="connsiteX223" fmla="*/ 246686 w 452616"/>
                <a:gd name="connsiteY223" fmla="*/ 169757 h 440494"/>
                <a:gd name="connsiteX224" fmla="*/ 242843 w 452616"/>
                <a:gd name="connsiteY224" fmla="*/ 100407 h 440494"/>
                <a:gd name="connsiteX225" fmla="*/ 319733 w 452616"/>
                <a:gd name="connsiteY225" fmla="*/ 137422 h 440494"/>
                <a:gd name="connsiteX226" fmla="*/ 319733 w 452616"/>
                <a:gd name="connsiteY226" fmla="*/ 137422 h 440494"/>
                <a:gd name="connsiteX227" fmla="*/ 195853 w 452616"/>
                <a:gd name="connsiteY227" fmla="*/ 102535 h 440494"/>
                <a:gd name="connsiteX228" fmla="*/ 209522 w 452616"/>
                <a:gd name="connsiteY228" fmla="*/ 99982 h 440494"/>
                <a:gd name="connsiteX229" fmla="*/ 205679 w 452616"/>
                <a:gd name="connsiteY229" fmla="*/ 168054 h 440494"/>
                <a:gd name="connsiteX230" fmla="*/ 194144 w 452616"/>
                <a:gd name="connsiteY230" fmla="*/ 179115 h 440494"/>
                <a:gd name="connsiteX231" fmla="*/ 189018 w 452616"/>
                <a:gd name="connsiteY231" fmla="*/ 177840 h 440494"/>
                <a:gd name="connsiteX232" fmla="*/ 132205 w 452616"/>
                <a:gd name="connsiteY232" fmla="*/ 137422 h 440494"/>
                <a:gd name="connsiteX233" fmla="*/ 195853 w 452616"/>
                <a:gd name="connsiteY233" fmla="*/ 102535 h 440494"/>
                <a:gd name="connsiteX234" fmla="*/ 195853 w 452616"/>
                <a:gd name="connsiteY234" fmla="*/ 102535 h 440494"/>
                <a:gd name="connsiteX235" fmla="*/ 111701 w 452616"/>
                <a:gd name="connsiteY235" fmla="*/ 162948 h 440494"/>
                <a:gd name="connsiteX236" fmla="*/ 162533 w 452616"/>
                <a:gd name="connsiteY236" fmla="*/ 208046 h 440494"/>
                <a:gd name="connsiteX237" fmla="*/ 163816 w 452616"/>
                <a:gd name="connsiteY237" fmla="*/ 223788 h 440494"/>
                <a:gd name="connsiteX238" fmla="*/ 158690 w 452616"/>
                <a:gd name="connsiteY238" fmla="*/ 227194 h 440494"/>
                <a:gd name="connsiteX239" fmla="*/ 92478 w 452616"/>
                <a:gd name="connsiteY239" fmla="*/ 246339 h 440494"/>
                <a:gd name="connsiteX240" fmla="*/ 111701 w 452616"/>
                <a:gd name="connsiteY240" fmla="*/ 162948 h 440494"/>
                <a:gd name="connsiteX241" fmla="*/ 111701 w 452616"/>
                <a:gd name="connsiteY241" fmla="*/ 162948 h 440494"/>
                <a:gd name="connsiteX242" fmla="*/ 100167 w 452616"/>
                <a:gd name="connsiteY242" fmla="*/ 278247 h 440494"/>
                <a:gd name="connsiteX243" fmla="*/ 168089 w 452616"/>
                <a:gd name="connsiteY243" fmla="*/ 266761 h 440494"/>
                <a:gd name="connsiteX244" fmla="*/ 180048 w 452616"/>
                <a:gd name="connsiteY244" fmla="*/ 275695 h 440494"/>
                <a:gd name="connsiteX245" fmla="*/ 179621 w 452616"/>
                <a:gd name="connsiteY245" fmla="*/ 282503 h 440494"/>
                <a:gd name="connsiteX246" fmla="*/ 179621 w 452616"/>
                <a:gd name="connsiteY246" fmla="*/ 282503 h 440494"/>
                <a:gd name="connsiteX247" fmla="*/ 153563 w 452616"/>
                <a:gd name="connsiteY247" fmla="*/ 345043 h 440494"/>
                <a:gd name="connsiteX248" fmla="*/ 100167 w 452616"/>
                <a:gd name="connsiteY248" fmla="*/ 278247 h 440494"/>
                <a:gd name="connsiteX249" fmla="*/ 100167 w 452616"/>
                <a:gd name="connsiteY249" fmla="*/ 278247 h 440494"/>
                <a:gd name="connsiteX250" fmla="*/ 256085 w 452616"/>
                <a:gd name="connsiteY250" fmla="*/ 362912 h 440494"/>
                <a:gd name="connsiteX251" fmla="*/ 226181 w 452616"/>
                <a:gd name="connsiteY251" fmla="*/ 366315 h 440494"/>
                <a:gd name="connsiteX252" fmla="*/ 183038 w 452616"/>
                <a:gd name="connsiteY252" fmla="*/ 359510 h 440494"/>
                <a:gd name="connsiteX253" fmla="*/ 216785 w 452616"/>
                <a:gd name="connsiteY253" fmla="*/ 298670 h 440494"/>
                <a:gd name="connsiteX254" fmla="*/ 230454 w 452616"/>
                <a:gd name="connsiteY254" fmla="*/ 295692 h 440494"/>
                <a:gd name="connsiteX255" fmla="*/ 235580 w 452616"/>
                <a:gd name="connsiteY255" fmla="*/ 300370 h 440494"/>
                <a:gd name="connsiteX256" fmla="*/ 235580 w 452616"/>
                <a:gd name="connsiteY256" fmla="*/ 300370 h 440494"/>
                <a:gd name="connsiteX257" fmla="*/ 268471 w 452616"/>
                <a:gd name="connsiteY257" fmla="*/ 359510 h 440494"/>
                <a:gd name="connsiteX258" fmla="*/ 256085 w 452616"/>
                <a:gd name="connsiteY258" fmla="*/ 362912 h 440494"/>
                <a:gd name="connsiteX259" fmla="*/ 256085 w 452616"/>
                <a:gd name="connsiteY259" fmla="*/ 362912 h 440494"/>
                <a:gd name="connsiteX260" fmla="*/ 339382 w 452616"/>
                <a:gd name="connsiteY260" fmla="*/ 303775 h 440494"/>
                <a:gd name="connsiteX261" fmla="*/ 298375 w 452616"/>
                <a:gd name="connsiteY261" fmla="*/ 345043 h 440494"/>
                <a:gd name="connsiteX262" fmla="*/ 271464 w 452616"/>
                <a:gd name="connsiteY262" fmla="*/ 280800 h 440494"/>
                <a:gd name="connsiteX263" fmla="*/ 277443 w 452616"/>
                <a:gd name="connsiteY263" fmla="*/ 267611 h 440494"/>
                <a:gd name="connsiteX264" fmla="*/ 283423 w 452616"/>
                <a:gd name="connsiteY264" fmla="*/ 266333 h 440494"/>
                <a:gd name="connsiteX265" fmla="*/ 351771 w 452616"/>
                <a:gd name="connsiteY265" fmla="*/ 277822 h 440494"/>
                <a:gd name="connsiteX266" fmla="*/ 339382 w 452616"/>
                <a:gd name="connsiteY266" fmla="*/ 303775 h 440494"/>
                <a:gd name="connsiteX267" fmla="*/ 339382 w 452616"/>
                <a:gd name="connsiteY267" fmla="*/ 303775 h 4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616" h="440494">
                  <a:moveTo>
                    <a:pt x="442757" y="268461"/>
                  </a:moveTo>
                  <a:lnTo>
                    <a:pt x="442757" y="268461"/>
                  </a:lnTo>
                  <a:lnTo>
                    <a:pt x="442757" y="268461"/>
                  </a:lnTo>
                  <a:cubicBezTo>
                    <a:pt x="442330" y="268461"/>
                    <a:pt x="442330" y="268461"/>
                    <a:pt x="442757" y="268461"/>
                  </a:cubicBezTo>
                  <a:lnTo>
                    <a:pt x="442330" y="268461"/>
                  </a:lnTo>
                  <a:cubicBezTo>
                    <a:pt x="441903" y="268461"/>
                    <a:pt x="441477" y="268461"/>
                    <a:pt x="441477" y="268036"/>
                  </a:cubicBezTo>
                  <a:cubicBezTo>
                    <a:pt x="440621" y="268036"/>
                    <a:pt x="439767" y="267611"/>
                    <a:pt x="438913" y="267611"/>
                  </a:cubicBezTo>
                  <a:cubicBezTo>
                    <a:pt x="435924" y="267186"/>
                    <a:pt x="433361" y="266761"/>
                    <a:pt x="430797" y="266761"/>
                  </a:cubicBezTo>
                  <a:cubicBezTo>
                    <a:pt x="429515" y="266761"/>
                    <a:pt x="428234" y="266761"/>
                    <a:pt x="426525" y="266333"/>
                  </a:cubicBezTo>
                  <a:lnTo>
                    <a:pt x="426098" y="266333"/>
                  </a:lnTo>
                  <a:cubicBezTo>
                    <a:pt x="417128" y="265483"/>
                    <a:pt x="409866" y="264633"/>
                    <a:pt x="403030" y="262505"/>
                  </a:cubicBezTo>
                  <a:cubicBezTo>
                    <a:pt x="400040" y="261228"/>
                    <a:pt x="399187" y="259528"/>
                    <a:pt x="398331" y="257825"/>
                  </a:cubicBezTo>
                  <a:cubicBezTo>
                    <a:pt x="398331" y="257400"/>
                    <a:pt x="397904" y="257400"/>
                    <a:pt x="397904" y="256975"/>
                  </a:cubicBezTo>
                  <a:lnTo>
                    <a:pt x="397904" y="256975"/>
                  </a:lnTo>
                  <a:lnTo>
                    <a:pt x="392351" y="255272"/>
                  </a:lnTo>
                  <a:cubicBezTo>
                    <a:pt x="394914" y="235702"/>
                    <a:pt x="394061" y="215280"/>
                    <a:pt x="389361" y="195282"/>
                  </a:cubicBezTo>
                  <a:cubicBezTo>
                    <a:pt x="384662" y="175287"/>
                    <a:pt x="376546" y="156567"/>
                    <a:pt x="365440" y="139549"/>
                  </a:cubicBezTo>
                  <a:lnTo>
                    <a:pt x="369712" y="135720"/>
                  </a:lnTo>
                  <a:lnTo>
                    <a:pt x="369712" y="134869"/>
                  </a:lnTo>
                  <a:cubicBezTo>
                    <a:pt x="369712" y="132742"/>
                    <a:pt x="370139" y="130614"/>
                    <a:pt x="371846" y="128487"/>
                  </a:cubicBezTo>
                  <a:cubicBezTo>
                    <a:pt x="376972" y="123807"/>
                    <a:pt x="383381" y="119978"/>
                    <a:pt x="391071" y="115298"/>
                  </a:cubicBezTo>
                  <a:lnTo>
                    <a:pt x="391071" y="115298"/>
                  </a:lnTo>
                  <a:cubicBezTo>
                    <a:pt x="392351" y="114447"/>
                    <a:pt x="393634" y="114022"/>
                    <a:pt x="394914" y="113171"/>
                  </a:cubicBezTo>
                  <a:cubicBezTo>
                    <a:pt x="397477" y="111894"/>
                    <a:pt x="399613" y="110618"/>
                    <a:pt x="402177" y="108916"/>
                  </a:cubicBezTo>
                  <a:cubicBezTo>
                    <a:pt x="402603" y="108491"/>
                    <a:pt x="403457" y="108065"/>
                    <a:pt x="404313" y="107215"/>
                  </a:cubicBezTo>
                  <a:cubicBezTo>
                    <a:pt x="404740" y="106789"/>
                    <a:pt x="405166" y="106789"/>
                    <a:pt x="405166" y="106363"/>
                  </a:cubicBezTo>
                  <a:lnTo>
                    <a:pt x="405166" y="106363"/>
                  </a:lnTo>
                  <a:cubicBezTo>
                    <a:pt x="411146" y="101258"/>
                    <a:pt x="412429" y="92749"/>
                    <a:pt x="408156" y="87218"/>
                  </a:cubicBezTo>
                  <a:cubicBezTo>
                    <a:pt x="406020" y="84240"/>
                    <a:pt x="402177" y="82538"/>
                    <a:pt x="398331" y="82538"/>
                  </a:cubicBezTo>
                  <a:cubicBezTo>
                    <a:pt x="394914" y="82538"/>
                    <a:pt x="391924" y="83815"/>
                    <a:pt x="388934" y="85942"/>
                  </a:cubicBezTo>
                  <a:lnTo>
                    <a:pt x="388934" y="85942"/>
                  </a:lnTo>
                  <a:lnTo>
                    <a:pt x="388934" y="85942"/>
                  </a:lnTo>
                  <a:cubicBezTo>
                    <a:pt x="388508" y="86367"/>
                    <a:pt x="388508" y="86367"/>
                    <a:pt x="388081" y="86793"/>
                  </a:cubicBezTo>
                  <a:cubicBezTo>
                    <a:pt x="387225" y="87218"/>
                    <a:pt x="386798" y="88069"/>
                    <a:pt x="385944" y="88495"/>
                  </a:cubicBezTo>
                  <a:cubicBezTo>
                    <a:pt x="383808" y="90622"/>
                    <a:pt x="382099" y="92324"/>
                    <a:pt x="380391" y="94451"/>
                  </a:cubicBezTo>
                  <a:cubicBezTo>
                    <a:pt x="379535" y="95302"/>
                    <a:pt x="378682" y="96578"/>
                    <a:pt x="377402" y="97429"/>
                  </a:cubicBezTo>
                  <a:lnTo>
                    <a:pt x="377402" y="97429"/>
                  </a:lnTo>
                  <a:cubicBezTo>
                    <a:pt x="371419" y="103811"/>
                    <a:pt x="365866" y="108916"/>
                    <a:pt x="360313" y="112745"/>
                  </a:cubicBezTo>
                  <a:cubicBezTo>
                    <a:pt x="359033" y="113596"/>
                    <a:pt x="357750" y="114022"/>
                    <a:pt x="356470" y="114022"/>
                  </a:cubicBezTo>
                  <a:cubicBezTo>
                    <a:pt x="355614" y="114022"/>
                    <a:pt x="354760" y="114022"/>
                    <a:pt x="353907" y="113596"/>
                  </a:cubicBezTo>
                  <a:lnTo>
                    <a:pt x="353051" y="113596"/>
                  </a:lnTo>
                  <a:lnTo>
                    <a:pt x="353051" y="113596"/>
                  </a:lnTo>
                  <a:lnTo>
                    <a:pt x="347925" y="117000"/>
                  </a:lnTo>
                  <a:cubicBezTo>
                    <a:pt x="342372" y="111044"/>
                    <a:pt x="336392" y="105938"/>
                    <a:pt x="330412" y="100833"/>
                  </a:cubicBezTo>
                  <a:cubicBezTo>
                    <a:pt x="304781" y="80836"/>
                    <a:pt x="273597" y="68498"/>
                    <a:pt x="241133" y="65520"/>
                  </a:cubicBezTo>
                  <a:lnTo>
                    <a:pt x="240706" y="59989"/>
                  </a:lnTo>
                  <a:cubicBezTo>
                    <a:pt x="240280" y="59564"/>
                    <a:pt x="240280" y="59564"/>
                    <a:pt x="239853" y="59138"/>
                  </a:cubicBezTo>
                  <a:cubicBezTo>
                    <a:pt x="238570" y="57862"/>
                    <a:pt x="236863" y="56586"/>
                    <a:pt x="236434" y="53607"/>
                  </a:cubicBezTo>
                  <a:cubicBezTo>
                    <a:pt x="236007" y="46800"/>
                    <a:pt x="236863" y="39142"/>
                    <a:pt x="237716" y="30633"/>
                  </a:cubicBezTo>
                  <a:lnTo>
                    <a:pt x="237716" y="30207"/>
                  </a:lnTo>
                  <a:cubicBezTo>
                    <a:pt x="237716" y="28931"/>
                    <a:pt x="238143" y="27229"/>
                    <a:pt x="238570" y="25953"/>
                  </a:cubicBezTo>
                  <a:cubicBezTo>
                    <a:pt x="238997" y="23400"/>
                    <a:pt x="239423" y="20847"/>
                    <a:pt x="239853" y="17869"/>
                  </a:cubicBezTo>
                  <a:lnTo>
                    <a:pt x="239853" y="15316"/>
                  </a:lnTo>
                  <a:lnTo>
                    <a:pt x="239853" y="14040"/>
                  </a:lnTo>
                  <a:lnTo>
                    <a:pt x="239853" y="14040"/>
                  </a:lnTo>
                  <a:lnTo>
                    <a:pt x="239853" y="14040"/>
                  </a:lnTo>
                  <a:cubicBezTo>
                    <a:pt x="239853" y="6382"/>
                    <a:pt x="233871" y="0"/>
                    <a:pt x="226611" y="0"/>
                  </a:cubicBezTo>
                  <a:cubicBezTo>
                    <a:pt x="223191" y="0"/>
                    <a:pt x="219775" y="1702"/>
                    <a:pt x="217212" y="4255"/>
                  </a:cubicBezTo>
                  <a:cubicBezTo>
                    <a:pt x="214649" y="6807"/>
                    <a:pt x="213368" y="10211"/>
                    <a:pt x="213368" y="14040"/>
                  </a:cubicBezTo>
                  <a:lnTo>
                    <a:pt x="213368" y="14040"/>
                  </a:lnTo>
                  <a:lnTo>
                    <a:pt x="213368" y="14040"/>
                  </a:lnTo>
                  <a:lnTo>
                    <a:pt x="213368" y="14891"/>
                  </a:lnTo>
                  <a:lnTo>
                    <a:pt x="213368" y="17444"/>
                  </a:lnTo>
                  <a:cubicBezTo>
                    <a:pt x="213368" y="20422"/>
                    <a:pt x="213795" y="22974"/>
                    <a:pt x="214649" y="25527"/>
                  </a:cubicBezTo>
                  <a:cubicBezTo>
                    <a:pt x="215075" y="26804"/>
                    <a:pt x="215075" y="28080"/>
                    <a:pt x="215502" y="29782"/>
                  </a:cubicBezTo>
                  <a:lnTo>
                    <a:pt x="215502" y="30207"/>
                  </a:lnTo>
                  <a:cubicBezTo>
                    <a:pt x="216358" y="38716"/>
                    <a:pt x="217638" y="46375"/>
                    <a:pt x="216785" y="53182"/>
                  </a:cubicBezTo>
                  <a:cubicBezTo>
                    <a:pt x="216358" y="56160"/>
                    <a:pt x="214649" y="57436"/>
                    <a:pt x="213368" y="58713"/>
                  </a:cubicBezTo>
                  <a:cubicBezTo>
                    <a:pt x="212939" y="59138"/>
                    <a:pt x="212939" y="59138"/>
                    <a:pt x="212512" y="59564"/>
                  </a:cubicBezTo>
                  <a:lnTo>
                    <a:pt x="212512" y="59564"/>
                  </a:lnTo>
                  <a:lnTo>
                    <a:pt x="212085" y="65095"/>
                  </a:lnTo>
                  <a:cubicBezTo>
                    <a:pt x="204396" y="65945"/>
                    <a:pt x="196707" y="66796"/>
                    <a:pt x="189018" y="68498"/>
                  </a:cubicBezTo>
                  <a:cubicBezTo>
                    <a:pt x="156127" y="75731"/>
                    <a:pt x="127079" y="92324"/>
                    <a:pt x="104439" y="116149"/>
                  </a:cubicBezTo>
                  <a:lnTo>
                    <a:pt x="100167" y="113171"/>
                  </a:lnTo>
                  <a:lnTo>
                    <a:pt x="99313" y="113171"/>
                  </a:lnTo>
                  <a:cubicBezTo>
                    <a:pt x="98459" y="113171"/>
                    <a:pt x="97604" y="113596"/>
                    <a:pt x="96750" y="113596"/>
                  </a:cubicBezTo>
                  <a:cubicBezTo>
                    <a:pt x="95468" y="113596"/>
                    <a:pt x="94187" y="113171"/>
                    <a:pt x="92906" y="112320"/>
                  </a:cubicBezTo>
                  <a:cubicBezTo>
                    <a:pt x="87352" y="108491"/>
                    <a:pt x="81799" y="102960"/>
                    <a:pt x="75819" y="96578"/>
                  </a:cubicBezTo>
                  <a:lnTo>
                    <a:pt x="75819" y="96578"/>
                  </a:lnTo>
                  <a:cubicBezTo>
                    <a:pt x="74964" y="95727"/>
                    <a:pt x="74110" y="94451"/>
                    <a:pt x="72829" y="93600"/>
                  </a:cubicBezTo>
                  <a:cubicBezTo>
                    <a:pt x="71120" y="91473"/>
                    <a:pt x="69411" y="89771"/>
                    <a:pt x="67275" y="87643"/>
                  </a:cubicBezTo>
                  <a:cubicBezTo>
                    <a:pt x="66848" y="87218"/>
                    <a:pt x="65994" y="86793"/>
                    <a:pt x="65140" y="85942"/>
                  </a:cubicBezTo>
                  <a:cubicBezTo>
                    <a:pt x="64712" y="85516"/>
                    <a:pt x="64285" y="85516"/>
                    <a:pt x="64285" y="85091"/>
                  </a:cubicBezTo>
                  <a:lnTo>
                    <a:pt x="64285" y="85091"/>
                  </a:lnTo>
                  <a:cubicBezTo>
                    <a:pt x="61722" y="82964"/>
                    <a:pt x="58305" y="81687"/>
                    <a:pt x="54887" y="81687"/>
                  </a:cubicBezTo>
                  <a:cubicBezTo>
                    <a:pt x="51043" y="81687"/>
                    <a:pt x="47198" y="83389"/>
                    <a:pt x="45063" y="86367"/>
                  </a:cubicBezTo>
                  <a:cubicBezTo>
                    <a:pt x="40791" y="91898"/>
                    <a:pt x="42072" y="100407"/>
                    <a:pt x="48053" y="105513"/>
                  </a:cubicBezTo>
                  <a:lnTo>
                    <a:pt x="48053" y="105513"/>
                  </a:lnTo>
                  <a:lnTo>
                    <a:pt x="48053" y="105513"/>
                  </a:lnTo>
                  <a:cubicBezTo>
                    <a:pt x="48480" y="105513"/>
                    <a:pt x="48480" y="105938"/>
                    <a:pt x="48907" y="105938"/>
                  </a:cubicBezTo>
                  <a:cubicBezTo>
                    <a:pt x="49761" y="106363"/>
                    <a:pt x="50188" y="107215"/>
                    <a:pt x="51043" y="107640"/>
                  </a:cubicBezTo>
                  <a:cubicBezTo>
                    <a:pt x="53606" y="109342"/>
                    <a:pt x="55742" y="110618"/>
                    <a:pt x="58305" y="111894"/>
                  </a:cubicBezTo>
                  <a:cubicBezTo>
                    <a:pt x="59586" y="112320"/>
                    <a:pt x="60868" y="113171"/>
                    <a:pt x="62149" y="114022"/>
                  </a:cubicBezTo>
                  <a:lnTo>
                    <a:pt x="62149" y="114022"/>
                  </a:lnTo>
                  <a:cubicBezTo>
                    <a:pt x="69838" y="118702"/>
                    <a:pt x="76246" y="122531"/>
                    <a:pt x="81372" y="127211"/>
                  </a:cubicBezTo>
                  <a:cubicBezTo>
                    <a:pt x="83508" y="129338"/>
                    <a:pt x="83508" y="131466"/>
                    <a:pt x="83508" y="133593"/>
                  </a:cubicBezTo>
                  <a:lnTo>
                    <a:pt x="83508" y="134444"/>
                  </a:lnTo>
                  <a:lnTo>
                    <a:pt x="83508" y="134444"/>
                  </a:lnTo>
                  <a:lnTo>
                    <a:pt x="87779" y="138273"/>
                  </a:lnTo>
                  <a:cubicBezTo>
                    <a:pt x="86925" y="139549"/>
                    <a:pt x="86071" y="140400"/>
                    <a:pt x="85644" y="141676"/>
                  </a:cubicBezTo>
                  <a:cubicBezTo>
                    <a:pt x="64285" y="175287"/>
                    <a:pt x="56169" y="214855"/>
                    <a:pt x="61722" y="253997"/>
                  </a:cubicBezTo>
                  <a:lnTo>
                    <a:pt x="56169" y="255697"/>
                  </a:lnTo>
                  <a:cubicBezTo>
                    <a:pt x="56169" y="256125"/>
                    <a:pt x="55742" y="256125"/>
                    <a:pt x="55742" y="256550"/>
                  </a:cubicBezTo>
                  <a:cubicBezTo>
                    <a:pt x="54887" y="258250"/>
                    <a:pt x="53606" y="259953"/>
                    <a:pt x="51043" y="261228"/>
                  </a:cubicBezTo>
                  <a:cubicBezTo>
                    <a:pt x="44635" y="263356"/>
                    <a:pt x="36946" y="264208"/>
                    <a:pt x="27976" y="265058"/>
                  </a:cubicBezTo>
                  <a:lnTo>
                    <a:pt x="27549" y="265058"/>
                  </a:lnTo>
                  <a:cubicBezTo>
                    <a:pt x="26267" y="265058"/>
                    <a:pt x="24558" y="265058"/>
                    <a:pt x="23277" y="265483"/>
                  </a:cubicBezTo>
                  <a:cubicBezTo>
                    <a:pt x="20714" y="265483"/>
                    <a:pt x="18151" y="265908"/>
                    <a:pt x="15161" y="266333"/>
                  </a:cubicBezTo>
                  <a:cubicBezTo>
                    <a:pt x="14306" y="266333"/>
                    <a:pt x="13452" y="266761"/>
                    <a:pt x="12598" y="266761"/>
                  </a:cubicBezTo>
                  <a:cubicBezTo>
                    <a:pt x="12171" y="266761"/>
                    <a:pt x="11743" y="266761"/>
                    <a:pt x="11316" y="267186"/>
                  </a:cubicBezTo>
                  <a:lnTo>
                    <a:pt x="11316" y="267186"/>
                  </a:lnTo>
                  <a:lnTo>
                    <a:pt x="11316" y="267186"/>
                  </a:lnTo>
                  <a:cubicBezTo>
                    <a:pt x="3627" y="268886"/>
                    <a:pt x="-1072" y="276120"/>
                    <a:pt x="210" y="282928"/>
                  </a:cubicBezTo>
                  <a:cubicBezTo>
                    <a:pt x="1491" y="288884"/>
                    <a:pt x="7044" y="292712"/>
                    <a:pt x="13879" y="292712"/>
                  </a:cubicBezTo>
                  <a:cubicBezTo>
                    <a:pt x="15161" y="292712"/>
                    <a:pt x="16015" y="292712"/>
                    <a:pt x="17296" y="292286"/>
                  </a:cubicBezTo>
                  <a:lnTo>
                    <a:pt x="17296" y="292286"/>
                  </a:lnTo>
                  <a:lnTo>
                    <a:pt x="17296" y="292286"/>
                  </a:lnTo>
                  <a:cubicBezTo>
                    <a:pt x="17724" y="292286"/>
                    <a:pt x="18151" y="292286"/>
                    <a:pt x="18151" y="291861"/>
                  </a:cubicBezTo>
                  <a:cubicBezTo>
                    <a:pt x="19005" y="291861"/>
                    <a:pt x="19860" y="291436"/>
                    <a:pt x="20714" y="291436"/>
                  </a:cubicBezTo>
                  <a:cubicBezTo>
                    <a:pt x="23704" y="290586"/>
                    <a:pt x="25840" y="289734"/>
                    <a:pt x="28403" y="288459"/>
                  </a:cubicBezTo>
                  <a:cubicBezTo>
                    <a:pt x="29684" y="288034"/>
                    <a:pt x="30966" y="287181"/>
                    <a:pt x="32248" y="286756"/>
                  </a:cubicBezTo>
                  <a:lnTo>
                    <a:pt x="32675" y="286756"/>
                  </a:lnTo>
                  <a:cubicBezTo>
                    <a:pt x="40791" y="283778"/>
                    <a:pt x="48053" y="281225"/>
                    <a:pt x="54887" y="280375"/>
                  </a:cubicBezTo>
                  <a:lnTo>
                    <a:pt x="55742" y="280375"/>
                  </a:lnTo>
                  <a:cubicBezTo>
                    <a:pt x="58305" y="280375"/>
                    <a:pt x="60013" y="281650"/>
                    <a:pt x="61295" y="282503"/>
                  </a:cubicBezTo>
                  <a:cubicBezTo>
                    <a:pt x="61722" y="282503"/>
                    <a:pt x="61722" y="282928"/>
                    <a:pt x="62149" y="282928"/>
                  </a:cubicBezTo>
                  <a:lnTo>
                    <a:pt x="62149" y="282928"/>
                  </a:lnTo>
                  <a:lnTo>
                    <a:pt x="68130" y="282075"/>
                  </a:lnTo>
                  <a:cubicBezTo>
                    <a:pt x="78382" y="313559"/>
                    <a:pt x="98032" y="341640"/>
                    <a:pt x="124089" y="362062"/>
                  </a:cubicBezTo>
                  <a:cubicBezTo>
                    <a:pt x="130069" y="366740"/>
                    <a:pt x="136050" y="370571"/>
                    <a:pt x="142457" y="374399"/>
                  </a:cubicBezTo>
                  <a:lnTo>
                    <a:pt x="139894" y="379929"/>
                  </a:lnTo>
                  <a:cubicBezTo>
                    <a:pt x="139894" y="380357"/>
                    <a:pt x="140321" y="380357"/>
                    <a:pt x="140321" y="380782"/>
                  </a:cubicBezTo>
                  <a:cubicBezTo>
                    <a:pt x="141176" y="382482"/>
                    <a:pt x="142030" y="384610"/>
                    <a:pt x="141176" y="387588"/>
                  </a:cubicBezTo>
                  <a:cubicBezTo>
                    <a:pt x="138613" y="393971"/>
                    <a:pt x="134768" y="400352"/>
                    <a:pt x="130069" y="407585"/>
                  </a:cubicBezTo>
                  <a:lnTo>
                    <a:pt x="130069" y="408010"/>
                  </a:lnTo>
                  <a:cubicBezTo>
                    <a:pt x="129215" y="409288"/>
                    <a:pt x="128360" y="410138"/>
                    <a:pt x="127506" y="411413"/>
                  </a:cubicBezTo>
                  <a:cubicBezTo>
                    <a:pt x="125798" y="413541"/>
                    <a:pt x="124516" y="415669"/>
                    <a:pt x="122808" y="418222"/>
                  </a:cubicBezTo>
                  <a:cubicBezTo>
                    <a:pt x="122380" y="418647"/>
                    <a:pt x="121953" y="419497"/>
                    <a:pt x="121526" y="420349"/>
                  </a:cubicBezTo>
                  <a:cubicBezTo>
                    <a:pt x="121526" y="420774"/>
                    <a:pt x="121099" y="421199"/>
                    <a:pt x="121099" y="421199"/>
                  </a:cubicBezTo>
                  <a:lnTo>
                    <a:pt x="121099" y="421199"/>
                  </a:lnTo>
                  <a:lnTo>
                    <a:pt x="121099" y="421199"/>
                  </a:lnTo>
                  <a:cubicBezTo>
                    <a:pt x="117681" y="428433"/>
                    <a:pt x="120244" y="436516"/>
                    <a:pt x="126652" y="439494"/>
                  </a:cubicBezTo>
                  <a:cubicBezTo>
                    <a:pt x="128360" y="440344"/>
                    <a:pt x="130069" y="440772"/>
                    <a:pt x="131778" y="440772"/>
                  </a:cubicBezTo>
                  <a:cubicBezTo>
                    <a:pt x="136904" y="440772"/>
                    <a:pt x="142030" y="437366"/>
                    <a:pt x="144593" y="432686"/>
                  </a:cubicBezTo>
                  <a:lnTo>
                    <a:pt x="144593" y="432686"/>
                  </a:lnTo>
                  <a:lnTo>
                    <a:pt x="144593" y="432686"/>
                  </a:lnTo>
                  <a:cubicBezTo>
                    <a:pt x="144593" y="432261"/>
                    <a:pt x="145020" y="431836"/>
                    <a:pt x="145020" y="431836"/>
                  </a:cubicBezTo>
                  <a:cubicBezTo>
                    <a:pt x="145447" y="430986"/>
                    <a:pt x="145875" y="430133"/>
                    <a:pt x="146302" y="429708"/>
                  </a:cubicBezTo>
                  <a:cubicBezTo>
                    <a:pt x="147583" y="426730"/>
                    <a:pt x="148011" y="424602"/>
                    <a:pt x="148865" y="422049"/>
                  </a:cubicBezTo>
                  <a:cubicBezTo>
                    <a:pt x="149292" y="420774"/>
                    <a:pt x="149719" y="419497"/>
                    <a:pt x="150146" y="418222"/>
                  </a:cubicBezTo>
                  <a:lnTo>
                    <a:pt x="150146" y="418222"/>
                  </a:lnTo>
                  <a:cubicBezTo>
                    <a:pt x="153137" y="409713"/>
                    <a:pt x="155273" y="402905"/>
                    <a:pt x="159116" y="396949"/>
                  </a:cubicBezTo>
                  <a:cubicBezTo>
                    <a:pt x="160826" y="394396"/>
                    <a:pt x="162962" y="393971"/>
                    <a:pt x="164669" y="393119"/>
                  </a:cubicBezTo>
                  <a:cubicBezTo>
                    <a:pt x="165096" y="393119"/>
                    <a:pt x="165096" y="393119"/>
                    <a:pt x="165525" y="392694"/>
                  </a:cubicBezTo>
                  <a:lnTo>
                    <a:pt x="165525" y="392694"/>
                  </a:lnTo>
                  <a:lnTo>
                    <a:pt x="168515" y="387163"/>
                  </a:lnTo>
                  <a:cubicBezTo>
                    <a:pt x="187311" y="394396"/>
                    <a:pt x="207815" y="398224"/>
                    <a:pt x="228318" y="398224"/>
                  </a:cubicBezTo>
                  <a:cubicBezTo>
                    <a:pt x="240706" y="398224"/>
                    <a:pt x="253522" y="396949"/>
                    <a:pt x="265481" y="393971"/>
                  </a:cubicBezTo>
                  <a:cubicBezTo>
                    <a:pt x="273171" y="392268"/>
                    <a:pt x="280433" y="390141"/>
                    <a:pt x="287696" y="387588"/>
                  </a:cubicBezTo>
                  <a:lnTo>
                    <a:pt x="290259" y="392268"/>
                  </a:lnTo>
                  <a:cubicBezTo>
                    <a:pt x="290686" y="392268"/>
                    <a:pt x="290686" y="392268"/>
                    <a:pt x="291112" y="392694"/>
                  </a:cubicBezTo>
                  <a:cubicBezTo>
                    <a:pt x="293249" y="393119"/>
                    <a:pt x="294956" y="393971"/>
                    <a:pt x="296665" y="396524"/>
                  </a:cubicBezTo>
                  <a:cubicBezTo>
                    <a:pt x="300082" y="402480"/>
                    <a:pt x="302645" y="409713"/>
                    <a:pt x="305635" y="417797"/>
                  </a:cubicBezTo>
                  <a:lnTo>
                    <a:pt x="305635" y="418222"/>
                  </a:lnTo>
                  <a:cubicBezTo>
                    <a:pt x="306064" y="419497"/>
                    <a:pt x="306491" y="420774"/>
                    <a:pt x="306918" y="422049"/>
                  </a:cubicBezTo>
                  <a:cubicBezTo>
                    <a:pt x="307771" y="424602"/>
                    <a:pt x="308198" y="427155"/>
                    <a:pt x="309481" y="429708"/>
                  </a:cubicBezTo>
                  <a:cubicBezTo>
                    <a:pt x="309907" y="430561"/>
                    <a:pt x="310334" y="430986"/>
                    <a:pt x="310761" y="431836"/>
                  </a:cubicBezTo>
                  <a:cubicBezTo>
                    <a:pt x="310761" y="432261"/>
                    <a:pt x="311190" y="432686"/>
                    <a:pt x="311190" y="432686"/>
                  </a:cubicBezTo>
                  <a:lnTo>
                    <a:pt x="311190" y="432686"/>
                  </a:lnTo>
                  <a:lnTo>
                    <a:pt x="311190" y="432686"/>
                  </a:lnTo>
                  <a:cubicBezTo>
                    <a:pt x="313753" y="437791"/>
                    <a:pt x="318877" y="440772"/>
                    <a:pt x="324003" y="440772"/>
                  </a:cubicBezTo>
                  <a:cubicBezTo>
                    <a:pt x="325713" y="440772"/>
                    <a:pt x="327422" y="440344"/>
                    <a:pt x="329129" y="439494"/>
                  </a:cubicBezTo>
                  <a:cubicBezTo>
                    <a:pt x="332119" y="437791"/>
                    <a:pt x="334682" y="435239"/>
                    <a:pt x="335538" y="431836"/>
                  </a:cubicBezTo>
                  <a:cubicBezTo>
                    <a:pt x="336392" y="428433"/>
                    <a:pt x="336392" y="424602"/>
                    <a:pt x="334682" y="421199"/>
                  </a:cubicBezTo>
                  <a:lnTo>
                    <a:pt x="334682" y="421199"/>
                  </a:lnTo>
                  <a:lnTo>
                    <a:pt x="334682" y="421199"/>
                  </a:lnTo>
                  <a:cubicBezTo>
                    <a:pt x="334682" y="420774"/>
                    <a:pt x="334256" y="420774"/>
                    <a:pt x="334256" y="420349"/>
                  </a:cubicBezTo>
                  <a:cubicBezTo>
                    <a:pt x="333829" y="419497"/>
                    <a:pt x="333402" y="418647"/>
                    <a:pt x="332975" y="418222"/>
                  </a:cubicBezTo>
                  <a:cubicBezTo>
                    <a:pt x="331693" y="415669"/>
                    <a:pt x="329986" y="413541"/>
                    <a:pt x="328276" y="411413"/>
                  </a:cubicBezTo>
                  <a:cubicBezTo>
                    <a:pt x="327422" y="410138"/>
                    <a:pt x="326566" y="409288"/>
                    <a:pt x="325713" y="408010"/>
                  </a:cubicBezTo>
                  <a:lnTo>
                    <a:pt x="325713" y="407585"/>
                  </a:lnTo>
                  <a:cubicBezTo>
                    <a:pt x="321013" y="400352"/>
                    <a:pt x="316743" y="393971"/>
                    <a:pt x="314607" y="387588"/>
                  </a:cubicBezTo>
                  <a:cubicBezTo>
                    <a:pt x="313753" y="384610"/>
                    <a:pt x="314607" y="382910"/>
                    <a:pt x="315034" y="380782"/>
                  </a:cubicBezTo>
                  <a:cubicBezTo>
                    <a:pt x="315034" y="380357"/>
                    <a:pt x="315460" y="380357"/>
                    <a:pt x="315460" y="379929"/>
                  </a:cubicBezTo>
                  <a:lnTo>
                    <a:pt x="315460" y="379929"/>
                  </a:lnTo>
                  <a:lnTo>
                    <a:pt x="313324" y="374826"/>
                  </a:lnTo>
                  <a:cubicBezTo>
                    <a:pt x="335965" y="361637"/>
                    <a:pt x="355187" y="342915"/>
                    <a:pt x="369712" y="319942"/>
                  </a:cubicBezTo>
                  <a:cubicBezTo>
                    <a:pt x="377402" y="308028"/>
                    <a:pt x="383381" y="294839"/>
                    <a:pt x="387651" y="281650"/>
                  </a:cubicBezTo>
                  <a:lnTo>
                    <a:pt x="392778" y="282503"/>
                  </a:lnTo>
                  <a:cubicBezTo>
                    <a:pt x="393207" y="282503"/>
                    <a:pt x="393207" y="282075"/>
                    <a:pt x="393634" y="282075"/>
                  </a:cubicBezTo>
                  <a:cubicBezTo>
                    <a:pt x="395341" y="281225"/>
                    <a:pt x="396624" y="279950"/>
                    <a:pt x="399187" y="279950"/>
                  </a:cubicBezTo>
                  <a:lnTo>
                    <a:pt x="400040" y="279950"/>
                  </a:lnTo>
                  <a:cubicBezTo>
                    <a:pt x="406876" y="280800"/>
                    <a:pt x="414136" y="283353"/>
                    <a:pt x="422255" y="286331"/>
                  </a:cubicBezTo>
                  <a:lnTo>
                    <a:pt x="422681" y="286331"/>
                  </a:lnTo>
                  <a:cubicBezTo>
                    <a:pt x="423962" y="286756"/>
                    <a:pt x="425244" y="287606"/>
                    <a:pt x="426525" y="288034"/>
                  </a:cubicBezTo>
                  <a:cubicBezTo>
                    <a:pt x="429088" y="289309"/>
                    <a:pt x="431224" y="290159"/>
                    <a:pt x="434214" y="291011"/>
                  </a:cubicBezTo>
                  <a:cubicBezTo>
                    <a:pt x="435068" y="291011"/>
                    <a:pt x="435924" y="291436"/>
                    <a:pt x="436777" y="291436"/>
                  </a:cubicBezTo>
                  <a:cubicBezTo>
                    <a:pt x="437204" y="291436"/>
                    <a:pt x="437631" y="291436"/>
                    <a:pt x="438057" y="291861"/>
                  </a:cubicBezTo>
                  <a:lnTo>
                    <a:pt x="438057" y="291861"/>
                  </a:lnTo>
                  <a:cubicBezTo>
                    <a:pt x="439340" y="292286"/>
                    <a:pt x="440194" y="292286"/>
                    <a:pt x="441477" y="292286"/>
                  </a:cubicBezTo>
                  <a:cubicBezTo>
                    <a:pt x="447883" y="292286"/>
                    <a:pt x="453436" y="288034"/>
                    <a:pt x="455146" y="282503"/>
                  </a:cubicBezTo>
                  <a:cubicBezTo>
                    <a:pt x="455146" y="277397"/>
                    <a:pt x="450446" y="270589"/>
                    <a:pt x="442757" y="268461"/>
                  </a:cubicBezTo>
                  <a:lnTo>
                    <a:pt x="442757" y="268461"/>
                  </a:lnTo>
                  <a:close/>
                  <a:moveTo>
                    <a:pt x="244979" y="247614"/>
                  </a:moveTo>
                  <a:lnTo>
                    <a:pt x="226181" y="256550"/>
                  </a:lnTo>
                  <a:lnTo>
                    <a:pt x="207386" y="247614"/>
                  </a:lnTo>
                  <a:lnTo>
                    <a:pt x="202689" y="227619"/>
                  </a:lnTo>
                  <a:lnTo>
                    <a:pt x="215502" y="211452"/>
                  </a:lnTo>
                  <a:lnTo>
                    <a:pt x="236434" y="211452"/>
                  </a:lnTo>
                  <a:lnTo>
                    <a:pt x="249249" y="227619"/>
                  </a:lnTo>
                  <a:lnTo>
                    <a:pt x="244979" y="247614"/>
                  </a:lnTo>
                  <a:lnTo>
                    <a:pt x="244979" y="247614"/>
                  </a:lnTo>
                  <a:close/>
                  <a:moveTo>
                    <a:pt x="356470" y="203368"/>
                  </a:moveTo>
                  <a:cubicBezTo>
                    <a:pt x="359887" y="217833"/>
                    <a:pt x="360740" y="232297"/>
                    <a:pt x="359460" y="246339"/>
                  </a:cubicBezTo>
                  <a:lnTo>
                    <a:pt x="294102" y="227619"/>
                  </a:lnTo>
                  <a:cubicBezTo>
                    <a:pt x="288122" y="225916"/>
                    <a:pt x="284706" y="219960"/>
                    <a:pt x="285986" y="214005"/>
                  </a:cubicBezTo>
                  <a:cubicBezTo>
                    <a:pt x="286413" y="212302"/>
                    <a:pt x="287269" y="210599"/>
                    <a:pt x="288549" y="209324"/>
                  </a:cubicBezTo>
                  <a:lnTo>
                    <a:pt x="340238" y="162948"/>
                  </a:lnTo>
                  <a:cubicBezTo>
                    <a:pt x="347498" y="174862"/>
                    <a:pt x="353051" y="188477"/>
                    <a:pt x="356470" y="203368"/>
                  </a:cubicBezTo>
                  <a:lnTo>
                    <a:pt x="356470" y="203368"/>
                  </a:lnTo>
                  <a:close/>
                  <a:moveTo>
                    <a:pt x="319733" y="137422"/>
                  </a:moveTo>
                  <a:lnTo>
                    <a:pt x="263774" y="176990"/>
                  </a:lnTo>
                  <a:cubicBezTo>
                    <a:pt x="259075" y="179968"/>
                    <a:pt x="252666" y="179115"/>
                    <a:pt x="248822" y="174437"/>
                  </a:cubicBezTo>
                  <a:cubicBezTo>
                    <a:pt x="247542" y="173160"/>
                    <a:pt x="247113" y="171457"/>
                    <a:pt x="246686" y="169757"/>
                  </a:cubicBezTo>
                  <a:lnTo>
                    <a:pt x="242843" y="100407"/>
                  </a:lnTo>
                  <a:cubicBezTo>
                    <a:pt x="272317" y="103811"/>
                    <a:pt x="299228" y="117000"/>
                    <a:pt x="319733" y="137422"/>
                  </a:cubicBezTo>
                  <a:lnTo>
                    <a:pt x="319733" y="137422"/>
                  </a:lnTo>
                  <a:close/>
                  <a:moveTo>
                    <a:pt x="195853" y="102535"/>
                  </a:moveTo>
                  <a:cubicBezTo>
                    <a:pt x="200553" y="101684"/>
                    <a:pt x="204823" y="100833"/>
                    <a:pt x="209522" y="99982"/>
                  </a:cubicBezTo>
                  <a:lnTo>
                    <a:pt x="205679" y="168054"/>
                  </a:lnTo>
                  <a:cubicBezTo>
                    <a:pt x="205252" y="174010"/>
                    <a:pt x="200553" y="179115"/>
                    <a:pt x="194144" y="179115"/>
                  </a:cubicBezTo>
                  <a:cubicBezTo>
                    <a:pt x="192437" y="179115"/>
                    <a:pt x="190300" y="178690"/>
                    <a:pt x="189018" y="177840"/>
                  </a:cubicBezTo>
                  <a:lnTo>
                    <a:pt x="132205" y="137422"/>
                  </a:lnTo>
                  <a:cubicBezTo>
                    <a:pt x="149719" y="119978"/>
                    <a:pt x="171505" y="108065"/>
                    <a:pt x="195853" y="102535"/>
                  </a:cubicBezTo>
                  <a:lnTo>
                    <a:pt x="195853" y="102535"/>
                  </a:lnTo>
                  <a:close/>
                  <a:moveTo>
                    <a:pt x="111701" y="162948"/>
                  </a:moveTo>
                  <a:lnTo>
                    <a:pt x="162533" y="208046"/>
                  </a:lnTo>
                  <a:cubicBezTo>
                    <a:pt x="167232" y="211877"/>
                    <a:pt x="167659" y="219108"/>
                    <a:pt x="163816" y="223788"/>
                  </a:cubicBezTo>
                  <a:cubicBezTo>
                    <a:pt x="162533" y="225491"/>
                    <a:pt x="160826" y="226766"/>
                    <a:pt x="158690" y="227194"/>
                  </a:cubicBezTo>
                  <a:lnTo>
                    <a:pt x="92478" y="246339"/>
                  </a:lnTo>
                  <a:cubicBezTo>
                    <a:pt x="89915" y="217408"/>
                    <a:pt x="96323" y="188052"/>
                    <a:pt x="111701" y="162948"/>
                  </a:cubicBezTo>
                  <a:lnTo>
                    <a:pt x="111701" y="162948"/>
                  </a:lnTo>
                  <a:close/>
                  <a:moveTo>
                    <a:pt x="100167" y="278247"/>
                  </a:moveTo>
                  <a:lnTo>
                    <a:pt x="168089" y="266761"/>
                  </a:lnTo>
                  <a:cubicBezTo>
                    <a:pt x="173642" y="266333"/>
                    <a:pt x="178768" y="270164"/>
                    <a:pt x="180048" y="275695"/>
                  </a:cubicBezTo>
                  <a:cubicBezTo>
                    <a:pt x="180475" y="278247"/>
                    <a:pt x="180475" y="280375"/>
                    <a:pt x="179621" y="282503"/>
                  </a:cubicBezTo>
                  <a:lnTo>
                    <a:pt x="179621" y="282503"/>
                  </a:lnTo>
                  <a:lnTo>
                    <a:pt x="153563" y="345043"/>
                  </a:lnTo>
                  <a:cubicBezTo>
                    <a:pt x="129642" y="329726"/>
                    <a:pt x="110420" y="306328"/>
                    <a:pt x="100167" y="278247"/>
                  </a:cubicBezTo>
                  <a:lnTo>
                    <a:pt x="100167" y="278247"/>
                  </a:lnTo>
                  <a:close/>
                  <a:moveTo>
                    <a:pt x="256085" y="362912"/>
                  </a:moveTo>
                  <a:cubicBezTo>
                    <a:pt x="246259" y="365040"/>
                    <a:pt x="236434" y="366315"/>
                    <a:pt x="226181" y="366315"/>
                  </a:cubicBezTo>
                  <a:cubicBezTo>
                    <a:pt x="211232" y="366315"/>
                    <a:pt x="196707" y="363763"/>
                    <a:pt x="183038" y="359510"/>
                  </a:cubicBezTo>
                  <a:lnTo>
                    <a:pt x="216785" y="298670"/>
                  </a:lnTo>
                  <a:cubicBezTo>
                    <a:pt x="220202" y="294839"/>
                    <a:pt x="225754" y="293139"/>
                    <a:pt x="230454" y="295692"/>
                  </a:cubicBezTo>
                  <a:cubicBezTo>
                    <a:pt x="232590" y="296967"/>
                    <a:pt x="234300" y="298670"/>
                    <a:pt x="235580" y="300370"/>
                  </a:cubicBezTo>
                  <a:lnTo>
                    <a:pt x="235580" y="300370"/>
                  </a:lnTo>
                  <a:lnTo>
                    <a:pt x="268471" y="359510"/>
                  </a:lnTo>
                  <a:cubicBezTo>
                    <a:pt x="264628" y="360785"/>
                    <a:pt x="260355" y="361637"/>
                    <a:pt x="256085" y="362912"/>
                  </a:cubicBezTo>
                  <a:lnTo>
                    <a:pt x="256085" y="362912"/>
                  </a:lnTo>
                  <a:close/>
                  <a:moveTo>
                    <a:pt x="339382" y="303775"/>
                  </a:moveTo>
                  <a:cubicBezTo>
                    <a:pt x="328703" y="320792"/>
                    <a:pt x="314607" y="334407"/>
                    <a:pt x="298375" y="345043"/>
                  </a:cubicBezTo>
                  <a:lnTo>
                    <a:pt x="271464" y="280800"/>
                  </a:lnTo>
                  <a:cubicBezTo>
                    <a:pt x="270181" y="275695"/>
                    <a:pt x="272317" y="270164"/>
                    <a:pt x="277443" y="267611"/>
                  </a:cubicBezTo>
                  <a:cubicBezTo>
                    <a:pt x="279150" y="266761"/>
                    <a:pt x="281287" y="266333"/>
                    <a:pt x="283423" y="266333"/>
                  </a:cubicBezTo>
                  <a:lnTo>
                    <a:pt x="351771" y="277822"/>
                  </a:lnTo>
                  <a:cubicBezTo>
                    <a:pt x="349208" y="287181"/>
                    <a:pt x="344935" y="295692"/>
                    <a:pt x="339382" y="303775"/>
                  </a:cubicBezTo>
                  <a:lnTo>
                    <a:pt x="339382" y="303775"/>
                  </a:lnTo>
                  <a:close/>
                </a:path>
              </a:pathLst>
            </a:custGeom>
            <a:solidFill>
              <a:schemeClr val="bg1">
                <a:lumMod val="95000"/>
              </a:schemeClr>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6" name="Graphic 19">
            <a:extLst>
              <a:ext uri="{FF2B5EF4-FFF2-40B4-BE49-F238E27FC236}">
                <a16:creationId xmlns:a16="http://schemas.microsoft.com/office/drawing/2014/main" id="{C81B197A-2D4F-494F-83A3-E6AB24A9BDE3}"/>
              </a:ext>
            </a:extLst>
          </p:cNvPr>
          <p:cNvGrpSpPr/>
          <p:nvPr/>
        </p:nvGrpSpPr>
        <p:grpSpPr>
          <a:xfrm>
            <a:off x="11439560" y="6094834"/>
            <a:ext cx="253225" cy="262689"/>
            <a:chOff x="8850502" y="5037551"/>
            <a:chExt cx="659527" cy="638846"/>
          </a:xfrm>
          <a:solidFill>
            <a:schemeClr val="accent1"/>
          </a:solidFill>
        </p:grpSpPr>
        <p:sp>
          <p:nvSpPr>
            <p:cNvPr id="57" name="Freeform 72">
              <a:extLst>
                <a:ext uri="{FF2B5EF4-FFF2-40B4-BE49-F238E27FC236}">
                  <a16:creationId xmlns:a16="http://schemas.microsoft.com/office/drawing/2014/main" id="{0571B92A-28BB-470A-B84B-802142EC2B9A}"/>
                </a:ext>
              </a:extLst>
            </p:cNvPr>
            <p:cNvSpPr/>
            <p:nvPr/>
          </p:nvSpPr>
          <p:spPr>
            <a:xfrm>
              <a:off x="8860900" y="5046911"/>
              <a:ext cx="641422" cy="620814"/>
            </a:xfrm>
            <a:custGeom>
              <a:avLst/>
              <a:gdLst>
                <a:gd name="connsiteX0" fmla="*/ 200531 w 641421"/>
                <a:gd name="connsiteY0" fmla="*/ 621163 h 620814"/>
                <a:gd name="connsiteX1" fmla="*/ 160804 w 641421"/>
                <a:gd name="connsiteY1" fmla="*/ 602018 h 620814"/>
                <a:gd name="connsiteX2" fmla="*/ 11294 w 641421"/>
                <a:gd name="connsiteY2" fmla="*/ 416946 h 620814"/>
                <a:gd name="connsiteX3" fmla="*/ 1470 w 641421"/>
                <a:gd name="connsiteY3" fmla="*/ 373548 h 620814"/>
                <a:gd name="connsiteX4" fmla="*/ 54866 w 641421"/>
                <a:gd name="connsiteY4" fmla="*/ 142527 h 620814"/>
                <a:gd name="connsiteX5" fmla="*/ 82632 w 641421"/>
                <a:gd name="connsiteY5" fmla="*/ 108065 h 620814"/>
                <a:gd name="connsiteX6" fmla="*/ 298779 w 641421"/>
                <a:gd name="connsiteY6" fmla="*/ 5105 h 620814"/>
                <a:gd name="connsiteX7" fmla="*/ 320993 w 641421"/>
                <a:gd name="connsiteY7" fmla="*/ 0 h 620814"/>
                <a:gd name="connsiteX8" fmla="*/ 343205 w 641421"/>
                <a:gd name="connsiteY8" fmla="*/ 5105 h 620814"/>
                <a:gd name="connsiteX9" fmla="*/ 559354 w 641421"/>
                <a:gd name="connsiteY9" fmla="*/ 107640 h 620814"/>
                <a:gd name="connsiteX10" fmla="*/ 587119 w 641421"/>
                <a:gd name="connsiteY10" fmla="*/ 142102 h 620814"/>
                <a:gd name="connsiteX11" fmla="*/ 640515 w 641421"/>
                <a:gd name="connsiteY11" fmla="*/ 373123 h 620814"/>
                <a:gd name="connsiteX12" fmla="*/ 630692 w 641421"/>
                <a:gd name="connsiteY12" fmla="*/ 416521 h 620814"/>
                <a:gd name="connsiteX13" fmla="*/ 481181 w 641421"/>
                <a:gd name="connsiteY13" fmla="*/ 601593 h 620814"/>
                <a:gd name="connsiteX14" fmla="*/ 441454 w 641421"/>
                <a:gd name="connsiteY14" fmla="*/ 620738 h 620814"/>
                <a:gd name="connsiteX15" fmla="*/ 200531 w 641421"/>
                <a:gd name="connsiteY15" fmla="*/ 621163 h 620814"/>
                <a:gd name="connsiteX16" fmla="*/ 200531 w 641421"/>
                <a:gd name="connsiteY16" fmla="*/ 621163 h 6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1421" h="620814">
                  <a:moveTo>
                    <a:pt x="200531" y="621163"/>
                  </a:moveTo>
                  <a:cubicBezTo>
                    <a:pt x="185153" y="621163"/>
                    <a:pt x="170629" y="614357"/>
                    <a:pt x="160804" y="602018"/>
                  </a:cubicBezTo>
                  <a:lnTo>
                    <a:pt x="11294" y="416946"/>
                  </a:lnTo>
                  <a:cubicBezTo>
                    <a:pt x="1470" y="404607"/>
                    <a:pt x="-2375" y="388865"/>
                    <a:pt x="1470" y="373548"/>
                  </a:cubicBezTo>
                  <a:lnTo>
                    <a:pt x="54866" y="142527"/>
                  </a:lnTo>
                  <a:cubicBezTo>
                    <a:pt x="58283" y="127211"/>
                    <a:pt x="68535" y="114873"/>
                    <a:pt x="82632" y="108065"/>
                  </a:cubicBezTo>
                  <a:lnTo>
                    <a:pt x="298779" y="5105"/>
                  </a:lnTo>
                  <a:cubicBezTo>
                    <a:pt x="305615" y="1702"/>
                    <a:pt x="313304" y="0"/>
                    <a:pt x="320993" y="0"/>
                  </a:cubicBezTo>
                  <a:cubicBezTo>
                    <a:pt x="328683" y="0"/>
                    <a:pt x="336369" y="1702"/>
                    <a:pt x="343205" y="5105"/>
                  </a:cubicBezTo>
                  <a:lnTo>
                    <a:pt x="559354" y="107640"/>
                  </a:lnTo>
                  <a:cubicBezTo>
                    <a:pt x="573450" y="114447"/>
                    <a:pt x="583702" y="126785"/>
                    <a:pt x="587119" y="142102"/>
                  </a:cubicBezTo>
                  <a:lnTo>
                    <a:pt x="640515" y="373123"/>
                  </a:lnTo>
                  <a:cubicBezTo>
                    <a:pt x="643934" y="388440"/>
                    <a:pt x="640515" y="404182"/>
                    <a:pt x="630692" y="416521"/>
                  </a:cubicBezTo>
                  <a:lnTo>
                    <a:pt x="481181" y="601593"/>
                  </a:lnTo>
                  <a:cubicBezTo>
                    <a:pt x="471355" y="613504"/>
                    <a:pt x="456833" y="620738"/>
                    <a:pt x="441454" y="620738"/>
                  </a:cubicBezTo>
                  <a:lnTo>
                    <a:pt x="200531" y="621163"/>
                  </a:lnTo>
                  <a:lnTo>
                    <a:pt x="200531" y="621163"/>
                  </a:lnTo>
                  <a:close/>
                </a:path>
              </a:pathLst>
            </a:custGeom>
            <a:solidFill>
              <a:schemeClr val="accent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Freeform 73">
              <a:extLst>
                <a:ext uri="{FF2B5EF4-FFF2-40B4-BE49-F238E27FC236}">
                  <a16:creationId xmlns:a16="http://schemas.microsoft.com/office/drawing/2014/main" id="{D5A0F69E-3FA2-4684-88E3-6CDF6F25231D}"/>
                </a:ext>
              </a:extLst>
            </p:cNvPr>
            <p:cNvSpPr/>
            <p:nvPr/>
          </p:nvSpPr>
          <p:spPr>
            <a:xfrm>
              <a:off x="8850502" y="5037551"/>
              <a:ext cx="659527" cy="638846"/>
            </a:xfrm>
            <a:custGeom>
              <a:avLst/>
              <a:gdLst>
                <a:gd name="connsiteX0" fmla="*/ 330962 w 659526"/>
                <a:gd name="connsiteY0" fmla="*/ 19996 h 638846"/>
                <a:gd name="connsiteX1" fmla="*/ 348477 w 659526"/>
                <a:gd name="connsiteY1" fmla="*/ 23825 h 638846"/>
                <a:gd name="connsiteX2" fmla="*/ 564626 w 659526"/>
                <a:gd name="connsiteY2" fmla="*/ 126360 h 638846"/>
                <a:gd name="connsiteX3" fmla="*/ 586838 w 659526"/>
                <a:gd name="connsiteY3" fmla="*/ 154014 h 638846"/>
                <a:gd name="connsiteX4" fmla="*/ 640234 w 659526"/>
                <a:gd name="connsiteY4" fmla="*/ 385036 h 638846"/>
                <a:gd name="connsiteX5" fmla="*/ 632117 w 659526"/>
                <a:gd name="connsiteY5" fmla="*/ 419922 h 638846"/>
                <a:gd name="connsiteX6" fmla="*/ 482609 w 659526"/>
                <a:gd name="connsiteY6" fmla="*/ 604997 h 638846"/>
                <a:gd name="connsiteX7" fmla="*/ 450572 w 659526"/>
                <a:gd name="connsiteY7" fmla="*/ 620311 h 638846"/>
                <a:gd name="connsiteX8" fmla="*/ 210929 w 659526"/>
                <a:gd name="connsiteY8" fmla="*/ 620311 h 638846"/>
                <a:gd name="connsiteX9" fmla="*/ 178891 w 659526"/>
                <a:gd name="connsiteY9" fmla="*/ 604997 h 638846"/>
                <a:gd name="connsiteX10" fmla="*/ 29381 w 659526"/>
                <a:gd name="connsiteY10" fmla="*/ 419922 h 638846"/>
                <a:gd name="connsiteX11" fmla="*/ 21265 w 659526"/>
                <a:gd name="connsiteY11" fmla="*/ 385036 h 638846"/>
                <a:gd name="connsiteX12" fmla="*/ 74661 w 659526"/>
                <a:gd name="connsiteY12" fmla="*/ 154014 h 638846"/>
                <a:gd name="connsiteX13" fmla="*/ 96874 w 659526"/>
                <a:gd name="connsiteY13" fmla="*/ 126360 h 638846"/>
                <a:gd name="connsiteX14" fmla="*/ 313023 w 659526"/>
                <a:gd name="connsiteY14" fmla="*/ 23400 h 638846"/>
                <a:gd name="connsiteX15" fmla="*/ 330962 w 659526"/>
                <a:gd name="connsiteY15" fmla="*/ 19996 h 638846"/>
                <a:gd name="connsiteX16" fmla="*/ 330962 w 659526"/>
                <a:gd name="connsiteY16" fmla="*/ 19996 h 638846"/>
                <a:gd name="connsiteX17" fmla="*/ 330962 w 659526"/>
                <a:gd name="connsiteY17" fmla="*/ 0 h 638846"/>
                <a:gd name="connsiteX18" fmla="*/ 330962 w 659526"/>
                <a:gd name="connsiteY18" fmla="*/ 0 h 638846"/>
                <a:gd name="connsiteX19" fmla="*/ 304478 w 659526"/>
                <a:gd name="connsiteY19" fmla="*/ 5956 h 638846"/>
                <a:gd name="connsiteX20" fmla="*/ 88331 w 659526"/>
                <a:gd name="connsiteY20" fmla="*/ 108916 h 638846"/>
                <a:gd name="connsiteX21" fmla="*/ 55012 w 659526"/>
                <a:gd name="connsiteY21" fmla="*/ 150185 h 638846"/>
                <a:gd name="connsiteX22" fmla="*/ 1615 w 659526"/>
                <a:gd name="connsiteY22" fmla="*/ 381208 h 638846"/>
                <a:gd name="connsiteX23" fmla="*/ 13576 w 659526"/>
                <a:gd name="connsiteY23" fmla="*/ 433111 h 638846"/>
                <a:gd name="connsiteX24" fmla="*/ 163086 w 659526"/>
                <a:gd name="connsiteY24" fmla="*/ 618186 h 638846"/>
                <a:gd name="connsiteX25" fmla="*/ 210501 w 659526"/>
                <a:gd name="connsiteY25" fmla="*/ 640734 h 638846"/>
                <a:gd name="connsiteX26" fmla="*/ 450142 w 659526"/>
                <a:gd name="connsiteY26" fmla="*/ 640734 h 638846"/>
                <a:gd name="connsiteX27" fmla="*/ 497559 w 659526"/>
                <a:gd name="connsiteY27" fmla="*/ 618186 h 638846"/>
                <a:gd name="connsiteX28" fmla="*/ 647069 w 659526"/>
                <a:gd name="connsiteY28" fmla="*/ 433111 h 638846"/>
                <a:gd name="connsiteX29" fmla="*/ 659029 w 659526"/>
                <a:gd name="connsiteY29" fmla="*/ 381208 h 638846"/>
                <a:gd name="connsiteX30" fmla="*/ 605633 w 659526"/>
                <a:gd name="connsiteY30" fmla="*/ 150185 h 638846"/>
                <a:gd name="connsiteX31" fmla="*/ 572315 w 659526"/>
                <a:gd name="connsiteY31" fmla="*/ 108916 h 638846"/>
                <a:gd name="connsiteX32" fmla="*/ 357020 w 659526"/>
                <a:gd name="connsiteY32" fmla="*/ 5956 h 638846"/>
                <a:gd name="connsiteX33" fmla="*/ 330962 w 659526"/>
                <a:gd name="connsiteY33" fmla="*/ 0 h 638846"/>
                <a:gd name="connsiteX34" fmla="*/ 330962 w 659526"/>
                <a:gd name="connsiteY34" fmla="*/ 0 h 638846"/>
                <a:gd name="connsiteX35" fmla="*/ 330962 w 659526"/>
                <a:gd name="connsiteY35" fmla="*/ 0 h 63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9526" h="638846">
                  <a:moveTo>
                    <a:pt x="330962" y="19996"/>
                  </a:moveTo>
                  <a:cubicBezTo>
                    <a:pt x="336944" y="19996"/>
                    <a:pt x="342924" y="21273"/>
                    <a:pt x="348477" y="23825"/>
                  </a:cubicBezTo>
                  <a:lnTo>
                    <a:pt x="564626" y="126360"/>
                  </a:lnTo>
                  <a:cubicBezTo>
                    <a:pt x="575732" y="131891"/>
                    <a:pt x="584275" y="142102"/>
                    <a:pt x="586838" y="154014"/>
                  </a:cubicBezTo>
                  <a:lnTo>
                    <a:pt x="640234" y="385036"/>
                  </a:lnTo>
                  <a:cubicBezTo>
                    <a:pt x="643223" y="397375"/>
                    <a:pt x="640234" y="410139"/>
                    <a:pt x="632117" y="419922"/>
                  </a:cubicBezTo>
                  <a:lnTo>
                    <a:pt x="482609" y="604997"/>
                  </a:lnTo>
                  <a:cubicBezTo>
                    <a:pt x="474920" y="614781"/>
                    <a:pt x="462958" y="620311"/>
                    <a:pt x="450572" y="620311"/>
                  </a:cubicBezTo>
                  <a:lnTo>
                    <a:pt x="210929" y="620311"/>
                  </a:lnTo>
                  <a:cubicBezTo>
                    <a:pt x="198541" y="620311"/>
                    <a:pt x="186580" y="614781"/>
                    <a:pt x="178891" y="604997"/>
                  </a:cubicBezTo>
                  <a:lnTo>
                    <a:pt x="29381" y="419922"/>
                  </a:lnTo>
                  <a:cubicBezTo>
                    <a:pt x="21692" y="410139"/>
                    <a:pt x="18702" y="397375"/>
                    <a:pt x="21265" y="385036"/>
                  </a:cubicBezTo>
                  <a:lnTo>
                    <a:pt x="74661" y="154014"/>
                  </a:lnTo>
                  <a:cubicBezTo>
                    <a:pt x="77652" y="141676"/>
                    <a:pt x="85768" y="131465"/>
                    <a:pt x="96874" y="126360"/>
                  </a:cubicBezTo>
                  <a:lnTo>
                    <a:pt x="313023" y="23400"/>
                  </a:lnTo>
                  <a:cubicBezTo>
                    <a:pt x="318576" y="21273"/>
                    <a:pt x="324982" y="19996"/>
                    <a:pt x="330962" y="19996"/>
                  </a:cubicBezTo>
                  <a:lnTo>
                    <a:pt x="330962" y="19996"/>
                  </a:lnTo>
                  <a:close/>
                  <a:moveTo>
                    <a:pt x="330962" y="0"/>
                  </a:moveTo>
                  <a:lnTo>
                    <a:pt x="330962" y="0"/>
                  </a:lnTo>
                  <a:cubicBezTo>
                    <a:pt x="321993" y="0"/>
                    <a:pt x="313023" y="2127"/>
                    <a:pt x="304478" y="5956"/>
                  </a:cubicBezTo>
                  <a:lnTo>
                    <a:pt x="88331" y="108916"/>
                  </a:lnTo>
                  <a:cubicBezTo>
                    <a:pt x="71244" y="117000"/>
                    <a:pt x="59283" y="131891"/>
                    <a:pt x="55012" y="150185"/>
                  </a:cubicBezTo>
                  <a:lnTo>
                    <a:pt x="1615" y="381208"/>
                  </a:lnTo>
                  <a:cubicBezTo>
                    <a:pt x="-2656" y="399502"/>
                    <a:pt x="1615" y="418222"/>
                    <a:pt x="13576" y="433111"/>
                  </a:cubicBezTo>
                  <a:lnTo>
                    <a:pt x="163086" y="618186"/>
                  </a:lnTo>
                  <a:cubicBezTo>
                    <a:pt x="174619" y="632650"/>
                    <a:pt x="192133" y="640734"/>
                    <a:pt x="210501" y="640734"/>
                  </a:cubicBezTo>
                  <a:lnTo>
                    <a:pt x="450142" y="640734"/>
                  </a:lnTo>
                  <a:cubicBezTo>
                    <a:pt x="468511" y="640734"/>
                    <a:pt x="486026" y="632650"/>
                    <a:pt x="497559" y="618186"/>
                  </a:cubicBezTo>
                  <a:lnTo>
                    <a:pt x="647069" y="433111"/>
                  </a:lnTo>
                  <a:cubicBezTo>
                    <a:pt x="659029" y="418647"/>
                    <a:pt x="663301" y="399502"/>
                    <a:pt x="659029" y="381208"/>
                  </a:cubicBezTo>
                  <a:lnTo>
                    <a:pt x="605633" y="150185"/>
                  </a:lnTo>
                  <a:cubicBezTo>
                    <a:pt x="601363" y="131891"/>
                    <a:pt x="589401" y="117000"/>
                    <a:pt x="572315" y="108916"/>
                  </a:cubicBezTo>
                  <a:lnTo>
                    <a:pt x="357020" y="5956"/>
                  </a:lnTo>
                  <a:cubicBezTo>
                    <a:pt x="348904" y="2127"/>
                    <a:pt x="339934" y="0"/>
                    <a:pt x="330962" y="0"/>
                  </a:cubicBezTo>
                  <a:lnTo>
                    <a:pt x="330962" y="0"/>
                  </a:lnTo>
                  <a:lnTo>
                    <a:pt x="330962" y="0"/>
                  </a:lnTo>
                  <a:close/>
                </a:path>
              </a:pathLst>
            </a:custGeom>
            <a:solidFill>
              <a:schemeClr val="bg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74">
              <a:extLst>
                <a:ext uri="{FF2B5EF4-FFF2-40B4-BE49-F238E27FC236}">
                  <a16:creationId xmlns:a16="http://schemas.microsoft.com/office/drawing/2014/main" id="{5AF8DEDC-1561-48CF-AA9F-8A26F2F55C9B}"/>
                </a:ext>
              </a:extLst>
            </p:cNvPr>
            <p:cNvSpPr/>
            <p:nvPr/>
          </p:nvSpPr>
          <p:spPr>
            <a:xfrm>
              <a:off x="8955283" y="5135831"/>
              <a:ext cx="452616" cy="440495"/>
            </a:xfrm>
            <a:custGeom>
              <a:avLst/>
              <a:gdLst>
                <a:gd name="connsiteX0" fmla="*/ 442757 w 452616"/>
                <a:gd name="connsiteY0" fmla="*/ 268461 h 440494"/>
                <a:gd name="connsiteX1" fmla="*/ 442757 w 452616"/>
                <a:gd name="connsiteY1" fmla="*/ 268461 h 440494"/>
                <a:gd name="connsiteX2" fmla="*/ 442757 w 452616"/>
                <a:gd name="connsiteY2" fmla="*/ 268461 h 440494"/>
                <a:gd name="connsiteX3" fmla="*/ 442757 w 452616"/>
                <a:gd name="connsiteY3" fmla="*/ 268461 h 440494"/>
                <a:gd name="connsiteX4" fmla="*/ 442330 w 452616"/>
                <a:gd name="connsiteY4" fmla="*/ 268461 h 440494"/>
                <a:gd name="connsiteX5" fmla="*/ 441477 w 452616"/>
                <a:gd name="connsiteY5" fmla="*/ 268036 h 440494"/>
                <a:gd name="connsiteX6" fmla="*/ 438913 w 452616"/>
                <a:gd name="connsiteY6" fmla="*/ 267611 h 440494"/>
                <a:gd name="connsiteX7" fmla="*/ 430797 w 452616"/>
                <a:gd name="connsiteY7" fmla="*/ 266761 h 440494"/>
                <a:gd name="connsiteX8" fmla="*/ 426525 w 452616"/>
                <a:gd name="connsiteY8" fmla="*/ 266333 h 440494"/>
                <a:gd name="connsiteX9" fmla="*/ 426098 w 452616"/>
                <a:gd name="connsiteY9" fmla="*/ 266333 h 440494"/>
                <a:gd name="connsiteX10" fmla="*/ 403030 w 452616"/>
                <a:gd name="connsiteY10" fmla="*/ 262505 h 440494"/>
                <a:gd name="connsiteX11" fmla="*/ 398331 w 452616"/>
                <a:gd name="connsiteY11" fmla="*/ 257825 h 440494"/>
                <a:gd name="connsiteX12" fmla="*/ 397904 w 452616"/>
                <a:gd name="connsiteY12" fmla="*/ 256975 h 440494"/>
                <a:gd name="connsiteX13" fmla="*/ 397904 w 452616"/>
                <a:gd name="connsiteY13" fmla="*/ 256975 h 440494"/>
                <a:gd name="connsiteX14" fmla="*/ 392351 w 452616"/>
                <a:gd name="connsiteY14" fmla="*/ 255272 h 440494"/>
                <a:gd name="connsiteX15" fmla="*/ 389361 w 452616"/>
                <a:gd name="connsiteY15" fmla="*/ 195282 h 440494"/>
                <a:gd name="connsiteX16" fmla="*/ 365440 w 452616"/>
                <a:gd name="connsiteY16" fmla="*/ 139549 h 440494"/>
                <a:gd name="connsiteX17" fmla="*/ 369712 w 452616"/>
                <a:gd name="connsiteY17" fmla="*/ 135720 h 440494"/>
                <a:gd name="connsiteX18" fmla="*/ 369712 w 452616"/>
                <a:gd name="connsiteY18" fmla="*/ 134869 h 440494"/>
                <a:gd name="connsiteX19" fmla="*/ 371846 w 452616"/>
                <a:gd name="connsiteY19" fmla="*/ 128487 h 440494"/>
                <a:gd name="connsiteX20" fmla="*/ 391071 w 452616"/>
                <a:gd name="connsiteY20" fmla="*/ 115298 h 440494"/>
                <a:gd name="connsiteX21" fmla="*/ 391071 w 452616"/>
                <a:gd name="connsiteY21" fmla="*/ 115298 h 440494"/>
                <a:gd name="connsiteX22" fmla="*/ 394914 w 452616"/>
                <a:gd name="connsiteY22" fmla="*/ 113171 h 440494"/>
                <a:gd name="connsiteX23" fmla="*/ 402177 w 452616"/>
                <a:gd name="connsiteY23" fmla="*/ 108916 h 440494"/>
                <a:gd name="connsiteX24" fmla="*/ 404313 w 452616"/>
                <a:gd name="connsiteY24" fmla="*/ 107215 h 440494"/>
                <a:gd name="connsiteX25" fmla="*/ 405166 w 452616"/>
                <a:gd name="connsiteY25" fmla="*/ 106363 h 440494"/>
                <a:gd name="connsiteX26" fmla="*/ 405166 w 452616"/>
                <a:gd name="connsiteY26" fmla="*/ 106363 h 440494"/>
                <a:gd name="connsiteX27" fmla="*/ 408156 w 452616"/>
                <a:gd name="connsiteY27" fmla="*/ 87218 h 440494"/>
                <a:gd name="connsiteX28" fmla="*/ 398331 w 452616"/>
                <a:gd name="connsiteY28" fmla="*/ 82538 h 440494"/>
                <a:gd name="connsiteX29" fmla="*/ 388934 w 452616"/>
                <a:gd name="connsiteY29" fmla="*/ 85942 h 440494"/>
                <a:gd name="connsiteX30" fmla="*/ 388934 w 452616"/>
                <a:gd name="connsiteY30" fmla="*/ 85942 h 440494"/>
                <a:gd name="connsiteX31" fmla="*/ 388934 w 452616"/>
                <a:gd name="connsiteY31" fmla="*/ 85942 h 440494"/>
                <a:gd name="connsiteX32" fmla="*/ 388081 w 452616"/>
                <a:gd name="connsiteY32" fmla="*/ 86793 h 440494"/>
                <a:gd name="connsiteX33" fmla="*/ 385944 w 452616"/>
                <a:gd name="connsiteY33" fmla="*/ 88495 h 440494"/>
                <a:gd name="connsiteX34" fmla="*/ 380391 w 452616"/>
                <a:gd name="connsiteY34" fmla="*/ 94451 h 440494"/>
                <a:gd name="connsiteX35" fmla="*/ 377402 w 452616"/>
                <a:gd name="connsiteY35" fmla="*/ 97429 h 440494"/>
                <a:gd name="connsiteX36" fmla="*/ 377402 w 452616"/>
                <a:gd name="connsiteY36" fmla="*/ 97429 h 440494"/>
                <a:gd name="connsiteX37" fmla="*/ 360313 w 452616"/>
                <a:gd name="connsiteY37" fmla="*/ 112745 h 440494"/>
                <a:gd name="connsiteX38" fmla="*/ 356470 w 452616"/>
                <a:gd name="connsiteY38" fmla="*/ 114022 h 440494"/>
                <a:gd name="connsiteX39" fmla="*/ 353907 w 452616"/>
                <a:gd name="connsiteY39" fmla="*/ 113596 h 440494"/>
                <a:gd name="connsiteX40" fmla="*/ 353051 w 452616"/>
                <a:gd name="connsiteY40" fmla="*/ 113596 h 440494"/>
                <a:gd name="connsiteX41" fmla="*/ 353051 w 452616"/>
                <a:gd name="connsiteY41" fmla="*/ 113596 h 440494"/>
                <a:gd name="connsiteX42" fmla="*/ 347925 w 452616"/>
                <a:gd name="connsiteY42" fmla="*/ 117000 h 440494"/>
                <a:gd name="connsiteX43" fmla="*/ 330412 w 452616"/>
                <a:gd name="connsiteY43" fmla="*/ 100833 h 440494"/>
                <a:gd name="connsiteX44" fmla="*/ 241133 w 452616"/>
                <a:gd name="connsiteY44" fmla="*/ 65520 h 440494"/>
                <a:gd name="connsiteX45" fmla="*/ 240706 w 452616"/>
                <a:gd name="connsiteY45" fmla="*/ 59989 h 440494"/>
                <a:gd name="connsiteX46" fmla="*/ 239853 w 452616"/>
                <a:gd name="connsiteY46" fmla="*/ 59138 h 440494"/>
                <a:gd name="connsiteX47" fmla="*/ 236434 w 452616"/>
                <a:gd name="connsiteY47" fmla="*/ 53607 h 440494"/>
                <a:gd name="connsiteX48" fmla="*/ 237716 w 452616"/>
                <a:gd name="connsiteY48" fmla="*/ 30633 h 440494"/>
                <a:gd name="connsiteX49" fmla="*/ 237716 w 452616"/>
                <a:gd name="connsiteY49" fmla="*/ 30207 h 440494"/>
                <a:gd name="connsiteX50" fmla="*/ 238570 w 452616"/>
                <a:gd name="connsiteY50" fmla="*/ 25953 h 440494"/>
                <a:gd name="connsiteX51" fmla="*/ 239853 w 452616"/>
                <a:gd name="connsiteY51" fmla="*/ 17869 h 440494"/>
                <a:gd name="connsiteX52" fmla="*/ 239853 w 452616"/>
                <a:gd name="connsiteY52" fmla="*/ 15316 h 440494"/>
                <a:gd name="connsiteX53" fmla="*/ 239853 w 452616"/>
                <a:gd name="connsiteY53" fmla="*/ 14040 h 440494"/>
                <a:gd name="connsiteX54" fmla="*/ 239853 w 452616"/>
                <a:gd name="connsiteY54" fmla="*/ 14040 h 440494"/>
                <a:gd name="connsiteX55" fmla="*/ 239853 w 452616"/>
                <a:gd name="connsiteY55" fmla="*/ 14040 h 440494"/>
                <a:gd name="connsiteX56" fmla="*/ 226611 w 452616"/>
                <a:gd name="connsiteY56" fmla="*/ 0 h 440494"/>
                <a:gd name="connsiteX57" fmla="*/ 217212 w 452616"/>
                <a:gd name="connsiteY57" fmla="*/ 4255 h 440494"/>
                <a:gd name="connsiteX58" fmla="*/ 213368 w 452616"/>
                <a:gd name="connsiteY58" fmla="*/ 14040 h 440494"/>
                <a:gd name="connsiteX59" fmla="*/ 213368 w 452616"/>
                <a:gd name="connsiteY59" fmla="*/ 14040 h 440494"/>
                <a:gd name="connsiteX60" fmla="*/ 213368 w 452616"/>
                <a:gd name="connsiteY60" fmla="*/ 14040 h 440494"/>
                <a:gd name="connsiteX61" fmla="*/ 213368 w 452616"/>
                <a:gd name="connsiteY61" fmla="*/ 14891 h 440494"/>
                <a:gd name="connsiteX62" fmla="*/ 213368 w 452616"/>
                <a:gd name="connsiteY62" fmla="*/ 17444 h 440494"/>
                <a:gd name="connsiteX63" fmla="*/ 214649 w 452616"/>
                <a:gd name="connsiteY63" fmla="*/ 25527 h 440494"/>
                <a:gd name="connsiteX64" fmla="*/ 215502 w 452616"/>
                <a:gd name="connsiteY64" fmla="*/ 29782 h 440494"/>
                <a:gd name="connsiteX65" fmla="*/ 215502 w 452616"/>
                <a:gd name="connsiteY65" fmla="*/ 30207 h 440494"/>
                <a:gd name="connsiteX66" fmla="*/ 216785 w 452616"/>
                <a:gd name="connsiteY66" fmla="*/ 53182 h 440494"/>
                <a:gd name="connsiteX67" fmla="*/ 213368 w 452616"/>
                <a:gd name="connsiteY67" fmla="*/ 58713 h 440494"/>
                <a:gd name="connsiteX68" fmla="*/ 212512 w 452616"/>
                <a:gd name="connsiteY68" fmla="*/ 59564 h 440494"/>
                <a:gd name="connsiteX69" fmla="*/ 212512 w 452616"/>
                <a:gd name="connsiteY69" fmla="*/ 59564 h 440494"/>
                <a:gd name="connsiteX70" fmla="*/ 212085 w 452616"/>
                <a:gd name="connsiteY70" fmla="*/ 65095 h 440494"/>
                <a:gd name="connsiteX71" fmla="*/ 189018 w 452616"/>
                <a:gd name="connsiteY71" fmla="*/ 68498 h 440494"/>
                <a:gd name="connsiteX72" fmla="*/ 104439 w 452616"/>
                <a:gd name="connsiteY72" fmla="*/ 116149 h 440494"/>
                <a:gd name="connsiteX73" fmla="*/ 100167 w 452616"/>
                <a:gd name="connsiteY73" fmla="*/ 113171 h 440494"/>
                <a:gd name="connsiteX74" fmla="*/ 99313 w 452616"/>
                <a:gd name="connsiteY74" fmla="*/ 113171 h 440494"/>
                <a:gd name="connsiteX75" fmla="*/ 96750 w 452616"/>
                <a:gd name="connsiteY75" fmla="*/ 113596 h 440494"/>
                <a:gd name="connsiteX76" fmla="*/ 92906 w 452616"/>
                <a:gd name="connsiteY76" fmla="*/ 112320 h 440494"/>
                <a:gd name="connsiteX77" fmla="*/ 75819 w 452616"/>
                <a:gd name="connsiteY77" fmla="*/ 96578 h 440494"/>
                <a:gd name="connsiteX78" fmla="*/ 75819 w 452616"/>
                <a:gd name="connsiteY78" fmla="*/ 96578 h 440494"/>
                <a:gd name="connsiteX79" fmla="*/ 72829 w 452616"/>
                <a:gd name="connsiteY79" fmla="*/ 93600 h 440494"/>
                <a:gd name="connsiteX80" fmla="*/ 67275 w 452616"/>
                <a:gd name="connsiteY80" fmla="*/ 87643 h 440494"/>
                <a:gd name="connsiteX81" fmla="*/ 65140 w 452616"/>
                <a:gd name="connsiteY81" fmla="*/ 85942 h 440494"/>
                <a:gd name="connsiteX82" fmla="*/ 64285 w 452616"/>
                <a:gd name="connsiteY82" fmla="*/ 85091 h 440494"/>
                <a:gd name="connsiteX83" fmla="*/ 64285 w 452616"/>
                <a:gd name="connsiteY83" fmla="*/ 85091 h 440494"/>
                <a:gd name="connsiteX84" fmla="*/ 54887 w 452616"/>
                <a:gd name="connsiteY84" fmla="*/ 81687 h 440494"/>
                <a:gd name="connsiteX85" fmla="*/ 45063 w 452616"/>
                <a:gd name="connsiteY85" fmla="*/ 86367 h 440494"/>
                <a:gd name="connsiteX86" fmla="*/ 48053 w 452616"/>
                <a:gd name="connsiteY86" fmla="*/ 105513 h 440494"/>
                <a:gd name="connsiteX87" fmla="*/ 48053 w 452616"/>
                <a:gd name="connsiteY87" fmla="*/ 105513 h 440494"/>
                <a:gd name="connsiteX88" fmla="*/ 48053 w 452616"/>
                <a:gd name="connsiteY88" fmla="*/ 105513 h 440494"/>
                <a:gd name="connsiteX89" fmla="*/ 48907 w 452616"/>
                <a:gd name="connsiteY89" fmla="*/ 105938 h 440494"/>
                <a:gd name="connsiteX90" fmla="*/ 51043 w 452616"/>
                <a:gd name="connsiteY90" fmla="*/ 107640 h 440494"/>
                <a:gd name="connsiteX91" fmla="*/ 58305 w 452616"/>
                <a:gd name="connsiteY91" fmla="*/ 111894 h 440494"/>
                <a:gd name="connsiteX92" fmla="*/ 62149 w 452616"/>
                <a:gd name="connsiteY92" fmla="*/ 114022 h 440494"/>
                <a:gd name="connsiteX93" fmla="*/ 62149 w 452616"/>
                <a:gd name="connsiteY93" fmla="*/ 114022 h 440494"/>
                <a:gd name="connsiteX94" fmla="*/ 81372 w 452616"/>
                <a:gd name="connsiteY94" fmla="*/ 127211 h 440494"/>
                <a:gd name="connsiteX95" fmla="*/ 83508 w 452616"/>
                <a:gd name="connsiteY95" fmla="*/ 133593 h 440494"/>
                <a:gd name="connsiteX96" fmla="*/ 83508 w 452616"/>
                <a:gd name="connsiteY96" fmla="*/ 134444 h 440494"/>
                <a:gd name="connsiteX97" fmla="*/ 83508 w 452616"/>
                <a:gd name="connsiteY97" fmla="*/ 134444 h 440494"/>
                <a:gd name="connsiteX98" fmla="*/ 87779 w 452616"/>
                <a:gd name="connsiteY98" fmla="*/ 138273 h 440494"/>
                <a:gd name="connsiteX99" fmla="*/ 85644 w 452616"/>
                <a:gd name="connsiteY99" fmla="*/ 141676 h 440494"/>
                <a:gd name="connsiteX100" fmla="*/ 61722 w 452616"/>
                <a:gd name="connsiteY100" fmla="*/ 253997 h 440494"/>
                <a:gd name="connsiteX101" fmla="*/ 56169 w 452616"/>
                <a:gd name="connsiteY101" fmla="*/ 255697 h 440494"/>
                <a:gd name="connsiteX102" fmla="*/ 55742 w 452616"/>
                <a:gd name="connsiteY102" fmla="*/ 256550 h 440494"/>
                <a:gd name="connsiteX103" fmla="*/ 51043 w 452616"/>
                <a:gd name="connsiteY103" fmla="*/ 261228 h 440494"/>
                <a:gd name="connsiteX104" fmla="*/ 27976 w 452616"/>
                <a:gd name="connsiteY104" fmla="*/ 265058 h 440494"/>
                <a:gd name="connsiteX105" fmla="*/ 27549 w 452616"/>
                <a:gd name="connsiteY105" fmla="*/ 265058 h 440494"/>
                <a:gd name="connsiteX106" fmla="*/ 23277 w 452616"/>
                <a:gd name="connsiteY106" fmla="*/ 265483 h 440494"/>
                <a:gd name="connsiteX107" fmla="*/ 15161 w 452616"/>
                <a:gd name="connsiteY107" fmla="*/ 266333 h 440494"/>
                <a:gd name="connsiteX108" fmla="*/ 12598 w 452616"/>
                <a:gd name="connsiteY108" fmla="*/ 266761 h 440494"/>
                <a:gd name="connsiteX109" fmla="*/ 11316 w 452616"/>
                <a:gd name="connsiteY109" fmla="*/ 267186 h 440494"/>
                <a:gd name="connsiteX110" fmla="*/ 11316 w 452616"/>
                <a:gd name="connsiteY110" fmla="*/ 267186 h 440494"/>
                <a:gd name="connsiteX111" fmla="*/ 11316 w 452616"/>
                <a:gd name="connsiteY111" fmla="*/ 267186 h 440494"/>
                <a:gd name="connsiteX112" fmla="*/ 210 w 452616"/>
                <a:gd name="connsiteY112" fmla="*/ 282928 h 440494"/>
                <a:gd name="connsiteX113" fmla="*/ 13879 w 452616"/>
                <a:gd name="connsiteY113" fmla="*/ 292712 h 440494"/>
                <a:gd name="connsiteX114" fmla="*/ 17296 w 452616"/>
                <a:gd name="connsiteY114" fmla="*/ 292286 h 440494"/>
                <a:gd name="connsiteX115" fmla="*/ 17296 w 452616"/>
                <a:gd name="connsiteY115" fmla="*/ 292286 h 440494"/>
                <a:gd name="connsiteX116" fmla="*/ 17296 w 452616"/>
                <a:gd name="connsiteY116" fmla="*/ 292286 h 440494"/>
                <a:gd name="connsiteX117" fmla="*/ 18151 w 452616"/>
                <a:gd name="connsiteY117" fmla="*/ 291861 h 440494"/>
                <a:gd name="connsiteX118" fmla="*/ 20714 w 452616"/>
                <a:gd name="connsiteY118" fmla="*/ 291436 h 440494"/>
                <a:gd name="connsiteX119" fmla="*/ 28403 w 452616"/>
                <a:gd name="connsiteY119" fmla="*/ 288459 h 440494"/>
                <a:gd name="connsiteX120" fmla="*/ 32248 w 452616"/>
                <a:gd name="connsiteY120" fmla="*/ 286756 h 440494"/>
                <a:gd name="connsiteX121" fmla="*/ 32675 w 452616"/>
                <a:gd name="connsiteY121" fmla="*/ 286756 h 440494"/>
                <a:gd name="connsiteX122" fmla="*/ 54887 w 452616"/>
                <a:gd name="connsiteY122" fmla="*/ 280375 h 440494"/>
                <a:gd name="connsiteX123" fmla="*/ 55742 w 452616"/>
                <a:gd name="connsiteY123" fmla="*/ 280375 h 440494"/>
                <a:gd name="connsiteX124" fmla="*/ 61295 w 452616"/>
                <a:gd name="connsiteY124" fmla="*/ 282503 h 440494"/>
                <a:gd name="connsiteX125" fmla="*/ 62149 w 452616"/>
                <a:gd name="connsiteY125" fmla="*/ 282928 h 440494"/>
                <a:gd name="connsiteX126" fmla="*/ 62149 w 452616"/>
                <a:gd name="connsiteY126" fmla="*/ 282928 h 440494"/>
                <a:gd name="connsiteX127" fmla="*/ 68130 w 452616"/>
                <a:gd name="connsiteY127" fmla="*/ 282075 h 440494"/>
                <a:gd name="connsiteX128" fmla="*/ 124089 w 452616"/>
                <a:gd name="connsiteY128" fmla="*/ 362062 h 440494"/>
                <a:gd name="connsiteX129" fmla="*/ 142457 w 452616"/>
                <a:gd name="connsiteY129" fmla="*/ 374399 h 440494"/>
                <a:gd name="connsiteX130" fmla="*/ 139894 w 452616"/>
                <a:gd name="connsiteY130" fmla="*/ 379929 h 440494"/>
                <a:gd name="connsiteX131" fmla="*/ 140321 w 452616"/>
                <a:gd name="connsiteY131" fmla="*/ 380782 h 440494"/>
                <a:gd name="connsiteX132" fmla="*/ 141176 w 452616"/>
                <a:gd name="connsiteY132" fmla="*/ 387588 h 440494"/>
                <a:gd name="connsiteX133" fmla="*/ 130069 w 452616"/>
                <a:gd name="connsiteY133" fmla="*/ 407585 h 440494"/>
                <a:gd name="connsiteX134" fmla="*/ 130069 w 452616"/>
                <a:gd name="connsiteY134" fmla="*/ 408010 h 440494"/>
                <a:gd name="connsiteX135" fmla="*/ 127506 w 452616"/>
                <a:gd name="connsiteY135" fmla="*/ 411413 h 440494"/>
                <a:gd name="connsiteX136" fmla="*/ 122808 w 452616"/>
                <a:gd name="connsiteY136" fmla="*/ 418222 h 440494"/>
                <a:gd name="connsiteX137" fmla="*/ 121526 w 452616"/>
                <a:gd name="connsiteY137" fmla="*/ 420349 h 440494"/>
                <a:gd name="connsiteX138" fmla="*/ 121099 w 452616"/>
                <a:gd name="connsiteY138" fmla="*/ 421199 h 440494"/>
                <a:gd name="connsiteX139" fmla="*/ 121099 w 452616"/>
                <a:gd name="connsiteY139" fmla="*/ 421199 h 440494"/>
                <a:gd name="connsiteX140" fmla="*/ 121099 w 452616"/>
                <a:gd name="connsiteY140" fmla="*/ 421199 h 440494"/>
                <a:gd name="connsiteX141" fmla="*/ 126652 w 452616"/>
                <a:gd name="connsiteY141" fmla="*/ 439494 h 440494"/>
                <a:gd name="connsiteX142" fmla="*/ 131778 w 452616"/>
                <a:gd name="connsiteY142" fmla="*/ 440772 h 440494"/>
                <a:gd name="connsiteX143" fmla="*/ 144593 w 452616"/>
                <a:gd name="connsiteY143" fmla="*/ 432686 h 440494"/>
                <a:gd name="connsiteX144" fmla="*/ 144593 w 452616"/>
                <a:gd name="connsiteY144" fmla="*/ 432686 h 440494"/>
                <a:gd name="connsiteX145" fmla="*/ 144593 w 452616"/>
                <a:gd name="connsiteY145" fmla="*/ 432686 h 440494"/>
                <a:gd name="connsiteX146" fmla="*/ 145020 w 452616"/>
                <a:gd name="connsiteY146" fmla="*/ 431836 h 440494"/>
                <a:gd name="connsiteX147" fmla="*/ 146302 w 452616"/>
                <a:gd name="connsiteY147" fmla="*/ 429708 h 440494"/>
                <a:gd name="connsiteX148" fmla="*/ 148865 w 452616"/>
                <a:gd name="connsiteY148" fmla="*/ 422049 h 440494"/>
                <a:gd name="connsiteX149" fmla="*/ 150146 w 452616"/>
                <a:gd name="connsiteY149" fmla="*/ 418222 h 440494"/>
                <a:gd name="connsiteX150" fmla="*/ 150146 w 452616"/>
                <a:gd name="connsiteY150" fmla="*/ 418222 h 440494"/>
                <a:gd name="connsiteX151" fmla="*/ 159116 w 452616"/>
                <a:gd name="connsiteY151" fmla="*/ 396949 h 440494"/>
                <a:gd name="connsiteX152" fmla="*/ 164669 w 452616"/>
                <a:gd name="connsiteY152" fmla="*/ 393119 h 440494"/>
                <a:gd name="connsiteX153" fmla="*/ 165525 w 452616"/>
                <a:gd name="connsiteY153" fmla="*/ 392694 h 440494"/>
                <a:gd name="connsiteX154" fmla="*/ 165525 w 452616"/>
                <a:gd name="connsiteY154" fmla="*/ 392694 h 440494"/>
                <a:gd name="connsiteX155" fmla="*/ 168515 w 452616"/>
                <a:gd name="connsiteY155" fmla="*/ 387163 h 440494"/>
                <a:gd name="connsiteX156" fmla="*/ 228318 w 452616"/>
                <a:gd name="connsiteY156" fmla="*/ 398224 h 440494"/>
                <a:gd name="connsiteX157" fmla="*/ 265481 w 452616"/>
                <a:gd name="connsiteY157" fmla="*/ 393971 h 440494"/>
                <a:gd name="connsiteX158" fmla="*/ 287696 w 452616"/>
                <a:gd name="connsiteY158" fmla="*/ 387588 h 440494"/>
                <a:gd name="connsiteX159" fmla="*/ 290259 w 452616"/>
                <a:gd name="connsiteY159" fmla="*/ 392268 h 440494"/>
                <a:gd name="connsiteX160" fmla="*/ 291112 w 452616"/>
                <a:gd name="connsiteY160" fmla="*/ 392694 h 440494"/>
                <a:gd name="connsiteX161" fmla="*/ 296665 w 452616"/>
                <a:gd name="connsiteY161" fmla="*/ 396524 h 440494"/>
                <a:gd name="connsiteX162" fmla="*/ 305635 w 452616"/>
                <a:gd name="connsiteY162" fmla="*/ 417797 h 440494"/>
                <a:gd name="connsiteX163" fmla="*/ 305635 w 452616"/>
                <a:gd name="connsiteY163" fmla="*/ 418222 h 440494"/>
                <a:gd name="connsiteX164" fmla="*/ 306918 w 452616"/>
                <a:gd name="connsiteY164" fmla="*/ 422049 h 440494"/>
                <a:gd name="connsiteX165" fmla="*/ 309481 w 452616"/>
                <a:gd name="connsiteY165" fmla="*/ 429708 h 440494"/>
                <a:gd name="connsiteX166" fmla="*/ 310761 w 452616"/>
                <a:gd name="connsiteY166" fmla="*/ 431836 h 440494"/>
                <a:gd name="connsiteX167" fmla="*/ 311190 w 452616"/>
                <a:gd name="connsiteY167" fmla="*/ 432686 h 440494"/>
                <a:gd name="connsiteX168" fmla="*/ 311190 w 452616"/>
                <a:gd name="connsiteY168" fmla="*/ 432686 h 440494"/>
                <a:gd name="connsiteX169" fmla="*/ 311190 w 452616"/>
                <a:gd name="connsiteY169" fmla="*/ 432686 h 440494"/>
                <a:gd name="connsiteX170" fmla="*/ 324003 w 452616"/>
                <a:gd name="connsiteY170" fmla="*/ 440772 h 440494"/>
                <a:gd name="connsiteX171" fmla="*/ 329129 w 452616"/>
                <a:gd name="connsiteY171" fmla="*/ 439494 h 440494"/>
                <a:gd name="connsiteX172" fmla="*/ 335538 w 452616"/>
                <a:gd name="connsiteY172" fmla="*/ 431836 h 440494"/>
                <a:gd name="connsiteX173" fmla="*/ 334682 w 452616"/>
                <a:gd name="connsiteY173" fmla="*/ 421199 h 440494"/>
                <a:gd name="connsiteX174" fmla="*/ 334682 w 452616"/>
                <a:gd name="connsiteY174" fmla="*/ 421199 h 440494"/>
                <a:gd name="connsiteX175" fmla="*/ 334682 w 452616"/>
                <a:gd name="connsiteY175" fmla="*/ 421199 h 440494"/>
                <a:gd name="connsiteX176" fmla="*/ 334256 w 452616"/>
                <a:gd name="connsiteY176" fmla="*/ 420349 h 440494"/>
                <a:gd name="connsiteX177" fmla="*/ 332975 w 452616"/>
                <a:gd name="connsiteY177" fmla="*/ 418222 h 440494"/>
                <a:gd name="connsiteX178" fmla="*/ 328276 w 452616"/>
                <a:gd name="connsiteY178" fmla="*/ 411413 h 440494"/>
                <a:gd name="connsiteX179" fmla="*/ 325713 w 452616"/>
                <a:gd name="connsiteY179" fmla="*/ 408010 h 440494"/>
                <a:gd name="connsiteX180" fmla="*/ 325713 w 452616"/>
                <a:gd name="connsiteY180" fmla="*/ 407585 h 440494"/>
                <a:gd name="connsiteX181" fmla="*/ 314607 w 452616"/>
                <a:gd name="connsiteY181" fmla="*/ 387588 h 440494"/>
                <a:gd name="connsiteX182" fmla="*/ 315034 w 452616"/>
                <a:gd name="connsiteY182" fmla="*/ 380782 h 440494"/>
                <a:gd name="connsiteX183" fmla="*/ 315460 w 452616"/>
                <a:gd name="connsiteY183" fmla="*/ 379929 h 440494"/>
                <a:gd name="connsiteX184" fmla="*/ 315460 w 452616"/>
                <a:gd name="connsiteY184" fmla="*/ 379929 h 440494"/>
                <a:gd name="connsiteX185" fmla="*/ 313324 w 452616"/>
                <a:gd name="connsiteY185" fmla="*/ 374826 h 440494"/>
                <a:gd name="connsiteX186" fmla="*/ 369712 w 452616"/>
                <a:gd name="connsiteY186" fmla="*/ 319942 h 440494"/>
                <a:gd name="connsiteX187" fmla="*/ 387651 w 452616"/>
                <a:gd name="connsiteY187" fmla="*/ 281650 h 440494"/>
                <a:gd name="connsiteX188" fmla="*/ 392778 w 452616"/>
                <a:gd name="connsiteY188" fmla="*/ 282503 h 440494"/>
                <a:gd name="connsiteX189" fmla="*/ 393634 w 452616"/>
                <a:gd name="connsiteY189" fmla="*/ 282075 h 440494"/>
                <a:gd name="connsiteX190" fmla="*/ 399187 w 452616"/>
                <a:gd name="connsiteY190" fmla="*/ 279950 h 440494"/>
                <a:gd name="connsiteX191" fmla="*/ 400040 w 452616"/>
                <a:gd name="connsiteY191" fmla="*/ 279950 h 440494"/>
                <a:gd name="connsiteX192" fmla="*/ 422255 w 452616"/>
                <a:gd name="connsiteY192" fmla="*/ 286331 h 440494"/>
                <a:gd name="connsiteX193" fmla="*/ 422681 w 452616"/>
                <a:gd name="connsiteY193" fmla="*/ 286331 h 440494"/>
                <a:gd name="connsiteX194" fmla="*/ 426525 w 452616"/>
                <a:gd name="connsiteY194" fmla="*/ 288034 h 440494"/>
                <a:gd name="connsiteX195" fmla="*/ 434214 w 452616"/>
                <a:gd name="connsiteY195" fmla="*/ 291011 h 440494"/>
                <a:gd name="connsiteX196" fmla="*/ 436777 w 452616"/>
                <a:gd name="connsiteY196" fmla="*/ 291436 h 440494"/>
                <a:gd name="connsiteX197" fmla="*/ 438057 w 452616"/>
                <a:gd name="connsiteY197" fmla="*/ 291861 h 440494"/>
                <a:gd name="connsiteX198" fmla="*/ 438057 w 452616"/>
                <a:gd name="connsiteY198" fmla="*/ 291861 h 440494"/>
                <a:gd name="connsiteX199" fmla="*/ 441477 w 452616"/>
                <a:gd name="connsiteY199" fmla="*/ 292286 h 440494"/>
                <a:gd name="connsiteX200" fmla="*/ 455146 w 452616"/>
                <a:gd name="connsiteY200" fmla="*/ 282503 h 440494"/>
                <a:gd name="connsiteX201" fmla="*/ 442757 w 452616"/>
                <a:gd name="connsiteY201" fmla="*/ 268461 h 440494"/>
                <a:gd name="connsiteX202" fmla="*/ 442757 w 452616"/>
                <a:gd name="connsiteY202" fmla="*/ 268461 h 440494"/>
                <a:gd name="connsiteX203" fmla="*/ 244979 w 452616"/>
                <a:gd name="connsiteY203" fmla="*/ 247614 h 440494"/>
                <a:gd name="connsiteX204" fmla="*/ 226181 w 452616"/>
                <a:gd name="connsiteY204" fmla="*/ 256550 h 440494"/>
                <a:gd name="connsiteX205" fmla="*/ 207386 w 452616"/>
                <a:gd name="connsiteY205" fmla="*/ 247614 h 440494"/>
                <a:gd name="connsiteX206" fmla="*/ 202689 w 452616"/>
                <a:gd name="connsiteY206" fmla="*/ 227619 h 440494"/>
                <a:gd name="connsiteX207" fmla="*/ 215502 w 452616"/>
                <a:gd name="connsiteY207" fmla="*/ 211452 h 440494"/>
                <a:gd name="connsiteX208" fmla="*/ 236434 w 452616"/>
                <a:gd name="connsiteY208" fmla="*/ 211452 h 440494"/>
                <a:gd name="connsiteX209" fmla="*/ 249249 w 452616"/>
                <a:gd name="connsiteY209" fmla="*/ 227619 h 440494"/>
                <a:gd name="connsiteX210" fmla="*/ 244979 w 452616"/>
                <a:gd name="connsiteY210" fmla="*/ 247614 h 440494"/>
                <a:gd name="connsiteX211" fmla="*/ 244979 w 452616"/>
                <a:gd name="connsiteY211" fmla="*/ 247614 h 440494"/>
                <a:gd name="connsiteX212" fmla="*/ 356470 w 452616"/>
                <a:gd name="connsiteY212" fmla="*/ 203368 h 440494"/>
                <a:gd name="connsiteX213" fmla="*/ 359460 w 452616"/>
                <a:gd name="connsiteY213" fmla="*/ 246339 h 440494"/>
                <a:gd name="connsiteX214" fmla="*/ 294102 w 452616"/>
                <a:gd name="connsiteY214" fmla="*/ 227619 h 440494"/>
                <a:gd name="connsiteX215" fmla="*/ 285986 w 452616"/>
                <a:gd name="connsiteY215" fmla="*/ 214005 h 440494"/>
                <a:gd name="connsiteX216" fmla="*/ 288549 w 452616"/>
                <a:gd name="connsiteY216" fmla="*/ 209324 h 440494"/>
                <a:gd name="connsiteX217" fmla="*/ 340238 w 452616"/>
                <a:gd name="connsiteY217" fmla="*/ 162948 h 440494"/>
                <a:gd name="connsiteX218" fmla="*/ 356470 w 452616"/>
                <a:gd name="connsiteY218" fmla="*/ 203368 h 440494"/>
                <a:gd name="connsiteX219" fmla="*/ 356470 w 452616"/>
                <a:gd name="connsiteY219" fmla="*/ 203368 h 440494"/>
                <a:gd name="connsiteX220" fmla="*/ 319733 w 452616"/>
                <a:gd name="connsiteY220" fmla="*/ 137422 h 440494"/>
                <a:gd name="connsiteX221" fmla="*/ 263774 w 452616"/>
                <a:gd name="connsiteY221" fmla="*/ 176990 h 440494"/>
                <a:gd name="connsiteX222" fmla="*/ 248822 w 452616"/>
                <a:gd name="connsiteY222" fmla="*/ 174437 h 440494"/>
                <a:gd name="connsiteX223" fmla="*/ 246686 w 452616"/>
                <a:gd name="connsiteY223" fmla="*/ 169757 h 440494"/>
                <a:gd name="connsiteX224" fmla="*/ 242843 w 452616"/>
                <a:gd name="connsiteY224" fmla="*/ 100407 h 440494"/>
                <a:gd name="connsiteX225" fmla="*/ 319733 w 452616"/>
                <a:gd name="connsiteY225" fmla="*/ 137422 h 440494"/>
                <a:gd name="connsiteX226" fmla="*/ 319733 w 452616"/>
                <a:gd name="connsiteY226" fmla="*/ 137422 h 440494"/>
                <a:gd name="connsiteX227" fmla="*/ 195853 w 452616"/>
                <a:gd name="connsiteY227" fmla="*/ 102535 h 440494"/>
                <a:gd name="connsiteX228" fmla="*/ 209522 w 452616"/>
                <a:gd name="connsiteY228" fmla="*/ 99982 h 440494"/>
                <a:gd name="connsiteX229" fmla="*/ 205679 w 452616"/>
                <a:gd name="connsiteY229" fmla="*/ 168054 h 440494"/>
                <a:gd name="connsiteX230" fmla="*/ 194144 w 452616"/>
                <a:gd name="connsiteY230" fmla="*/ 179115 h 440494"/>
                <a:gd name="connsiteX231" fmla="*/ 189018 w 452616"/>
                <a:gd name="connsiteY231" fmla="*/ 177840 h 440494"/>
                <a:gd name="connsiteX232" fmla="*/ 132205 w 452616"/>
                <a:gd name="connsiteY232" fmla="*/ 137422 h 440494"/>
                <a:gd name="connsiteX233" fmla="*/ 195853 w 452616"/>
                <a:gd name="connsiteY233" fmla="*/ 102535 h 440494"/>
                <a:gd name="connsiteX234" fmla="*/ 195853 w 452616"/>
                <a:gd name="connsiteY234" fmla="*/ 102535 h 440494"/>
                <a:gd name="connsiteX235" fmla="*/ 111701 w 452616"/>
                <a:gd name="connsiteY235" fmla="*/ 162948 h 440494"/>
                <a:gd name="connsiteX236" fmla="*/ 162533 w 452616"/>
                <a:gd name="connsiteY236" fmla="*/ 208046 h 440494"/>
                <a:gd name="connsiteX237" fmla="*/ 163816 w 452616"/>
                <a:gd name="connsiteY237" fmla="*/ 223788 h 440494"/>
                <a:gd name="connsiteX238" fmla="*/ 158690 w 452616"/>
                <a:gd name="connsiteY238" fmla="*/ 227194 h 440494"/>
                <a:gd name="connsiteX239" fmla="*/ 92478 w 452616"/>
                <a:gd name="connsiteY239" fmla="*/ 246339 h 440494"/>
                <a:gd name="connsiteX240" fmla="*/ 111701 w 452616"/>
                <a:gd name="connsiteY240" fmla="*/ 162948 h 440494"/>
                <a:gd name="connsiteX241" fmla="*/ 111701 w 452616"/>
                <a:gd name="connsiteY241" fmla="*/ 162948 h 440494"/>
                <a:gd name="connsiteX242" fmla="*/ 100167 w 452616"/>
                <a:gd name="connsiteY242" fmla="*/ 278247 h 440494"/>
                <a:gd name="connsiteX243" fmla="*/ 168089 w 452616"/>
                <a:gd name="connsiteY243" fmla="*/ 266761 h 440494"/>
                <a:gd name="connsiteX244" fmla="*/ 180048 w 452616"/>
                <a:gd name="connsiteY244" fmla="*/ 275695 h 440494"/>
                <a:gd name="connsiteX245" fmla="*/ 179621 w 452616"/>
                <a:gd name="connsiteY245" fmla="*/ 282503 h 440494"/>
                <a:gd name="connsiteX246" fmla="*/ 179621 w 452616"/>
                <a:gd name="connsiteY246" fmla="*/ 282503 h 440494"/>
                <a:gd name="connsiteX247" fmla="*/ 153563 w 452616"/>
                <a:gd name="connsiteY247" fmla="*/ 345043 h 440494"/>
                <a:gd name="connsiteX248" fmla="*/ 100167 w 452616"/>
                <a:gd name="connsiteY248" fmla="*/ 278247 h 440494"/>
                <a:gd name="connsiteX249" fmla="*/ 100167 w 452616"/>
                <a:gd name="connsiteY249" fmla="*/ 278247 h 440494"/>
                <a:gd name="connsiteX250" fmla="*/ 256085 w 452616"/>
                <a:gd name="connsiteY250" fmla="*/ 362912 h 440494"/>
                <a:gd name="connsiteX251" fmla="*/ 226181 w 452616"/>
                <a:gd name="connsiteY251" fmla="*/ 366315 h 440494"/>
                <a:gd name="connsiteX252" fmla="*/ 183038 w 452616"/>
                <a:gd name="connsiteY252" fmla="*/ 359510 h 440494"/>
                <a:gd name="connsiteX253" fmla="*/ 216785 w 452616"/>
                <a:gd name="connsiteY253" fmla="*/ 298670 h 440494"/>
                <a:gd name="connsiteX254" fmla="*/ 230454 w 452616"/>
                <a:gd name="connsiteY254" fmla="*/ 295692 h 440494"/>
                <a:gd name="connsiteX255" fmla="*/ 235580 w 452616"/>
                <a:gd name="connsiteY255" fmla="*/ 300370 h 440494"/>
                <a:gd name="connsiteX256" fmla="*/ 235580 w 452616"/>
                <a:gd name="connsiteY256" fmla="*/ 300370 h 440494"/>
                <a:gd name="connsiteX257" fmla="*/ 268471 w 452616"/>
                <a:gd name="connsiteY257" fmla="*/ 359510 h 440494"/>
                <a:gd name="connsiteX258" fmla="*/ 256085 w 452616"/>
                <a:gd name="connsiteY258" fmla="*/ 362912 h 440494"/>
                <a:gd name="connsiteX259" fmla="*/ 256085 w 452616"/>
                <a:gd name="connsiteY259" fmla="*/ 362912 h 440494"/>
                <a:gd name="connsiteX260" fmla="*/ 339382 w 452616"/>
                <a:gd name="connsiteY260" fmla="*/ 303775 h 440494"/>
                <a:gd name="connsiteX261" fmla="*/ 298375 w 452616"/>
                <a:gd name="connsiteY261" fmla="*/ 345043 h 440494"/>
                <a:gd name="connsiteX262" fmla="*/ 271464 w 452616"/>
                <a:gd name="connsiteY262" fmla="*/ 280800 h 440494"/>
                <a:gd name="connsiteX263" fmla="*/ 277443 w 452616"/>
                <a:gd name="connsiteY263" fmla="*/ 267611 h 440494"/>
                <a:gd name="connsiteX264" fmla="*/ 283423 w 452616"/>
                <a:gd name="connsiteY264" fmla="*/ 266333 h 440494"/>
                <a:gd name="connsiteX265" fmla="*/ 351771 w 452616"/>
                <a:gd name="connsiteY265" fmla="*/ 277822 h 440494"/>
                <a:gd name="connsiteX266" fmla="*/ 339382 w 452616"/>
                <a:gd name="connsiteY266" fmla="*/ 303775 h 440494"/>
                <a:gd name="connsiteX267" fmla="*/ 339382 w 452616"/>
                <a:gd name="connsiteY267" fmla="*/ 303775 h 4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616" h="440494">
                  <a:moveTo>
                    <a:pt x="442757" y="268461"/>
                  </a:moveTo>
                  <a:lnTo>
                    <a:pt x="442757" y="268461"/>
                  </a:lnTo>
                  <a:lnTo>
                    <a:pt x="442757" y="268461"/>
                  </a:lnTo>
                  <a:cubicBezTo>
                    <a:pt x="442330" y="268461"/>
                    <a:pt x="442330" y="268461"/>
                    <a:pt x="442757" y="268461"/>
                  </a:cubicBezTo>
                  <a:lnTo>
                    <a:pt x="442330" y="268461"/>
                  </a:lnTo>
                  <a:cubicBezTo>
                    <a:pt x="441903" y="268461"/>
                    <a:pt x="441477" y="268461"/>
                    <a:pt x="441477" y="268036"/>
                  </a:cubicBezTo>
                  <a:cubicBezTo>
                    <a:pt x="440621" y="268036"/>
                    <a:pt x="439767" y="267611"/>
                    <a:pt x="438913" y="267611"/>
                  </a:cubicBezTo>
                  <a:cubicBezTo>
                    <a:pt x="435924" y="267186"/>
                    <a:pt x="433361" y="266761"/>
                    <a:pt x="430797" y="266761"/>
                  </a:cubicBezTo>
                  <a:cubicBezTo>
                    <a:pt x="429515" y="266761"/>
                    <a:pt x="428234" y="266761"/>
                    <a:pt x="426525" y="266333"/>
                  </a:cubicBezTo>
                  <a:lnTo>
                    <a:pt x="426098" y="266333"/>
                  </a:lnTo>
                  <a:cubicBezTo>
                    <a:pt x="417128" y="265483"/>
                    <a:pt x="409866" y="264633"/>
                    <a:pt x="403030" y="262505"/>
                  </a:cubicBezTo>
                  <a:cubicBezTo>
                    <a:pt x="400040" y="261228"/>
                    <a:pt x="399187" y="259528"/>
                    <a:pt x="398331" y="257825"/>
                  </a:cubicBezTo>
                  <a:cubicBezTo>
                    <a:pt x="398331" y="257400"/>
                    <a:pt x="397904" y="257400"/>
                    <a:pt x="397904" y="256975"/>
                  </a:cubicBezTo>
                  <a:lnTo>
                    <a:pt x="397904" y="256975"/>
                  </a:lnTo>
                  <a:lnTo>
                    <a:pt x="392351" y="255272"/>
                  </a:lnTo>
                  <a:cubicBezTo>
                    <a:pt x="394914" y="235702"/>
                    <a:pt x="394061" y="215280"/>
                    <a:pt x="389361" y="195282"/>
                  </a:cubicBezTo>
                  <a:cubicBezTo>
                    <a:pt x="384662" y="175287"/>
                    <a:pt x="376546" y="156567"/>
                    <a:pt x="365440" y="139549"/>
                  </a:cubicBezTo>
                  <a:lnTo>
                    <a:pt x="369712" y="135720"/>
                  </a:lnTo>
                  <a:lnTo>
                    <a:pt x="369712" y="134869"/>
                  </a:lnTo>
                  <a:cubicBezTo>
                    <a:pt x="369712" y="132742"/>
                    <a:pt x="370139" y="130614"/>
                    <a:pt x="371846" y="128487"/>
                  </a:cubicBezTo>
                  <a:cubicBezTo>
                    <a:pt x="376972" y="123807"/>
                    <a:pt x="383381" y="119978"/>
                    <a:pt x="391071" y="115298"/>
                  </a:cubicBezTo>
                  <a:lnTo>
                    <a:pt x="391071" y="115298"/>
                  </a:lnTo>
                  <a:cubicBezTo>
                    <a:pt x="392351" y="114447"/>
                    <a:pt x="393634" y="114022"/>
                    <a:pt x="394914" y="113171"/>
                  </a:cubicBezTo>
                  <a:cubicBezTo>
                    <a:pt x="397477" y="111894"/>
                    <a:pt x="399613" y="110618"/>
                    <a:pt x="402177" y="108916"/>
                  </a:cubicBezTo>
                  <a:cubicBezTo>
                    <a:pt x="402603" y="108491"/>
                    <a:pt x="403457" y="108065"/>
                    <a:pt x="404313" y="107215"/>
                  </a:cubicBezTo>
                  <a:cubicBezTo>
                    <a:pt x="404740" y="106789"/>
                    <a:pt x="405166" y="106789"/>
                    <a:pt x="405166" y="106363"/>
                  </a:cubicBezTo>
                  <a:lnTo>
                    <a:pt x="405166" y="106363"/>
                  </a:lnTo>
                  <a:cubicBezTo>
                    <a:pt x="411146" y="101258"/>
                    <a:pt x="412429" y="92749"/>
                    <a:pt x="408156" y="87218"/>
                  </a:cubicBezTo>
                  <a:cubicBezTo>
                    <a:pt x="406020" y="84240"/>
                    <a:pt x="402177" y="82538"/>
                    <a:pt x="398331" y="82538"/>
                  </a:cubicBezTo>
                  <a:cubicBezTo>
                    <a:pt x="394914" y="82538"/>
                    <a:pt x="391924" y="83815"/>
                    <a:pt x="388934" y="85942"/>
                  </a:cubicBezTo>
                  <a:lnTo>
                    <a:pt x="388934" y="85942"/>
                  </a:lnTo>
                  <a:lnTo>
                    <a:pt x="388934" y="85942"/>
                  </a:lnTo>
                  <a:cubicBezTo>
                    <a:pt x="388508" y="86367"/>
                    <a:pt x="388508" y="86367"/>
                    <a:pt x="388081" y="86793"/>
                  </a:cubicBezTo>
                  <a:cubicBezTo>
                    <a:pt x="387225" y="87218"/>
                    <a:pt x="386798" y="88069"/>
                    <a:pt x="385944" y="88495"/>
                  </a:cubicBezTo>
                  <a:cubicBezTo>
                    <a:pt x="383808" y="90622"/>
                    <a:pt x="382099" y="92324"/>
                    <a:pt x="380391" y="94451"/>
                  </a:cubicBezTo>
                  <a:cubicBezTo>
                    <a:pt x="379535" y="95302"/>
                    <a:pt x="378682" y="96578"/>
                    <a:pt x="377402" y="97429"/>
                  </a:cubicBezTo>
                  <a:lnTo>
                    <a:pt x="377402" y="97429"/>
                  </a:lnTo>
                  <a:cubicBezTo>
                    <a:pt x="371419" y="103811"/>
                    <a:pt x="365866" y="108916"/>
                    <a:pt x="360313" y="112745"/>
                  </a:cubicBezTo>
                  <a:cubicBezTo>
                    <a:pt x="359033" y="113596"/>
                    <a:pt x="357750" y="114022"/>
                    <a:pt x="356470" y="114022"/>
                  </a:cubicBezTo>
                  <a:cubicBezTo>
                    <a:pt x="355614" y="114022"/>
                    <a:pt x="354760" y="114022"/>
                    <a:pt x="353907" y="113596"/>
                  </a:cubicBezTo>
                  <a:lnTo>
                    <a:pt x="353051" y="113596"/>
                  </a:lnTo>
                  <a:lnTo>
                    <a:pt x="353051" y="113596"/>
                  </a:lnTo>
                  <a:lnTo>
                    <a:pt x="347925" y="117000"/>
                  </a:lnTo>
                  <a:cubicBezTo>
                    <a:pt x="342372" y="111044"/>
                    <a:pt x="336392" y="105938"/>
                    <a:pt x="330412" y="100833"/>
                  </a:cubicBezTo>
                  <a:cubicBezTo>
                    <a:pt x="304781" y="80836"/>
                    <a:pt x="273597" y="68498"/>
                    <a:pt x="241133" y="65520"/>
                  </a:cubicBezTo>
                  <a:lnTo>
                    <a:pt x="240706" y="59989"/>
                  </a:lnTo>
                  <a:cubicBezTo>
                    <a:pt x="240280" y="59564"/>
                    <a:pt x="240280" y="59564"/>
                    <a:pt x="239853" y="59138"/>
                  </a:cubicBezTo>
                  <a:cubicBezTo>
                    <a:pt x="238570" y="57862"/>
                    <a:pt x="236863" y="56586"/>
                    <a:pt x="236434" y="53607"/>
                  </a:cubicBezTo>
                  <a:cubicBezTo>
                    <a:pt x="236007" y="46800"/>
                    <a:pt x="236863" y="39142"/>
                    <a:pt x="237716" y="30633"/>
                  </a:cubicBezTo>
                  <a:lnTo>
                    <a:pt x="237716" y="30207"/>
                  </a:lnTo>
                  <a:cubicBezTo>
                    <a:pt x="237716" y="28931"/>
                    <a:pt x="238143" y="27229"/>
                    <a:pt x="238570" y="25953"/>
                  </a:cubicBezTo>
                  <a:cubicBezTo>
                    <a:pt x="238997" y="23400"/>
                    <a:pt x="239423" y="20847"/>
                    <a:pt x="239853" y="17869"/>
                  </a:cubicBezTo>
                  <a:lnTo>
                    <a:pt x="239853" y="15316"/>
                  </a:lnTo>
                  <a:lnTo>
                    <a:pt x="239853" y="14040"/>
                  </a:lnTo>
                  <a:lnTo>
                    <a:pt x="239853" y="14040"/>
                  </a:lnTo>
                  <a:lnTo>
                    <a:pt x="239853" y="14040"/>
                  </a:lnTo>
                  <a:cubicBezTo>
                    <a:pt x="239853" y="6382"/>
                    <a:pt x="233871" y="0"/>
                    <a:pt x="226611" y="0"/>
                  </a:cubicBezTo>
                  <a:cubicBezTo>
                    <a:pt x="223191" y="0"/>
                    <a:pt x="219775" y="1702"/>
                    <a:pt x="217212" y="4255"/>
                  </a:cubicBezTo>
                  <a:cubicBezTo>
                    <a:pt x="214649" y="6807"/>
                    <a:pt x="213368" y="10211"/>
                    <a:pt x="213368" y="14040"/>
                  </a:cubicBezTo>
                  <a:lnTo>
                    <a:pt x="213368" y="14040"/>
                  </a:lnTo>
                  <a:lnTo>
                    <a:pt x="213368" y="14040"/>
                  </a:lnTo>
                  <a:lnTo>
                    <a:pt x="213368" y="14891"/>
                  </a:lnTo>
                  <a:lnTo>
                    <a:pt x="213368" y="17444"/>
                  </a:lnTo>
                  <a:cubicBezTo>
                    <a:pt x="213368" y="20422"/>
                    <a:pt x="213795" y="22974"/>
                    <a:pt x="214649" y="25527"/>
                  </a:cubicBezTo>
                  <a:cubicBezTo>
                    <a:pt x="215075" y="26804"/>
                    <a:pt x="215075" y="28080"/>
                    <a:pt x="215502" y="29782"/>
                  </a:cubicBezTo>
                  <a:lnTo>
                    <a:pt x="215502" y="30207"/>
                  </a:lnTo>
                  <a:cubicBezTo>
                    <a:pt x="216358" y="38716"/>
                    <a:pt x="217638" y="46375"/>
                    <a:pt x="216785" y="53182"/>
                  </a:cubicBezTo>
                  <a:cubicBezTo>
                    <a:pt x="216358" y="56160"/>
                    <a:pt x="214649" y="57436"/>
                    <a:pt x="213368" y="58713"/>
                  </a:cubicBezTo>
                  <a:cubicBezTo>
                    <a:pt x="212939" y="59138"/>
                    <a:pt x="212939" y="59138"/>
                    <a:pt x="212512" y="59564"/>
                  </a:cubicBezTo>
                  <a:lnTo>
                    <a:pt x="212512" y="59564"/>
                  </a:lnTo>
                  <a:lnTo>
                    <a:pt x="212085" y="65095"/>
                  </a:lnTo>
                  <a:cubicBezTo>
                    <a:pt x="204396" y="65945"/>
                    <a:pt x="196707" y="66796"/>
                    <a:pt x="189018" y="68498"/>
                  </a:cubicBezTo>
                  <a:cubicBezTo>
                    <a:pt x="156127" y="75731"/>
                    <a:pt x="127079" y="92324"/>
                    <a:pt x="104439" y="116149"/>
                  </a:cubicBezTo>
                  <a:lnTo>
                    <a:pt x="100167" y="113171"/>
                  </a:lnTo>
                  <a:lnTo>
                    <a:pt x="99313" y="113171"/>
                  </a:lnTo>
                  <a:cubicBezTo>
                    <a:pt x="98459" y="113171"/>
                    <a:pt x="97604" y="113596"/>
                    <a:pt x="96750" y="113596"/>
                  </a:cubicBezTo>
                  <a:cubicBezTo>
                    <a:pt x="95468" y="113596"/>
                    <a:pt x="94187" y="113171"/>
                    <a:pt x="92906" y="112320"/>
                  </a:cubicBezTo>
                  <a:cubicBezTo>
                    <a:pt x="87352" y="108491"/>
                    <a:pt x="81799" y="102960"/>
                    <a:pt x="75819" y="96578"/>
                  </a:cubicBezTo>
                  <a:lnTo>
                    <a:pt x="75819" y="96578"/>
                  </a:lnTo>
                  <a:cubicBezTo>
                    <a:pt x="74964" y="95727"/>
                    <a:pt x="74110" y="94451"/>
                    <a:pt x="72829" y="93600"/>
                  </a:cubicBezTo>
                  <a:cubicBezTo>
                    <a:pt x="71120" y="91473"/>
                    <a:pt x="69411" y="89771"/>
                    <a:pt x="67275" y="87643"/>
                  </a:cubicBezTo>
                  <a:cubicBezTo>
                    <a:pt x="66848" y="87218"/>
                    <a:pt x="65994" y="86793"/>
                    <a:pt x="65140" y="85942"/>
                  </a:cubicBezTo>
                  <a:cubicBezTo>
                    <a:pt x="64712" y="85516"/>
                    <a:pt x="64285" y="85516"/>
                    <a:pt x="64285" y="85091"/>
                  </a:cubicBezTo>
                  <a:lnTo>
                    <a:pt x="64285" y="85091"/>
                  </a:lnTo>
                  <a:cubicBezTo>
                    <a:pt x="61722" y="82964"/>
                    <a:pt x="58305" y="81687"/>
                    <a:pt x="54887" y="81687"/>
                  </a:cubicBezTo>
                  <a:cubicBezTo>
                    <a:pt x="51043" y="81687"/>
                    <a:pt x="47198" y="83389"/>
                    <a:pt x="45063" y="86367"/>
                  </a:cubicBezTo>
                  <a:cubicBezTo>
                    <a:pt x="40791" y="91898"/>
                    <a:pt x="42072" y="100407"/>
                    <a:pt x="48053" y="105513"/>
                  </a:cubicBezTo>
                  <a:lnTo>
                    <a:pt x="48053" y="105513"/>
                  </a:lnTo>
                  <a:lnTo>
                    <a:pt x="48053" y="105513"/>
                  </a:lnTo>
                  <a:cubicBezTo>
                    <a:pt x="48480" y="105513"/>
                    <a:pt x="48480" y="105938"/>
                    <a:pt x="48907" y="105938"/>
                  </a:cubicBezTo>
                  <a:cubicBezTo>
                    <a:pt x="49761" y="106363"/>
                    <a:pt x="50188" y="107215"/>
                    <a:pt x="51043" y="107640"/>
                  </a:cubicBezTo>
                  <a:cubicBezTo>
                    <a:pt x="53606" y="109342"/>
                    <a:pt x="55742" y="110618"/>
                    <a:pt x="58305" y="111894"/>
                  </a:cubicBezTo>
                  <a:cubicBezTo>
                    <a:pt x="59586" y="112320"/>
                    <a:pt x="60868" y="113171"/>
                    <a:pt x="62149" y="114022"/>
                  </a:cubicBezTo>
                  <a:lnTo>
                    <a:pt x="62149" y="114022"/>
                  </a:lnTo>
                  <a:cubicBezTo>
                    <a:pt x="69838" y="118702"/>
                    <a:pt x="76246" y="122531"/>
                    <a:pt x="81372" y="127211"/>
                  </a:cubicBezTo>
                  <a:cubicBezTo>
                    <a:pt x="83508" y="129338"/>
                    <a:pt x="83508" y="131466"/>
                    <a:pt x="83508" y="133593"/>
                  </a:cubicBezTo>
                  <a:lnTo>
                    <a:pt x="83508" y="134444"/>
                  </a:lnTo>
                  <a:lnTo>
                    <a:pt x="83508" y="134444"/>
                  </a:lnTo>
                  <a:lnTo>
                    <a:pt x="87779" y="138273"/>
                  </a:lnTo>
                  <a:cubicBezTo>
                    <a:pt x="86925" y="139549"/>
                    <a:pt x="86071" y="140400"/>
                    <a:pt x="85644" y="141676"/>
                  </a:cubicBezTo>
                  <a:cubicBezTo>
                    <a:pt x="64285" y="175287"/>
                    <a:pt x="56169" y="214855"/>
                    <a:pt x="61722" y="253997"/>
                  </a:cubicBezTo>
                  <a:lnTo>
                    <a:pt x="56169" y="255697"/>
                  </a:lnTo>
                  <a:cubicBezTo>
                    <a:pt x="56169" y="256125"/>
                    <a:pt x="55742" y="256125"/>
                    <a:pt x="55742" y="256550"/>
                  </a:cubicBezTo>
                  <a:cubicBezTo>
                    <a:pt x="54887" y="258250"/>
                    <a:pt x="53606" y="259953"/>
                    <a:pt x="51043" y="261228"/>
                  </a:cubicBezTo>
                  <a:cubicBezTo>
                    <a:pt x="44635" y="263356"/>
                    <a:pt x="36946" y="264208"/>
                    <a:pt x="27976" y="265058"/>
                  </a:cubicBezTo>
                  <a:lnTo>
                    <a:pt x="27549" y="265058"/>
                  </a:lnTo>
                  <a:cubicBezTo>
                    <a:pt x="26267" y="265058"/>
                    <a:pt x="24558" y="265058"/>
                    <a:pt x="23277" y="265483"/>
                  </a:cubicBezTo>
                  <a:cubicBezTo>
                    <a:pt x="20714" y="265483"/>
                    <a:pt x="18151" y="265908"/>
                    <a:pt x="15161" y="266333"/>
                  </a:cubicBezTo>
                  <a:cubicBezTo>
                    <a:pt x="14306" y="266333"/>
                    <a:pt x="13452" y="266761"/>
                    <a:pt x="12598" y="266761"/>
                  </a:cubicBezTo>
                  <a:cubicBezTo>
                    <a:pt x="12171" y="266761"/>
                    <a:pt x="11743" y="266761"/>
                    <a:pt x="11316" y="267186"/>
                  </a:cubicBezTo>
                  <a:lnTo>
                    <a:pt x="11316" y="267186"/>
                  </a:lnTo>
                  <a:lnTo>
                    <a:pt x="11316" y="267186"/>
                  </a:lnTo>
                  <a:cubicBezTo>
                    <a:pt x="3627" y="268886"/>
                    <a:pt x="-1072" y="276120"/>
                    <a:pt x="210" y="282928"/>
                  </a:cubicBezTo>
                  <a:cubicBezTo>
                    <a:pt x="1491" y="288884"/>
                    <a:pt x="7044" y="292712"/>
                    <a:pt x="13879" y="292712"/>
                  </a:cubicBezTo>
                  <a:cubicBezTo>
                    <a:pt x="15161" y="292712"/>
                    <a:pt x="16015" y="292712"/>
                    <a:pt x="17296" y="292286"/>
                  </a:cubicBezTo>
                  <a:lnTo>
                    <a:pt x="17296" y="292286"/>
                  </a:lnTo>
                  <a:lnTo>
                    <a:pt x="17296" y="292286"/>
                  </a:lnTo>
                  <a:cubicBezTo>
                    <a:pt x="17724" y="292286"/>
                    <a:pt x="18151" y="292286"/>
                    <a:pt x="18151" y="291861"/>
                  </a:cubicBezTo>
                  <a:cubicBezTo>
                    <a:pt x="19005" y="291861"/>
                    <a:pt x="19860" y="291436"/>
                    <a:pt x="20714" y="291436"/>
                  </a:cubicBezTo>
                  <a:cubicBezTo>
                    <a:pt x="23704" y="290586"/>
                    <a:pt x="25840" y="289734"/>
                    <a:pt x="28403" y="288459"/>
                  </a:cubicBezTo>
                  <a:cubicBezTo>
                    <a:pt x="29684" y="288034"/>
                    <a:pt x="30966" y="287181"/>
                    <a:pt x="32248" y="286756"/>
                  </a:cubicBezTo>
                  <a:lnTo>
                    <a:pt x="32675" y="286756"/>
                  </a:lnTo>
                  <a:cubicBezTo>
                    <a:pt x="40791" y="283778"/>
                    <a:pt x="48053" y="281225"/>
                    <a:pt x="54887" y="280375"/>
                  </a:cubicBezTo>
                  <a:lnTo>
                    <a:pt x="55742" y="280375"/>
                  </a:lnTo>
                  <a:cubicBezTo>
                    <a:pt x="58305" y="280375"/>
                    <a:pt x="60013" y="281650"/>
                    <a:pt x="61295" y="282503"/>
                  </a:cubicBezTo>
                  <a:cubicBezTo>
                    <a:pt x="61722" y="282503"/>
                    <a:pt x="61722" y="282928"/>
                    <a:pt x="62149" y="282928"/>
                  </a:cubicBezTo>
                  <a:lnTo>
                    <a:pt x="62149" y="282928"/>
                  </a:lnTo>
                  <a:lnTo>
                    <a:pt x="68130" y="282075"/>
                  </a:lnTo>
                  <a:cubicBezTo>
                    <a:pt x="78382" y="313559"/>
                    <a:pt x="98032" y="341640"/>
                    <a:pt x="124089" y="362062"/>
                  </a:cubicBezTo>
                  <a:cubicBezTo>
                    <a:pt x="130069" y="366740"/>
                    <a:pt x="136050" y="370571"/>
                    <a:pt x="142457" y="374399"/>
                  </a:cubicBezTo>
                  <a:lnTo>
                    <a:pt x="139894" y="379929"/>
                  </a:lnTo>
                  <a:cubicBezTo>
                    <a:pt x="139894" y="380357"/>
                    <a:pt x="140321" y="380357"/>
                    <a:pt x="140321" y="380782"/>
                  </a:cubicBezTo>
                  <a:cubicBezTo>
                    <a:pt x="141176" y="382482"/>
                    <a:pt x="142030" y="384610"/>
                    <a:pt x="141176" y="387588"/>
                  </a:cubicBezTo>
                  <a:cubicBezTo>
                    <a:pt x="138613" y="393971"/>
                    <a:pt x="134768" y="400352"/>
                    <a:pt x="130069" y="407585"/>
                  </a:cubicBezTo>
                  <a:lnTo>
                    <a:pt x="130069" y="408010"/>
                  </a:lnTo>
                  <a:cubicBezTo>
                    <a:pt x="129215" y="409288"/>
                    <a:pt x="128360" y="410138"/>
                    <a:pt x="127506" y="411413"/>
                  </a:cubicBezTo>
                  <a:cubicBezTo>
                    <a:pt x="125798" y="413541"/>
                    <a:pt x="124516" y="415669"/>
                    <a:pt x="122808" y="418222"/>
                  </a:cubicBezTo>
                  <a:cubicBezTo>
                    <a:pt x="122380" y="418647"/>
                    <a:pt x="121953" y="419497"/>
                    <a:pt x="121526" y="420349"/>
                  </a:cubicBezTo>
                  <a:cubicBezTo>
                    <a:pt x="121526" y="420774"/>
                    <a:pt x="121099" y="421199"/>
                    <a:pt x="121099" y="421199"/>
                  </a:cubicBezTo>
                  <a:lnTo>
                    <a:pt x="121099" y="421199"/>
                  </a:lnTo>
                  <a:lnTo>
                    <a:pt x="121099" y="421199"/>
                  </a:lnTo>
                  <a:cubicBezTo>
                    <a:pt x="117681" y="428433"/>
                    <a:pt x="120244" y="436516"/>
                    <a:pt x="126652" y="439494"/>
                  </a:cubicBezTo>
                  <a:cubicBezTo>
                    <a:pt x="128360" y="440344"/>
                    <a:pt x="130069" y="440772"/>
                    <a:pt x="131778" y="440772"/>
                  </a:cubicBezTo>
                  <a:cubicBezTo>
                    <a:pt x="136904" y="440772"/>
                    <a:pt x="142030" y="437366"/>
                    <a:pt x="144593" y="432686"/>
                  </a:cubicBezTo>
                  <a:lnTo>
                    <a:pt x="144593" y="432686"/>
                  </a:lnTo>
                  <a:lnTo>
                    <a:pt x="144593" y="432686"/>
                  </a:lnTo>
                  <a:cubicBezTo>
                    <a:pt x="144593" y="432261"/>
                    <a:pt x="145020" y="431836"/>
                    <a:pt x="145020" y="431836"/>
                  </a:cubicBezTo>
                  <a:cubicBezTo>
                    <a:pt x="145447" y="430986"/>
                    <a:pt x="145875" y="430133"/>
                    <a:pt x="146302" y="429708"/>
                  </a:cubicBezTo>
                  <a:cubicBezTo>
                    <a:pt x="147583" y="426730"/>
                    <a:pt x="148011" y="424602"/>
                    <a:pt x="148865" y="422049"/>
                  </a:cubicBezTo>
                  <a:cubicBezTo>
                    <a:pt x="149292" y="420774"/>
                    <a:pt x="149719" y="419497"/>
                    <a:pt x="150146" y="418222"/>
                  </a:cubicBezTo>
                  <a:lnTo>
                    <a:pt x="150146" y="418222"/>
                  </a:lnTo>
                  <a:cubicBezTo>
                    <a:pt x="153137" y="409713"/>
                    <a:pt x="155273" y="402905"/>
                    <a:pt x="159116" y="396949"/>
                  </a:cubicBezTo>
                  <a:cubicBezTo>
                    <a:pt x="160826" y="394396"/>
                    <a:pt x="162962" y="393971"/>
                    <a:pt x="164669" y="393119"/>
                  </a:cubicBezTo>
                  <a:cubicBezTo>
                    <a:pt x="165096" y="393119"/>
                    <a:pt x="165096" y="393119"/>
                    <a:pt x="165525" y="392694"/>
                  </a:cubicBezTo>
                  <a:lnTo>
                    <a:pt x="165525" y="392694"/>
                  </a:lnTo>
                  <a:lnTo>
                    <a:pt x="168515" y="387163"/>
                  </a:lnTo>
                  <a:cubicBezTo>
                    <a:pt x="187311" y="394396"/>
                    <a:pt x="207815" y="398224"/>
                    <a:pt x="228318" y="398224"/>
                  </a:cubicBezTo>
                  <a:cubicBezTo>
                    <a:pt x="240706" y="398224"/>
                    <a:pt x="253522" y="396949"/>
                    <a:pt x="265481" y="393971"/>
                  </a:cubicBezTo>
                  <a:cubicBezTo>
                    <a:pt x="273171" y="392268"/>
                    <a:pt x="280433" y="390141"/>
                    <a:pt x="287696" y="387588"/>
                  </a:cubicBezTo>
                  <a:lnTo>
                    <a:pt x="290259" y="392268"/>
                  </a:lnTo>
                  <a:cubicBezTo>
                    <a:pt x="290686" y="392268"/>
                    <a:pt x="290686" y="392268"/>
                    <a:pt x="291112" y="392694"/>
                  </a:cubicBezTo>
                  <a:cubicBezTo>
                    <a:pt x="293249" y="393119"/>
                    <a:pt x="294956" y="393971"/>
                    <a:pt x="296665" y="396524"/>
                  </a:cubicBezTo>
                  <a:cubicBezTo>
                    <a:pt x="300082" y="402480"/>
                    <a:pt x="302645" y="409713"/>
                    <a:pt x="305635" y="417797"/>
                  </a:cubicBezTo>
                  <a:lnTo>
                    <a:pt x="305635" y="418222"/>
                  </a:lnTo>
                  <a:cubicBezTo>
                    <a:pt x="306064" y="419497"/>
                    <a:pt x="306491" y="420774"/>
                    <a:pt x="306918" y="422049"/>
                  </a:cubicBezTo>
                  <a:cubicBezTo>
                    <a:pt x="307771" y="424602"/>
                    <a:pt x="308198" y="427155"/>
                    <a:pt x="309481" y="429708"/>
                  </a:cubicBezTo>
                  <a:cubicBezTo>
                    <a:pt x="309907" y="430561"/>
                    <a:pt x="310334" y="430986"/>
                    <a:pt x="310761" y="431836"/>
                  </a:cubicBezTo>
                  <a:cubicBezTo>
                    <a:pt x="310761" y="432261"/>
                    <a:pt x="311190" y="432686"/>
                    <a:pt x="311190" y="432686"/>
                  </a:cubicBezTo>
                  <a:lnTo>
                    <a:pt x="311190" y="432686"/>
                  </a:lnTo>
                  <a:lnTo>
                    <a:pt x="311190" y="432686"/>
                  </a:lnTo>
                  <a:cubicBezTo>
                    <a:pt x="313753" y="437791"/>
                    <a:pt x="318877" y="440772"/>
                    <a:pt x="324003" y="440772"/>
                  </a:cubicBezTo>
                  <a:cubicBezTo>
                    <a:pt x="325713" y="440772"/>
                    <a:pt x="327422" y="440344"/>
                    <a:pt x="329129" y="439494"/>
                  </a:cubicBezTo>
                  <a:cubicBezTo>
                    <a:pt x="332119" y="437791"/>
                    <a:pt x="334682" y="435239"/>
                    <a:pt x="335538" y="431836"/>
                  </a:cubicBezTo>
                  <a:cubicBezTo>
                    <a:pt x="336392" y="428433"/>
                    <a:pt x="336392" y="424602"/>
                    <a:pt x="334682" y="421199"/>
                  </a:cubicBezTo>
                  <a:lnTo>
                    <a:pt x="334682" y="421199"/>
                  </a:lnTo>
                  <a:lnTo>
                    <a:pt x="334682" y="421199"/>
                  </a:lnTo>
                  <a:cubicBezTo>
                    <a:pt x="334682" y="420774"/>
                    <a:pt x="334256" y="420774"/>
                    <a:pt x="334256" y="420349"/>
                  </a:cubicBezTo>
                  <a:cubicBezTo>
                    <a:pt x="333829" y="419497"/>
                    <a:pt x="333402" y="418647"/>
                    <a:pt x="332975" y="418222"/>
                  </a:cubicBezTo>
                  <a:cubicBezTo>
                    <a:pt x="331693" y="415669"/>
                    <a:pt x="329986" y="413541"/>
                    <a:pt x="328276" y="411413"/>
                  </a:cubicBezTo>
                  <a:cubicBezTo>
                    <a:pt x="327422" y="410138"/>
                    <a:pt x="326566" y="409288"/>
                    <a:pt x="325713" y="408010"/>
                  </a:cubicBezTo>
                  <a:lnTo>
                    <a:pt x="325713" y="407585"/>
                  </a:lnTo>
                  <a:cubicBezTo>
                    <a:pt x="321013" y="400352"/>
                    <a:pt x="316743" y="393971"/>
                    <a:pt x="314607" y="387588"/>
                  </a:cubicBezTo>
                  <a:cubicBezTo>
                    <a:pt x="313753" y="384610"/>
                    <a:pt x="314607" y="382910"/>
                    <a:pt x="315034" y="380782"/>
                  </a:cubicBezTo>
                  <a:cubicBezTo>
                    <a:pt x="315034" y="380357"/>
                    <a:pt x="315460" y="380357"/>
                    <a:pt x="315460" y="379929"/>
                  </a:cubicBezTo>
                  <a:lnTo>
                    <a:pt x="315460" y="379929"/>
                  </a:lnTo>
                  <a:lnTo>
                    <a:pt x="313324" y="374826"/>
                  </a:lnTo>
                  <a:cubicBezTo>
                    <a:pt x="335965" y="361637"/>
                    <a:pt x="355187" y="342915"/>
                    <a:pt x="369712" y="319942"/>
                  </a:cubicBezTo>
                  <a:cubicBezTo>
                    <a:pt x="377402" y="308028"/>
                    <a:pt x="383381" y="294839"/>
                    <a:pt x="387651" y="281650"/>
                  </a:cubicBezTo>
                  <a:lnTo>
                    <a:pt x="392778" y="282503"/>
                  </a:lnTo>
                  <a:cubicBezTo>
                    <a:pt x="393207" y="282503"/>
                    <a:pt x="393207" y="282075"/>
                    <a:pt x="393634" y="282075"/>
                  </a:cubicBezTo>
                  <a:cubicBezTo>
                    <a:pt x="395341" y="281225"/>
                    <a:pt x="396624" y="279950"/>
                    <a:pt x="399187" y="279950"/>
                  </a:cubicBezTo>
                  <a:lnTo>
                    <a:pt x="400040" y="279950"/>
                  </a:lnTo>
                  <a:cubicBezTo>
                    <a:pt x="406876" y="280800"/>
                    <a:pt x="414136" y="283353"/>
                    <a:pt x="422255" y="286331"/>
                  </a:cubicBezTo>
                  <a:lnTo>
                    <a:pt x="422681" y="286331"/>
                  </a:lnTo>
                  <a:cubicBezTo>
                    <a:pt x="423962" y="286756"/>
                    <a:pt x="425244" y="287606"/>
                    <a:pt x="426525" y="288034"/>
                  </a:cubicBezTo>
                  <a:cubicBezTo>
                    <a:pt x="429088" y="289309"/>
                    <a:pt x="431224" y="290159"/>
                    <a:pt x="434214" y="291011"/>
                  </a:cubicBezTo>
                  <a:cubicBezTo>
                    <a:pt x="435068" y="291011"/>
                    <a:pt x="435924" y="291436"/>
                    <a:pt x="436777" y="291436"/>
                  </a:cubicBezTo>
                  <a:cubicBezTo>
                    <a:pt x="437204" y="291436"/>
                    <a:pt x="437631" y="291436"/>
                    <a:pt x="438057" y="291861"/>
                  </a:cubicBezTo>
                  <a:lnTo>
                    <a:pt x="438057" y="291861"/>
                  </a:lnTo>
                  <a:cubicBezTo>
                    <a:pt x="439340" y="292286"/>
                    <a:pt x="440194" y="292286"/>
                    <a:pt x="441477" y="292286"/>
                  </a:cubicBezTo>
                  <a:cubicBezTo>
                    <a:pt x="447883" y="292286"/>
                    <a:pt x="453436" y="288034"/>
                    <a:pt x="455146" y="282503"/>
                  </a:cubicBezTo>
                  <a:cubicBezTo>
                    <a:pt x="455146" y="277397"/>
                    <a:pt x="450446" y="270589"/>
                    <a:pt x="442757" y="268461"/>
                  </a:cubicBezTo>
                  <a:lnTo>
                    <a:pt x="442757" y="268461"/>
                  </a:lnTo>
                  <a:close/>
                  <a:moveTo>
                    <a:pt x="244979" y="247614"/>
                  </a:moveTo>
                  <a:lnTo>
                    <a:pt x="226181" y="256550"/>
                  </a:lnTo>
                  <a:lnTo>
                    <a:pt x="207386" y="247614"/>
                  </a:lnTo>
                  <a:lnTo>
                    <a:pt x="202689" y="227619"/>
                  </a:lnTo>
                  <a:lnTo>
                    <a:pt x="215502" y="211452"/>
                  </a:lnTo>
                  <a:lnTo>
                    <a:pt x="236434" y="211452"/>
                  </a:lnTo>
                  <a:lnTo>
                    <a:pt x="249249" y="227619"/>
                  </a:lnTo>
                  <a:lnTo>
                    <a:pt x="244979" y="247614"/>
                  </a:lnTo>
                  <a:lnTo>
                    <a:pt x="244979" y="247614"/>
                  </a:lnTo>
                  <a:close/>
                  <a:moveTo>
                    <a:pt x="356470" y="203368"/>
                  </a:moveTo>
                  <a:cubicBezTo>
                    <a:pt x="359887" y="217833"/>
                    <a:pt x="360740" y="232297"/>
                    <a:pt x="359460" y="246339"/>
                  </a:cubicBezTo>
                  <a:lnTo>
                    <a:pt x="294102" y="227619"/>
                  </a:lnTo>
                  <a:cubicBezTo>
                    <a:pt x="288122" y="225916"/>
                    <a:pt x="284706" y="219960"/>
                    <a:pt x="285986" y="214005"/>
                  </a:cubicBezTo>
                  <a:cubicBezTo>
                    <a:pt x="286413" y="212302"/>
                    <a:pt x="287269" y="210599"/>
                    <a:pt x="288549" y="209324"/>
                  </a:cubicBezTo>
                  <a:lnTo>
                    <a:pt x="340238" y="162948"/>
                  </a:lnTo>
                  <a:cubicBezTo>
                    <a:pt x="347498" y="174862"/>
                    <a:pt x="353051" y="188477"/>
                    <a:pt x="356470" y="203368"/>
                  </a:cubicBezTo>
                  <a:lnTo>
                    <a:pt x="356470" y="203368"/>
                  </a:lnTo>
                  <a:close/>
                  <a:moveTo>
                    <a:pt x="319733" y="137422"/>
                  </a:moveTo>
                  <a:lnTo>
                    <a:pt x="263774" y="176990"/>
                  </a:lnTo>
                  <a:cubicBezTo>
                    <a:pt x="259075" y="179968"/>
                    <a:pt x="252666" y="179115"/>
                    <a:pt x="248822" y="174437"/>
                  </a:cubicBezTo>
                  <a:cubicBezTo>
                    <a:pt x="247542" y="173160"/>
                    <a:pt x="247113" y="171457"/>
                    <a:pt x="246686" y="169757"/>
                  </a:cubicBezTo>
                  <a:lnTo>
                    <a:pt x="242843" y="100407"/>
                  </a:lnTo>
                  <a:cubicBezTo>
                    <a:pt x="272317" y="103811"/>
                    <a:pt x="299228" y="117000"/>
                    <a:pt x="319733" y="137422"/>
                  </a:cubicBezTo>
                  <a:lnTo>
                    <a:pt x="319733" y="137422"/>
                  </a:lnTo>
                  <a:close/>
                  <a:moveTo>
                    <a:pt x="195853" y="102535"/>
                  </a:moveTo>
                  <a:cubicBezTo>
                    <a:pt x="200553" y="101684"/>
                    <a:pt x="204823" y="100833"/>
                    <a:pt x="209522" y="99982"/>
                  </a:cubicBezTo>
                  <a:lnTo>
                    <a:pt x="205679" y="168054"/>
                  </a:lnTo>
                  <a:cubicBezTo>
                    <a:pt x="205252" y="174010"/>
                    <a:pt x="200553" y="179115"/>
                    <a:pt x="194144" y="179115"/>
                  </a:cubicBezTo>
                  <a:cubicBezTo>
                    <a:pt x="192437" y="179115"/>
                    <a:pt x="190300" y="178690"/>
                    <a:pt x="189018" y="177840"/>
                  </a:cubicBezTo>
                  <a:lnTo>
                    <a:pt x="132205" y="137422"/>
                  </a:lnTo>
                  <a:cubicBezTo>
                    <a:pt x="149719" y="119978"/>
                    <a:pt x="171505" y="108065"/>
                    <a:pt x="195853" y="102535"/>
                  </a:cubicBezTo>
                  <a:lnTo>
                    <a:pt x="195853" y="102535"/>
                  </a:lnTo>
                  <a:close/>
                  <a:moveTo>
                    <a:pt x="111701" y="162948"/>
                  </a:moveTo>
                  <a:lnTo>
                    <a:pt x="162533" y="208046"/>
                  </a:lnTo>
                  <a:cubicBezTo>
                    <a:pt x="167232" y="211877"/>
                    <a:pt x="167659" y="219108"/>
                    <a:pt x="163816" y="223788"/>
                  </a:cubicBezTo>
                  <a:cubicBezTo>
                    <a:pt x="162533" y="225491"/>
                    <a:pt x="160826" y="226766"/>
                    <a:pt x="158690" y="227194"/>
                  </a:cubicBezTo>
                  <a:lnTo>
                    <a:pt x="92478" y="246339"/>
                  </a:lnTo>
                  <a:cubicBezTo>
                    <a:pt x="89915" y="217408"/>
                    <a:pt x="96323" y="188052"/>
                    <a:pt x="111701" y="162948"/>
                  </a:cubicBezTo>
                  <a:lnTo>
                    <a:pt x="111701" y="162948"/>
                  </a:lnTo>
                  <a:close/>
                  <a:moveTo>
                    <a:pt x="100167" y="278247"/>
                  </a:moveTo>
                  <a:lnTo>
                    <a:pt x="168089" y="266761"/>
                  </a:lnTo>
                  <a:cubicBezTo>
                    <a:pt x="173642" y="266333"/>
                    <a:pt x="178768" y="270164"/>
                    <a:pt x="180048" y="275695"/>
                  </a:cubicBezTo>
                  <a:cubicBezTo>
                    <a:pt x="180475" y="278247"/>
                    <a:pt x="180475" y="280375"/>
                    <a:pt x="179621" y="282503"/>
                  </a:cubicBezTo>
                  <a:lnTo>
                    <a:pt x="179621" y="282503"/>
                  </a:lnTo>
                  <a:lnTo>
                    <a:pt x="153563" y="345043"/>
                  </a:lnTo>
                  <a:cubicBezTo>
                    <a:pt x="129642" y="329726"/>
                    <a:pt x="110420" y="306328"/>
                    <a:pt x="100167" y="278247"/>
                  </a:cubicBezTo>
                  <a:lnTo>
                    <a:pt x="100167" y="278247"/>
                  </a:lnTo>
                  <a:close/>
                  <a:moveTo>
                    <a:pt x="256085" y="362912"/>
                  </a:moveTo>
                  <a:cubicBezTo>
                    <a:pt x="246259" y="365040"/>
                    <a:pt x="236434" y="366315"/>
                    <a:pt x="226181" y="366315"/>
                  </a:cubicBezTo>
                  <a:cubicBezTo>
                    <a:pt x="211232" y="366315"/>
                    <a:pt x="196707" y="363763"/>
                    <a:pt x="183038" y="359510"/>
                  </a:cubicBezTo>
                  <a:lnTo>
                    <a:pt x="216785" y="298670"/>
                  </a:lnTo>
                  <a:cubicBezTo>
                    <a:pt x="220202" y="294839"/>
                    <a:pt x="225754" y="293139"/>
                    <a:pt x="230454" y="295692"/>
                  </a:cubicBezTo>
                  <a:cubicBezTo>
                    <a:pt x="232590" y="296967"/>
                    <a:pt x="234300" y="298670"/>
                    <a:pt x="235580" y="300370"/>
                  </a:cubicBezTo>
                  <a:lnTo>
                    <a:pt x="235580" y="300370"/>
                  </a:lnTo>
                  <a:lnTo>
                    <a:pt x="268471" y="359510"/>
                  </a:lnTo>
                  <a:cubicBezTo>
                    <a:pt x="264628" y="360785"/>
                    <a:pt x="260355" y="361637"/>
                    <a:pt x="256085" y="362912"/>
                  </a:cubicBezTo>
                  <a:lnTo>
                    <a:pt x="256085" y="362912"/>
                  </a:lnTo>
                  <a:close/>
                  <a:moveTo>
                    <a:pt x="339382" y="303775"/>
                  </a:moveTo>
                  <a:cubicBezTo>
                    <a:pt x="328703" y="320792"/>
                    <a:pt x="314607" y="334407"/>
                    <a:pt x="298375" y="345043"/>
                  </a:cubicBezTo>
                  <a:lnTo>
                    <a:pt x="271464" y="280800"/>
                  </a:lnTo>
                  <a:cubicBezTo>
                    <a:pt x="270181" y="275695"/>
                    <a:pt x="272317" y="270164"/>
                    <a:pt x="277443" y="267611"/>
                  </a:cubicBezTo>
                  <a:cubicBezTo>
                    <a:pt x="279150" y="266761"/>
                    <a:pt x="281287" y="266333"/>
                    <a:pt x="283423" y="266333"/>
                  </a:cubicBezTo>
                  <a:lnTo>
                    <a:pt x="351771" y="277822"/>
                  </a:lnTo>
                  <a:cubicBezTo>
                    <a:pt x="349208" y="287181"/>
                    <a:pt x="344935" y="295692"/>
                    <a:pt x="339382" y="303775"/>
                  </a:cubicBezTo>
                  <a:lnTo>
                    <a:pt x="339382" y="303775"/>
                  </a:lnTo>
                  <a:close/>
                </a:path>
              </a:pathLst>
            </a:custGeom>
            <a:solidFill>
              <a:schemeClr val="bg1">
                <a:lumMod val="95000"/>
              </a:schemeClr>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C994D690-F049-4B22-B5B8-745CE1AD1CA3}"/>
              </a:ext>
            </a:extLst>
          </p:cNvPr>
          <p:cNvGrpSpPr/>
          <p:nvPr/>
        </p:nvGrpSpPr>
        <p:grpSpPr>
          <a:xfrm>
            <a:off x="5629650" y="5867776"/>
            <a:ext cx="1106688" cy="408993"/>
            <a:chOff x="5483458" y="5340603"/>
            <a:chExt cx="1106688" cy="408993"/>
          </a:xfrm>
        </p:grpSpPr>
        <p:sp>
          <p:nvSpPr>
            <p:cNvPr id="61" name="Rectangle 60">
              <a:extLst>
                <a:ext uri="{FF2B5EF4-FFF2-40B4-BE49-F238E27FC236}">
                  <a16:creationId xmlns:a16="http://schemas.microsoft.com/office/drawing/2014/main" id="{29D8E617-E41D-4894-ABD9-6B1588FF0737}"/>
                </a:ext>
              </a:extLst>
            </p:cNvPr>
            <p:cNvSpPr/>
            <p:nvPr/>
          </p:nvSpPr>
          <p:spPr bwMode="auto">
            <a:xfrm>
              <a:off x="5483458" y="5543365"/>
              <a:ext cx="1106688" cy="133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6AF19E59-A8A2-418C-BF67-F9975FC49AE8}"/>
                </a:ext>
              </a:extLst>
            </p:cNvPr>
            <p:cNvGrpSpPr/>
            <p:nvPr/>
          </p:nvGrpSpPr>
          <p:grpSpPr>
            <a:xfrm>
              <a:off x="5707986" y="5340603"/>
              <a:ext cx="390307" cy="403300"/>
              <a:chOff x="650875" y="4414838"/>
              <a:chExt cx="495300" cy="495301"/>
            </a:xfrm>
          </p:grpSpPr>
          <p:sp>
            <p:nvSpPr>
              <p:cNvPr id="67" name="AutoShape 134">
                <a:extLst>
                  <a:ext uri="{FF2B5EF4-FFF2-40B4-BE49-F238E27FC236}">
                    <a16:creationId xmlns:a16="http://schemas.microsoft.com/office/drawing/2014/main" id="{24E426ED-24A3-496E-85AC-8B58DE5B5D20}"/>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137">
                <a:extLst>
                  <a:ext uri="{FF2B5EF4-FFF2-40B4-BE49-F238E27FC236}">
                    <a16:creationId xmlns:a16="http://schemas.microsoft.com/office/drawing/2014/main" id="{D8E9ACDA-186F-412D-B190-322776FC61D9}"/>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138">
                <a:extLst>
                  <a:ext uri="{FF2B5EF4-FFF2-40B4-BE49-F238E27FC236}">
                    <a16:creationId xmlns:a16="http://schemas.microsoft.com/office/drawing/2014/main" id="{7FC06520-4994-4E1F-A053-C701797B18A1}"/>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139">
                <a:extLst>
                  <a:ext uri="{FF2B5EF4-FFF2-40B4-BE49-F238E27FC236}">
                    <a16:creationId xmlns:a16="http://schemas.microsoft.com/office/drawing/2014/main" id="{00E370B4-7BDF-4F17-9430-55FD9D244657}"/>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140">
                <a:extLst>
                  <a:ext uri="{FF2B5EF4-FFF2-40B4-BE49-F238E27FC236}">
                    <a16:creationId xmlns:a16="http://schemas.microsoft.com/office/drawing/2014/main" id="{BA98A0E2-8D34-48E0-B5A1-9E1DBD178ECC}"/>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141">
                <a:extLst>
                  <a:ext uri="{FF2B5EF4-FFF2-40B4-BE49-F238E27FC236}">
                    <a16:creationId xmlns:a16="http://schemas.microsoft.com/office/drawing/2014/main" id="{6C787CF7-B0AE-46F1-8460-A4188613D706}"/>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142">
                <a:extLst>
                  <a:ext uri="{FF2B5EF4-FFF2-40B4-BE49-F238E27FC236}">
                    <a16:creationId xmlns:a16="http://schemas.microsoft.com/office/drawing/2014/main" id="{AF2AE983-31BA-4C6A-BEF1-5C59E5BE44F3}"/>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143">
                <a:extLst>
                  <a:ext uri="{FF2B5EF4-FFF2-40B4-BE49-F238E27FC236}">
                    <a16:creationId xmlns:a16="http://schemas.microsoft.com/office/drawing/2014/main" id="{2EA5EF2B-CAE0-4604-9E0A-DDD821BE3050}"/>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144">
                <a:extLst>
                  <a:ext uri="{FF2B5EF4-FFF2-40B4-BE49-F238E27FC236}">
                    <a16:creationId xmlns:a16="http://schemas.microsoft.com/office/drawing/2014/main" id="{FAC54436-E989-4BDB-AAFD-4AA62F311FF4}"/>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145">
                <a:extLst>
                  <a:ext uri="{FF2B5EF4-FFF2-40B4-BE49-F238E27FC236}">
                    <a16:creationId xmlns:a16="http://schemas.microsoft.com/office/drawing/2014/main" id="{646CDF35-F031-48A6-BC41-F5D55C2A47E9}"/>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146">
                <a:extLst>
                  <a:ext uri="{FF2B5EF4-FFF2-40B4-BE49-F238E27FC236}">
                    <a16:creationId xmlns:a16="http://schemas.microsoft.com/office/drawing/2014/main" id="{53372CDC-4E0A-473F-B066-E4817DB6D239}"/>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147">
                <a:extLst>
                  <a:ext uri="{FF2B5EF4-FFF2-40B4-BE49-F238E27FC236}">
                    <a16:creationId xmlns:a16="http://schemas.microsoft.com/office/drawing/2014/main" id="{11593A95-4E43-4B19-AE06-2AFCFE0E368F}"/>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Rectangle 148">
                <a:extLst>
                  <a:ext uri="{FF2B5EF4-FFF2-40B4-BE49-F238E27FC236}">
                    <a16:creationId xmlns:a16="http://schemas.microsoft.com/office/drawing/2014/main" id="{02766366-7B6E-4E9C-B5C2-6621A2C47613}"/>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Rectangle 149">
                <a:extLst>
                  <a:ext uri="{FF2B5EF4-FFF2-40B4-BE49-F238E27FC236}">
                    <a16:creationId xmlns:a16="http://schemas.microsoft.com/office/drawing/2014/main" id="{FC5C95DE-B3CF-4351-8FA8-373E04839A8E}"/>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Rectangle 150">
                <a:extLst>
                  <a:ext uri="{FF2B5EF4-FFF2-40B4-BE49-F238E27FC236}">
                    <a16:creationId xmlns:a16="http://schemas.microsoft.com/office/drawing/2014/main" id="{7E453456-14CE-40DE-9F2D-B36540FCF177}"/>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aphic 19">
              <a:extLst>
                <a:ext uri="{FF2B5EF4-FFF2-40B4-BE49-F238E27FC236}">
                  <a16:creationId xmlns:a16="http://schemas.microsoft.com/office/drawing/2014/main" id="{4AAEFCB8-7904-4537-BFDC-09B6587CD3DA}"/>
                </a:ext>
              </a:extLst>
            </p:cNvPr>
            <p:cNvGrpSpPr/>
            <p:nvPr/>
          </p:nvGrpSpPr>
          <p:grpSpPr>
            <a:xfrm>
              <a:off x="6117948" y="5486907"/>
              <a:ext cx="253225" cy="262689"/>
              <a:chOff x="8850502" y="5037551"/>
              <a:chExt cx="659527" cy="638846"/>
            </a:xfrm>
            <a:solidFill>
              <a:schemeClr val="accent1"/>
            </a:solidFill>
          </p:grpSpPr>
          <p:sp>
            <p:nvSpPr>
              <p:cNvPr id="64" name="Freeform 72">
                <a:extLst>
                  <a:ext uri="{FF2B5EF4-FFF2-40B4-BE49-F238E27FC236}">
                    <a16:creationId xmlns:a16="http://schemas.microsoft.com/office/drawing/2014/main" id="{5F6DBA9D-2C80-4F27-AD81-D5606F7D79F5}"/>
                  </a:ext>
                </a:extLst>
              </p:cNvPr>
              <p:cNvSpPr/>
              <p:nvPr/>
            </p:nvSpPr>
            <p:spPr>
              <a:xfrm>
                <a:off x="8860900" y="5046911"/>
                <a:ext cx="641422" cy="620814"/>
              </a:xfrm>
              <a:custGeom>
                <a:avLst/>
                <a:gdLst>
                  <a:gd name="connsiteX0" fmla="*/ 200531 w 641421"/>
                  <a:gd name="connsiteY0" fmla="*/ 621163 h 620814"/>
                  <a:gd name="connsiteX1" fmla="*/ 160804 w 641421"/>
                  <a:gd name="connsiteY1" fmla="*/ 602018 h 620814"/>
                  <a:gd name="connsiteX2" fmla="*/ 11294 w 641421"/>
                  <a:gd name="connsiteY2" fmla="*/ 416946 h 620814"/>
                  <a:gd name="connsiteX3" fmla="*/ 1470 w 641421"/>
                  <a:gd name="connsiteY3" fmla="*/ 373548 h 620814"/>
                  <a:gd name="connsiteX4" fmla="*/ 54866 w 641421"/>
                  <a:gd name="connsiteY4" fmla="*/ 142527 h 620814"/>
                  <a:gd name="connsiteX5" fmla="*/ 82632 w 641421"/>
                  <a:gd name="connsiteY5" fmla="*/ 108065 h 620814"/>
                  <a:gd name="connsiteX6" fmla="*/ 298779 w 641421"/>
                  <a:gd name="connsiteY6" fmla="*/ 5105 h 620814"/>
                  <a:gd name="connsiteX7" fmla="*/ 320993 w 641421"/>
                  <a:gd name="connsiteY7" fmla="*/ 0 h 620814"/>
                  <a:gd name="connsiteX8" fmla="*/ 343205 w 641421"/>
                  <a:gd name="connsiteY8" fmla="*/ 5105 h 620814"/>
                  <a:gd name="connsiteX9" fmla="*/ 559354 w 641421"/>
                  <a:gd name="connsiteY9" fmla="*/ 107640 h 620814"/>
                  <a:gd name="connsiteX10" fmla="*/ 587119 w 641421"/>
                  <a:gd name="connsiteY10" fmla="*/ 142102 h 620814"/>
                  <a:gd name="connsiteX11" fmla="*/ 640515 w 641421"/>
                  <a:gd name="connsiteY11" fmla="*/ 373123 h 620814"/>
                  <a:gd name="connsiteX12" fmla="*/ 630692 w 641421"/>
                  <a:gd name="connsiteY12" fmla="*/ 416521 h 620814"/>
                  <a:gd name="connsiteX13" fmla="*/ 481181 w 641421"/>
                  <a:gd name="connsiteY13" fmla="*/ 601593 h 620814"/>
                  <a:gd name="connsiteX14" fmla="*/ 441454 w 641421"/>
                  <a:gd name="connsiteY14" fmla="*/ 620738 h 620814"/>
                  <a:gd name="connsiteX15" fmla="*/ 200531 w 641421"/>
                  <a:gd name="connsiteY15" fmla="*/ 621163 h 620814"/>
                  <a:gd name="connsiteX16" fmla="*/ 200531 w 641421"/>
                  <a:gd name="connsiteY16" fmla="*/ 621163 h 6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1421" h="620814">
                    <a:moveTo>
                      <a:pt x="200531" y="621163"/>
                    </a:moveTo>
                    <a:cubicBezTo>
                      <a:pt x="185153" y="621163"/>
                      <a:pt x="170629" y="614357"/>
                      <a:pt x="160804" y="602018"/>
                    </a:cubicBezTo>
                    <a:lnTo>
                      <a:pt x="11294" y="416946"/>
                    </a:lnTo>
                    <a:cubicBezTo>
                      <a:pt x="1470" y="404607"/>
                      <a:pt x="-2375" y="388865"/>
                      <a:pt x="1470" y="373548"/>
                    </a:cubicBezTo>
                    <a:lnTo>
                      <a:pt x="54866" y="142527"/>
                    </a:lnTo>
                    <a:cubicBezTo>
                      <a:pt x="58283" y="127211"/>
                      <a:pt x="68535" y="114873"/>
                      <a:pt x="82632" y="108065"/>
                    </a:cubicBezTo>
                    <a:lnTo>
                      <a:pt x="298779" y="5105"/>
                    </a:lnTo>
                    <a:cubicBezTo>
                      <a:pt x="305615" y="1702"/>
                      <a:pt x="313304" y="0"/>
                      <a:pt x="320993" y="0"/>
                    </a:cubicBezTo>
                    <a:cubicBezTo>
                      <a:pt x="328683" y="0"/>
                      <a:pt x="336369" y="1702"/>
                      <a:pt x="343205" y="5105"/>
                    </a:cubicBezTo>
                    <a:lnTo>
                      <a:pt x="559354" y="107640"/>
                    </a:lnTo>
                    <a:cubicBezTo>
                      <a:pt x="573450" y="114447"/>
                      <a:pt x="583702" y="126785"/>
                      <a:pt x="587119" y="142102"/>
                    </a:cubicBezTo>
                    <a:lnTo>
                      <a:pt x="640515" y="373123"/>
                    </a:lnTo>
                    <a:cubicBezTo>
                      <a:pt x="643934" y="388440"/>
                      <a:pt x="640515" y="404182"/>
                      <a:pt x="630692" y="416521"/>
                    </a:cubicBezTo>
                    <a:lnTo>
                      <a:pt x="481181" y="601593"/>
                    </a:lnTo>
                    <a:cubicBezTo>
                      <a:pt x="471355" y="613504"/>
                      <a:pt x="456833" y="620738"/>
                      <a:pt x="441454" y="620738"/>
                    </a:cubicBezTo>
                    <a:lnTo>
                      <a:pt x="200531" y="621163"/>
                    </a:lnTo>
                    <a:lnTo>
                      <a:pt x="200531" y="621163"/>
                    </a:lnTo>
                    <a:close/>
                  </a:path>
                </a:pathLst>
              </a:custGeom>
              <a:solidFill>
                <a:schemeClr val="accent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73">
                <a:extLst>
                  <a:ext uri="{FF2B5EF4-FFF2-40B4-BE49-F238E27FC236}">
                    <a16:creationId xmlns:a16="http://schemas.microsoft.com/office/drawing/2014/main" id="{358E490D-D108-4894-881E-77B0D6AC461F}"/>
                  </a:ext>
                </a:extLst>
              </p:cNvPr>
              <p:cNvSpPr/>
              <p:nvPr/>
            </p:nvSpPr>
            <p:spPr>
              <a:xfrm>
                <a:off x="8850502" y="5037551"/>
                <a:ext cx="659527" cy="638846"/>
              </a:xfrm>
              <a:custGeom>
                <a:avLst/>
                <a:gdLst>
                  <a:gd name="connsiteX0" fmla="*/ 330962 w 659526"/>
                  <a:gd name="connsiteY0" fmla="*/ 19996 h 638846"/>
                  <a:gd name="connsiteX1" fmla="*/ 348477 w 659526"/>
                  <a:gd name="connsiteY1" fmla="*/ 23825 h 638846"/>
                  <a:gd name="connsiteX2" fmla="*/ 564626 w 659526"/>
                  <a:gd name="connsiteY2" fmla="*/ 126360 h 638846"/>
                  <a:gd name="connsiteX3" fmla="*/ 586838 w 659526"/>
                  <a:gd name="connsiteY3" fmla="*/ 154014 h 638846"/>
                  <a:gd name="connsiteX4" fmla="*/ 640234 w 659526"/>
                  <a:gd name="connsiteY4" fmla="*/ 385036 h 638846"/>
                  <a:gd name="connsiteX5" fmla="*/ 632117 w 659526"/>
                  <a:gd name="connsiteY5" fmla="*/ 419922 h 638846"/>
                  <a:gd name="connsiteX6" fmla="*/ 482609 w 659526"/>
                  <a:gd name="connsiteY6" fmla="*/ 604997 h 638846"/>
                  <a:gd name="connsiteX7" fmla="*/ 450572 w 659526"/>
                  <a:gd name="connsiteY7" fmla="*/ 620311 h 638846"/>
                  <a:gd name="connsiteX8" fmla="*/ 210929 w 659526"/>
                  <a:gd name="connsiteY8" fmla="*/ 620311 h 638846"/>
                  <a:gd name="connsiteX9" fmla="*/ 178891 w 659526"/>
                  <a:gd name="connsiteY9" fmla="*/ 604997 h 638846"/>
                  <a:gd name="connsiteX10" fmla="*/ 29381 w 659526"/>
                  <a:gd name="connsiteY10" fmla="*/ 419922 h 638846"/>
                  <a:gd name="connsiteX11" fmla="*/ 21265 w 659526"/>
                  <a:gd name="connsiteY11" fmla="*/ 385036 h 638846"/>
                  <a:gd name="connsiteX12" fmla="*/ 74661 w 659526"/>
                  <a:gd name="connsiteY12" fmla="*/ 154014 h 638846"/>
                  <a:gd name="connsiteX13" fmla="*/ 96874 w 659526"/>
                  <a:gd name="connsiteY13" fmla="*/ 126360 h 638846"/>
                  <a:gd name="connsiteX14" fmla="*/ 313023 w 659526"/>
                  <a:gd name="connsiteY14" fmla="*/ 23400 h 638846"/>
                  <a:gd name="connsiteX15" fmla="*/ 330962 w 659526"/>
                  <a:gd name="connsiteY15" fmla="*/ 19996 h 638846"/>
                  <a:gd name="connsiteX16" fmla="*/ 330962 w 659526"/>
                  <a:gd name="connsiteY16" fmla="*/ 19996 h 638846"/>
                  <a:gd name="connsiteX17" fmla="*/ 330962 w 659526"/>
                  <a:gd name="connsiteY17" fmla="*/ 0 h 638846"/>
                  <a:gd name="connsiteX18" fmla="*/ 330962 w 659526"/>
                  <a:gd name="connsiteY18" fmla="*/ 0 h 638846"/>
                  <a:gd name="connsiteX19" fmla="*/ 304478 w 659526"/>
                  <a:gd name="connsiteY19" fmla="*/ 5956 h 638846"/>
                  <a:gd name="connsiteX20" fmla="*/ 88331 w 659526"/>
                  <a:gd name="connsiteY20" fmla="*/ 108916 h 638846"/>
                  <a:gd name="connsiteX21" fmla="*/ 55012 w 659526"/>
                  <a:gd name="connsiteY21" fmla="*/ 150185 h 638846"/>
                  <a:gd name="connsiteX22" fmla="*/ 1615 w 659526"/>
                  <a:gd name="connsiteY22" fmla="*/ 381208 h 638846"/>
                  <a:gd name="connsiteX23" fmla="*/ 13576 w 659526"/>
                  <a:gd name="connsiteY23" fmla="*/ 433111 h 638846"/>
                  <a:gd name="connsiteX24" fmla="*/ 163086 w 659526"/>
                  <a:gd name="connsiteY24" fmla="*/ 618186 h 638846"/>
                  <a:gd name="connsiteX25" fmla="*/ 210501 w 659526"/>
                  <a:gd name="connsiteY25" fmla="*/ 640734 h 638846"/>
                  <a:gd name="connsiteX26" fmla="*/ 450142 w 659526"/>
                  <a:gd name="connsiteY26" fmla="*/ 640734 h 638846"/>
                  <a:gd name="connsiteX27" fmla="*/ 497559 w 659526"/>
                  <a:gd name="connsiteY27" fmla="*/ 618186 h 638846"/>
                  <a:gd name="connsiteX28" fmla="*/ 647069 w 659526"/>
                  <a:gd name="connsiteY28" fmla="*/ 433111 h 638846"/>
                  <a:gd name="connsiteX29" fmla="*/ 659029 w 659526"/>
                  <a:gd name="connsiteY29" fmla="*/ 381208 h 638846"/>
                  <a:gd name="connsiteX30" fmla="*/ 605633 w 659526"/>
                  <a:gd name="connsiteY30" fmla="*/ 150185 h 638846"/>
                  <a:gd name="connsiteX31" fmla="*/ 572315 w 659526"/>
                  <a:gd name="connsiteY31" fmla="*/ 108916 h 638846"/>
                  <a:gd name="connsiteX32" fmla="*/ 357020 w 659526"/>
                  <a:gd name="connsiteY32" fmla="*/ 5956 h 638846"/>
                  <a:gd name="connsiteX33" fmla="*/ 330962 w 659526"/>
                  <a:gd name="connsiteY33" fmla="*/ 0 h 638846"/>
                  <a:gd name="connsiteX34" fmla="*/ 330962 w 659526"/>
                  <a:gd name="connsiteY34" fmla="*/ 0 h 638846"/>
                  <a:gd name="connsiteX35" fmla="*/ 330962 w 659526"/>
                  <a:gd name="connsiteY35" fmla="*/ 0 h 63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9526" h="638846">
                    <a:moveTo>
                      <a:pt x="330962" y="19996"/>
                    </a:moveTo>
                    <a:cubicBezTo>
                      <a:pt x="336944" y="19996"/>
                      <a:pt x="342924" y="21273"/>
                      <a:pt x="348477" y="23825"/>
                    </a:cubicBezTo>
                    <a:lnTo>
                      <a:pt x="564626" y="126360"/>
                    </a:lnTo>
                    <a:cubicBezTo>
                      <a:pt x="575732" y="131891"/>
                      <a:pt x="584275" y="142102"/>
                      <a:pt x="586838" y="154014"/>
                    </a:cubicBezTo>
                    <a:lnTo>
                      <a:pt x="640234" y="385036"/>
                    </a:lnTo>
                    <a:cubicBezTo>
                      <a:pt x="643223" y="397375"/>
                      <a:pt x="640234" y="410139"/>
                      <a:pt x="632117" y="419922"/>
                    </a:cubicBezTo>
                    <a:lnTo>
                      <a:pt x="482609" y="604997"/>
                    </a:lnTo>
                    <a:cubicBezTo>
                      <a:pt x="474920" y="614781"/>
                      <a:pt x="462958" y="620311"/>
                      <a:pt x="450572" y="620311"/>
                    </a:cubicBezTo>
                    <a:lnTo>
                      <a:pt x="210929" y="620311"/>
                    </a:lnTo>
                    <a:cubicBezTo>
                      <a:pt x="198541" y="620311"/>
                      <a:pt x="186580" y="614781"/>
                      <a:pt x="178891" y="604997"/>
                    </a:cubicBezTo>
                    <a:lnTo>
                      <a:pt x="29381" y="419922"/>
                    </a:lnTo>
                    <a:cubicBezTo>
                      <a:pt x="21692" y="410139"/>
                      <a:pt x="18702" y="397375"/>
                      <a:pt x="21265" y="385036"/>
                    </a:cubicBezTo>
                    <a:lnTo>
                      <a:pt x="74661" y="154014"/>
                    </a:lnTo>
                    <a:cubicBezTo>
                      <a:pt x="77652" y="141676"/>
                      <a:pt x="85768" y="131465"/>
                      <a:pt x="96874" y="126360"/>
                    </a:cubicBezTo>
                    <a:lnTo>
                      <a:pt x="313023" y="23400"/>
                    </a:lnTo>
                    <a:cubicBezTo>
                      <a:pt x="318576" y="21273"/>
                      <a:pt x="324982" y="19996"/>
                      <a:pt x="330962" y="19996"/>
                    </a:cubicBezTo>
                    <a:lnTo>
                      <a:pt x="330962" y="19996"/>
                    </a:lnTo>
                    <a:close/>
                    <a:moveTo>
                      <a:pt x="330962" y="0"/>
                    </a:moveTo>
                    <a:lnTo>
                      <a:pt x="330962" y="0"/>
                    </a:lnTo>
                    <a:cubicBezTo>
                      <a:pt x="321993" y="0"/>
                      <a:pt x="313023" y="2127"/>
                      <a:pt x="304478" y="5956"/>
                    </a:cubicBezTo>
                    <a:lnTo>
                      <a:pt x="88331" y="108916"/>
                    </a:lnTo>
                    <a:cubicBezTo>
                      <a:pt x="71244" y="117000"/>
                      <a:pt x="59283" y="131891"/>
                      <a:pt x="55012" y="150185"/>
                    </a:cubicBezTo>
                    <a:lnTo>
                      <a:pt x="1615" y="381208"/>
                    </a:lnTo>
                    <a:cubicBezTo>
                      <a:pt x="-2656" y="399502"/>
                      <a:pt x="1615" y="418222"/>
                      <a:pt x="13576" y="433111"/>
                    </a:cubicBezTo>
                    <a:lnTo>
                      <a:pt x="163086" y="618186"/>
                    </a:lnTo>
                    <a:cubicBezTo>
                      <a:pt x="174619" y="632650"/>
                      <a:pt x="192133" y="640734"/>
                      <a:pt x="210501" y="640734"/>
                    </a:cubicBezTo>
                    <a:lnTo>
                      <a:pt x="450142" y="640734"/>
                    </a:lnTo>
                    <a:cubicBezTo>
                      <a:pt x="468511" y="640734"/>
                      <a:pt x="486026" y="632650"/>
                      <a:pt x="497559" y="618186"/>
                    </a:cubicBezTo>
                    <a:lnTo>
                      <a:pt x="647069" y="433111"/>
                    </a:lnTo>
                    <a:cubicBezTo>
                      <a:pt x="659029" y="418647"/>
                      <a:pt x="663301" y="399502"/>
                      <a:pt x="659029" y="381208"/>
                    </a:cubicBezTo>
                    <a:lnTo>
                      <a:pt x="605633" y="150185"/>
                    </a:lnTo>
                    <a:cubicBezTo>
                      <a:pt x="601363" y="131891"/>
                      <a:pt x="589401" y="117000"/>
                      <a:pt x="572315" y="108916"/>
                    </a:cubicBezTo>
                    <a:lnTo>
                      <a:pt x="357020" y="5956"/>
                    </a:lnTo>
                    <a:cubicBezTo>
                      <a:pt x="348904" y="2127"/>
                      <a:pt x="339934" y="0"/>
                      <a:pt x="330962" y="0"/>
                    </a:cubicBezTo>
                    <a:lnTo>
                      <a:pt x="330962" y="0"/>
                    </a:lnTo>
                    <a:lnTo>
                      <a:pt x="330962" y="0"/>
                    </a:lnTo>
                    <a:close/>
                  </a:path>
                </a:pathLst>
              </a:custGeom>
              <a:solidFill>
                <a:schemeClr val="bg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74">
                <a:extLst>
                  <a:ext uri="{FF2B5EF4-FFF2-40B4-BE49-F238E27FC236}">
                    <a16:creationId xmlns:a16="http://schemas.microsoft.com/office/drawing/2014/main" id="{27820B25-FADC-4346-ADEE-93BCFADDC5A7}"/>
                  </a:ext>
                </a:extLst>
              </p:cNvPr>
              <p:cNvSpPr/>
              <p:nvPr/>
            </p:nvSpPr>
            <p:spPr>
              <a:xfrm>
                <a:off x="8955283" y="5135831"/>
                <a:ext cx="452616" cy="440495"/>
              </a:xfrm>
              <a:custGeom>
                <a:avLst/>
                <a:gdLst>
                  <a:gd name="connsiteX0" fmla="*/ 442757 w 452616"/>
                  <a:gd name="connsiteY0" fmla="*/ 268461 h 440494"/>
                  <a:gd name="connsiteX1" fmla="*/ 442757 w 452616"/>
                  <a:gd name="connsiteY1" fmla="*/ 268461 h 440494"/>
                  <a:gd name="connsiteX2" fmla="*/ 442757 w 452616"/>
                  <a:gd name="connsiteY2" fmla="*/ 268461 h 440494"/>
                  <a:gd name="connsiteX3" fmla="*/ 442757 w 452616"/>
                  <a:gd name="connsiteY3" fmla="*/ 268461 h 440494"/>
                  <a:gd name="connsiteX4" fmla="*/ 442330 w 452616"/>
                  <a:gd name="connsiteY4" fmla="*/ 268461 h 440494"/>
                  <a:gd name="connsiteX5" fmla="*/ 441477 w 452616"/>
                  <a:gd name="connsiteY5" fmla="*/ 268036 h 440494"/>
                  <a:gd name="connsiteX6" fmla="*/ 438913 w 452616"/>
                  <a:gd name="connsiteY6" fmla="*/ 267611 h 440494"/>
                  <a:gd name="connsiteX7" fmla="*/ 430797 w 452616"/>
                  <a:gd name="connsiteY7" fmla="*/ 266761 h 440494"/>
                  <a:gd name="connsiteX8" fmla="*/ 426525 w 452616"/>
                  <a:gd name="connsiteY8" fmla="*/ 266333 h 440494"/>
                  <a:gd name="connsiteX9" fmla="*/ 426098 w 452616"/>
                  <a:gd name="connsiteY9" fmla="*/ 266333 h 440494"/>
                  <a:gd name="connsiteX10" fmla="*/ 403030 w 452616"/>
                  <a:gd name="connsiteY10" fmla="*/ 262505 h 440494"/>
                  <a:gd name="connsiteX11" fmla="*/ 398331 w 452616"/>
                  <a:gd name="connsiteY11" fmla="*/ 257825 h 440494"/>
                  <a:gd name="connsiteX12" fmla="*/ 397904 w 452616"/>
                  <a:gd name="connsiteY12" fmla="*/ 256975 h 440494"/>
                  <a:gd name="connsiteX13" fmla="*/ 397904 w 452616"/>
                  <a:gd name="connsiteY13" fmla="*/ 256975 h 440494"/>
                  <a:gd name="connsiteX14" fmla="*/ 392351 w 452616"/>
                  <a:gd name="connsiteY14" fmla="*/ 255272 h 440494"/>
                  <a:gd name="connsiteX15" fmla="*/ 389361 w 452616"/>
                  <a:gd name="connsiteY15" fmla="*/ 195282 h 440494"/>
                  <a:gd name="connsiteX16" fmla="*/ 365440 w 452616"/>
                  <a:gd name="connsiteY16" fmla="*/ 139549 h 440494"/>
                  <a:gd name="connsiteX17" fmla="*/ 369712 w 452616"/>
                  <a:gd name="connsiteY17" fmla="*/ 135720 h 440494"/>
                  <a:gd name="connsiteX18" fmla="*/ 369712 w 452616"/>
                  <a:gd name="connsiteY18" fmla="*/ 134869 h 440494"/>
                  <a:gd name="connsiteX19" fmla="*/ 371846 w 452616"/>
                  <a:gd name="connsiteY19" fmla="*/ 128487 h 440494"/>
                  <a:gd name="connsiteX20" fmla="*/ 391071 w 452616"/>
                  <a:gd name="connsiteY20" fmla="*/ 115298 h 440494"/>
                  <a:gd name="connsiteX21" fmla="*/ 391071 w 452616"/>
                  <a:gd name="connsiteY21" fmla="*/ 115298 h 440494"/>
                  <a:gd name="connsiteX22" fmla="*/ 394914 w 452616"/>
                  <a:gd name="connsiteY22" fmla="*/ 113171 h 440494"/>
                  <a:gd name="connsiteX23" fmla="*/ 402177 w 452616"/>
                  <a:gd name="connsiteY23" fmla="*/ 108916 h 440494"/>
                  <a:gd name="connsiteX24" fmla="*/ 404313 w 452616"/>
                  <a:gd name="connsiteY24" fmla="*/ 107215 h 440494"/>
                  <a:gd name="connsiteX25" fmla="*/ 405166 w 452616"/>
                  <a:gd name="connsiteY25" fmla="*/ 106363 h 440494"/>
                  <a:gd name="connsiteX26" fmla="*/ 405166 w 452616"/>
                  <a:gd name="connsiteY26" fmla="*/ 106363 h 440494"/>
                  <a:gd name="connsiteX27" fmla="*/ 408156 w 452616"/>
                  <a:gd name="connsiteY27" fmla="*/ 87218 h 440494"/>
                  <a:gd name="connsiteX28" fmla="*/ 398331 w 452616"/>
                  <a:gd name="connsiteY28" fmla="*/ 82538 h 440494"/>
                  <a:gd name="connsiteX29" fmla="*/ 388934 w 452616"/>
                  <a:gd name="connsiteY29" fmla="*/ 85942 h 440494"/>
                  <a:gd name="connsiteX30" fmla="*/ 388934 w 452616"/>
                  <a:gd name="connsiteY30" fmla="*/ 85942 h 440494"/>
                  <a:gd name="connsiteX31" fmla="*/ 388934 w 452616"/>
                  <a:gd name="connsiteY31" fmla="*/ 85942 h 440494"/>
                  <a:gd name="connsiteX32" fmla="*/ 388081 w 452616"/>
                  <a:gd name="connsiteY32" fmla="*/ 86793 h 440494"/>
                  <a:gd name="connsiteX33" fmla="*/ 385944 w 452616"/>
                  <a:gd name="connsiteY33" fmla="*/ 88495 h 440494"/>
                  <a:gd name="connsiteX34" fmla="*/ 380391 w 452616"/>
                  <a:gd name="connsiteY34" fmla="*/ 94451 h 440494"/>
                  <a:gd name="connsiteX35" fmla="*/ 377402 w 452616"/>
                  <a:gd name="connsiteY35" fmla="*/ 97429 h 440494"/>
                  <a:gd name="connsiteX36" fmla="*/ 377402 w 452616"/>
                  <a:gd name="connsiteY36" fmla="*/ 97429 h 440494"/>
                  <a:gd name="connsiteX37" fmla="*/ 360313 w 452616"/>
                  <a:gd name="connsiteY37" fmla="*/ 112745 h 440494"/>
                  <a:gd name="connsiteX38" fmla="*/ 356470 w 452616"/>
                  <a:gd name="connsiteY38" fmla="*/ 114022 h 440494"/>
                  <a:gd name="connsiteX39" fmla="*/ 353907 w 452616"/>
                  <a:gd name="connsiteY39" fmla="*/ 113596 h 440494"/>
                  <a:gd name="connsiteX40" fmla="*/ 353051 w 452616"/>
                  <a:gd name="connsiteY40" fmla="*/ 113596 h 440494"/>
                  <a:gd name="connsiteX41" fmla="*/ 353051 w 452616"/>
                  <a:gd name="connsiteY41" fmla="*/ 113596 h 440494"/>
                  <a:gd name="connsiteX42" fmla="*/ 347925 w 452616"/>
                  <a:gd name="connsiteY42" fmla="*/ 117000 h 440494"/>
                  <a:gd name="connsiteX43" fmla="*/ 330412 w 452616"/>
                  <a:gd name="connsiteY43" fmla="*/ 100833 h 440494"/>
                  <a:gd name="connsiteX44" fmla="*/ 241133 w 452616"/>
                  <a:gd name="connsiteY44" fmla="*/ 65520 h 440494"/>
                  <a:gd name="connsiteX45" fmla="*/ 240706 w 452616"/>
                  <a:gd name="connsiteY45" fmla="*/ 59989 h 440494"/>
                  <a:gd name="connsiteX46" fmla="*/ 239853 w 452616"/>
                  <a:gd name="connsiteY46" fmla="*/ 59138 h 440494"/>
                  <a:gd name="connsiteX47" fmla="*/ 236434 w 452616"/>
                  <a:gd name="connsiteY47" fmla="*/ 53607 h 440494"/>
                  <a:gd name="connsiteX48" fmla="*/ 237716 w 452616"/>
                  <a:gd name="connsiteY48" fmla="*/ 30633 h 440494"/>
                  <a:gd name="connsiteX49" fmla="*/ 237716 w 452616"/>
                  <a:gd name="connsiteY49" fmla="*/ 30207 h 440494"/>
                  <a:gd name="connsiteX50" fmla="*/ 238570 w 452616"/>
                  <a:gd name="connsiteY50" fmla="*/ 25953 h 440494"/>
                  <a:gd name="connsiteX51" fmla="*/ 239853 w 452616"/>
                  <a:gd name="connsiteY51" fmla="*/ 17869 h 440494"/>
                  <a:gd name="connsiteX52" fmla="*/ 239853 w 452616"/>
                  <a:gd name="connsiteY52" fmla="*/ 15316 h 440494"/>
                  <a:gd name="connsiteX53" fmla="*/ 239853 w 452616"/>
                  <a:gd name="connsiteY53" fmla="*/ 14040 h 440494"/>
                  <a:gd name="connsiteX54" fmla="*/ 239853 w 452616"/>
                  <a:gd name="connsiteY54" fmla="*/ 14040 h 440494"/>
                  <a:gd name="connsiteX55" fmla="*/ 239853 w 452616"/>
                  <a:gd name="connsiteY55" fmla="*/ 14040 h 440494"/>
                  <a:gd name="connsiteX56" fmla="*/ 226611 w 452616"/>
                  <a:gd name="connsiteY56" fmla="*/ 0 h 440494"/>
                  <a:gd name="connsiteX57" fmla="*/ 217212 w 452616"/>
                  <a:gd name="connsiteY57" fmla="*/ 4255 h 440494"/>
                  <a:gd name="connsiteX58" fmla="*/ 213368 w 452616"/>
                  <a:gd name="connsiteY58" fmla="*/ 14040 h 440494"/>
                  <a:gd name="connsiteX59" fmla="*/ 213368 w 452616"/>
                  <a:gd name="connsiteY59" fmla="*/ 14040 h 440494"/>
                  <a:gd name="connsiteX60" fmla="*/ 213368 w 452616"/>
                  <a:gd name="connsiteY60" fmla="*/ 14040 h 440494"/>
                  <a:gd name="connsiteX61" fmla="*/ 213368 w 452616"/>
                  <a:gd name="connsiteY61" fmla="*/ 14891 h 440494"/>
                  <a:gd name="connsiteX62" fmla="*/ 213368 w 452616"/>
                  <a:gd name="connsiteY62" fmla="*/ 17444 h 440494"/>
                  <a:gd name="connsiteX63" fmla="*/ 214649 w 452616"/>
                  <a:gd name="connsiteY63" fmla="*/ 25527 h 440494"/>
                  <a:gd name="connsiteX64" fmla="*/ 215502 w 452616"/>
                  <a:gd name="connsiteY64" fmla="*/ 29782 h 440494"/>
                  <a:gd name="connsiteX65" fmla="*/ 215502 w 452616"/>
                  <a:gd name="connsiteY65" fmla="*/ 30207 h 440494"/>
                  <a:gd name="connsiteX66" fmla="*/ 216785 w 452616"/>
                  <a:gd name="connsiteY66" fmla="*/ 53182 h 440494"/>
                  <a:gd name="connsiteX67" fmla="*/ 213368 w 452616"/>
                  <a:gd name="connsiteY67" fmla="*/ 58713 h 440494"/>
                  <a:gd name="connsiteX68" fmla="*/ 212512 w 452616"/>
                  <a:gd name="connsiteY68" fmla="*/ 59564 h 440494"/>
                  <a:gd name="connsiteX69" fmla="*/ 212512 w 452616"/>
                  <a:gd name="connsiteY69" fmla="*/ 59564 h 440494"/>
                  <a:gd name="connsiteX70" fmla="*/ 212085 w 452616"/>
                  <a:gd name="connsiteY70" fmla="*/ 65095 h 440494"/>
                  <a:gd name="connsiteX71" fmla="*/ 189018 w 452616"/>
                  <a:gd name="connsiteY71" fmla="*/ 68498 h 440494"/>
                  <a:gd name="connsiteX72" fmla="*/ 104439 w 452616"/>
                  <a:gd name="connsiteY72" fmla="*/ 116149 h 440494"/>
                  <a:gd name="connsiteX73" fmla="*/ 100167 w 452616"/>
                  <a:gd name="connsiteY73" fmla="*/ 113171 h 440494"/>
                  <a:gd name="connsiteX74" fmla="*/ 99313 w 452616"/>
                  <a:gd name="connsiteY74" fmla="*/ 113171 h 440494"/>
                  <a:gd name="connsiteX75" fmla="*/ 96750 w 452616"/>
                  <a:gd name="connsiteY75" fmla="*/ 113596 h 440494"/>
                  <a:gd name="connsiteX76" fmla="*/ 92906 w 452616"/>
                  <a:gd name="connsiteY76" fmla="*/ 112320 h 440494"/>
                  <a:gd name="connsiteX77" fmla="*/ 75819 w 452616"/>
                  <a:gd name="connsiteY77" fmla="*/ 96578 h 440494"/>
                  <a:gd name="connsiteX78" fmla="*/ 75819 w 452616"/>
                  <a:gd name="connsiteY78" fmla="*/ 96578 h 440494"/>
                  <a:gd name="connsiteX79" fmla="*/ 72829 w 452616"/>
                  <a:gd name="connsiteY79" fmla="*/ 93600 h 440494"/>
                  <a:gd name="connsiteX80" fmla="*/ 67275 w 452616"/>
                  <a:gd name="connsiteY80" fmla="*/ 87643 h 440494"/>
                  <a:gd name="connsiteX81" fmla="*/ 65140 w 452616"/>
                  <a:gd name="connsiteY81" fmla="*/ 85942 h 440494"/>
                  <a:gd name="connsiteX82" fmla="*/ 64285 w 452616"/>
                  <a:gd name="connsiteY82" fmla="*/ 85091 h 440494"/>
                  <a:gd name="connsiteX83" fmla="*/ 64285 w 452616"/>
                  <a:gd name="connsiteY83" fmla="*/ 85091 h 440494"/>
                  <a:gd name="connsiteX84" fmla="*/ 54887 w 452616"/>
                  <a:gd name="connsiteY84" fmla="*/ 81687 h 440494"/>
                  <a:gd name="connsiteX85" fmla="*/ 45063 w 452616"/>
                  <a:gd name="connsiteY85" fmla="*/ 86367 h 440494"/>
                  <a:gd name="connsiteX86" fmla="*/ 48053 w 452616"/>
                  <a:gd name="connsiteY86" fmla="*/ 105513 h 440494"/>
                  <a:gd name="connsiteX87" fmla="*/ 48053 w 452616"/>
                  <a:gd name="connsiteY87" fmla="*/ 105513 h 440494"/>
                  <a:gd name="connsiteX88" fmla="*/ 48053 w 452616"/>
                  <a:gd name="connsiteY88" fmla="*/ 105513 h 440494"/>
                  <a:gd name="connsiteX89" fmla="*/ 48907 w 452616"/>
                  <a:gd name="connsiteY89" fmla="*/ 105938 h 440494"/>
                  <a:gd name="connsiteX90" fmla="*/ 51043 w 452616"/>
                  <a:gd name="connsiteY90" fmla="*/ 107640 h 440494"/>
                  <a:gd name="connsiteX91" fmla="*/ 58305 w 452616"/>
                  <a:gd name="connsiteY91" fmla="*/ 111894 h 440494"/>
                  <a:gd name="connsiteX92" fmla="*/ 62149 w 452616"/>
                  <a:gd name="connsiteY92" fmla="*/ 114022 h 440494"/>
                  <a:gd name="connsiteX93" fmla="*/ 62149 w 452616"/>
                  <a:gd name="connsiteY93" fmla="*/ 114022 h 440494"/>
                  <a:gd name="connsiteX94" fmla="*/ 81372 w 452616"/>
                  <a:gd name="connsiteY94" fmla="*/ 127211 h 440494"/>
                  <a:gd name="connsiteX95" fmla="*/ 83508 w 452616"/>
                  <a:gd name="connsiteY95" fmla="*/ 133593 h 440494"/>
                  <a:gd name="connsiteX96" fmla="*/ 83508 w 452616"/>
                  <a:gd name="connsiteY96" fmla="*/ 134444 h 440494"/>
                  <a:gd name="connsiteX97" fmla="*/ 83508 w 452616"/>
                  <a:gd name="connsiteY97" fmla="*/ 134444 h 440494"/>
                  <a:gd name="connsiteX98" fmla="*/ 87779 w 452616"/>
                  <a:gd name="connsiteY98" fmla="*/ 138273 h 440494"/>
                  <a:gd name="connsiteX99" fmla="*/ 85644 w 452616"/>
                  <a:gd name="connsiteY99" fmla="*/ 141676 h 440494"/>
                  <a:gd name="connsiteX100" fmla="*/ 61722 w 452616"/>
                  <a:gd name="connsiteY100" fmla="*/ 253997 h 440494"/>
                  <a:gd name="connsiteX101" fmla="*/ 56169 w 452616"/>
                  <a:gd name="connsiteY101" fmla="*/ 255697 h 440494"/>
                  <a:gd name="connsiteX102" fmla="*/ 55742 w 452616"/>
                  <a:gd name="connsiteY102" fmla="*/ 256550 h 440494"/>
                  <a:gd name="connsiteX103" fmla="*/ 51043 w 452616"/>
                  <a:gd name="connsiteY103" fmla="*/ 261228 h 440494"/>
                  <a:gd name="connsiteX104" fmla="*/ 27976 w 452616"/>
                  <a:gd name="connsiteY104" fmla="*/ 265058 h 440494"/>
                  <a:gd name="connsiteX105" fmla="*/ 27549 w 452616"/>
                  <a:gd name="connsiteY105" fmla="*/ 265058 h 440494"/>
                  <a:gd name="connsiteX106" fmla="*/ 23277 w 452616"/>
                  <a:gd name="connsiteY106" fmla="*/ 265483 h 440494"/>
                  <a:gd name="connsiteX107" fmla="*/ 15161 w 452616"/>
                  <a:gd name="connsiteY107" fmla="*/ 266333 h 440494"/>
                  <a:gd name="connsiteX108" fmla="*/ 12598 w 452616"/>
                  <a:gd name="connsiteY108" fmla="*/ 266761 h 440494"/>
                  <a:gd name="connsiteX109" fmla="*/ 11316 w 452616"/>
                  <a:gd name="connsiteY109" fmla="*/ 267186 h 440494"/>
                  <a:gd name="connsiteX110" fmla="*/ 11316 w 452616"/>
                  <a:gd name="connsiteY110" fmla="*/ 267186 h 440494"/>
                  <a:gd name="connsiteX111" fmla="*/ 11316 w 452616"/>
                  <a:gd name="connsiteY111" fmla="*/ 267186 h 440494"/>
                  <a:gd name="connsiteX112" fmla="*/ 210 w 452616"/>
                  <a:gd name="connsiteY112" fmla="*/ 282928 h 440494"/>
                  <a:gd name="connsiteX113" fmla="*/ 13879 w 452616"/>
                  <a:gd name="connsiteY113" fmla="*/ 292712 h 440494"/>
                  <a:gd name="connsiteX114" fmla="*/ 17296 w 452616"/>
                  <a:gd name="connsiteY114" fmla="*/ 292286 h 440494"/>
                  <a:gd name="connsiteX115" fmla="*/ 17296 w 452616"/>
                  <a:gd name="connsiteY115" fmla="*/ 292286 h 440494"/>
                  <a:gd name="connsiteX116" fmla="*/ 17296 w 452616"/>
                  <a:gd name="connsiteY116" fmla="*/ 292286 h 440494"/>
                  <a:gd name="connsiteX117" fmla="*/ 18151 w 452616"/>
                  <a:gd name="connsiteY117" fmla="*/ 291861 h 440494"/>
                  <a:gd name="connsiteX118" fmla="*/ 20714 w 452616"/>
                  <a:gd name="connsiteY118" fmla="*/ 291436 h 440494"/>
                  <a:gd name="connsiteX119" fmla="*/ 28403 w 452616"/>
                  <a:gd name="connsiteY119" fmla="*/ 288459 h 440494"/>
                  <a:gd name="connsiteX120" fmla="*/ 32248 w 452616"/>
                  <a:gd name="connsiteY120" fmla="*/ 286756 h 440494"/>
                  <a:gd name="connsiteX121" fmla="*/ 32675 w 452616"/>
                  <a:gd name="connsiteY121" fmla="*/ 286756 h 440494"/>
                  <a:gd name="connsiteX122" fmla="*/ 54887 w 452616"/>
                  <a:gd name="connsiteY122" fmla="*/ 280375 h 440494"/>
                  <a:gd name="connsiteX123" fmla="*/ 55742 w 452616"/>
                  <a:gd name="connsiteY123" fmla="*/ 280375 h 440494"/>
                  <a:gd name="connsiteX124" fmla="*/ 61295 w 452616"/>
                  <a:gd name="connsiteY124" fmla="*/ 282503 h 440494"/>
                  <a:gd name="connsiteX125" fmla="*/ 62149 w 452616"/>
                  <a:gd name="connsiteY125" fmla="*/ 282928 h 440494"/>
                  <a:gd name="connsiteX126" fmla="*/ 62149 w 452616"/>
                  <a:gd name="connsiteY126" fmla="*/ 282928 h 440494"/>
                  <a:gd name="connsiteX127" fmla="*/ 68130 w 452616"/>
                  <a:gd name="connsiteY127" fmla="*/ 282075 h 440494"/>
                  <a:gd name="connsiteX128" fmla="*/ 124089 w 452616"/>
                  <a:gd name="connsiteY128" fmla="*/ 362062 h 440494"/>
                  <a:gd name="connsiteX129" fmla="*/ 142457 w 452616"/>
                  <a:gd name="connsiteY129" fmla="*/ 374399 h 440494"/>
                  <a:gd name="connsiteX130" fmla="*/ 139894 w 452616"/>
                  <a:gd name="connsiteY130" fmla="*/ 379929 h 440494"/>
                  <a:gd name="connsiteX131" fmla="*/ 140321 w 452616"/>
                  <a:gd name="connsiteY131" fmla="*/ 380782 h 440494"/>
                  <a:gd name="connsiteX132" fmla="*/ 141176 w 452616"/>
                  <a:gd name="connsiteY132" fmla="*/ 387588 h 440494"/>
                  <a:gd name="connsiteX133" fmla="*/ 130069 w 452616"/>
                  <a:gd name="connsiteY133" fmla="*/ 407585 h 440494"/>
                  <a:gd name="connsiteX134" fmla="*/ 130069 w 452616"/>
                  <a:gd name="connsiteY134" fmla="*/ 408010 h 440494"/>
                  <a:gd name="connsiteX135" fmla="*/ 127506 w 452616"/>
                  <a:gd name="connsiteY135" fmla="*/ 411413 h 440494"/>
                  <a:gd name="connsiteX136" fmla="*/ 122808 w 452616"/>
                  <a:gd name="connsiteY136" fmla="*/ 418222 h 440494"/>
                  <a:gd name="connsiteX137" fmla="*/ 121526 w 452616"/>
                  <a:gd name="connsiteY137" fmla="*/ 420349 h 440494"/>
                  <a:gd name="connsiteX138" fmla="*/ 121099 w 452616"/>
                  <a:gd name="connsiteY138" fmla="*/ 421199 h 440494"/>
                  <a:gd name="connsiteX139" fmla="*/ 121099 w 452616"/>
                  <a:gd name="connsiteY139" fmla="*/ 421199 h 440494"/>
                  <a:gd name="connsiteX140" fmla="*/ 121099 w 452616"/>
                  <a:gd name="connsiteY140" fmla="*/ 421199 h 440494"/>
                  <a:gd name="connsiteX141" fmla="*/ 126652 w 452616"/>
                  <a:gd name="connsiteY141" fmla="*/ 439494 h 440494"/>
                  <a:gd name="connsiteX142" fmla="*/ 131778 w 452616"/>
                  <a:gd name="connsiteY142" fmla="*/ 440772 h 440494"/>
                  <a:gd name="connsiteX143" fmla="*/ 144593 w 452616"/>
                  <a:gd name="connsiteY143" fmla="*/ 432686 h 440494"/>
                  <a:gd name="connsiteX144" fmla="*/ 144593 w 452616"/>
                  <a:gd name="connsiteY144" fmla="*/ 432686 h 440494"/>
                  <a:gd name="connsiteX145" fmla="*/ 144593 w 452616"/>
                  <a:gd name="connsiteY145" fmla="*/ 432686 h 440494"/>
                  <a:gd name="connsiteX146" fmla="*/ 145020 w 452616"/>
                  <a:gd name="connsiteY146" fmla="*/ 431836 h 440494"/>
                  <a:gd name="connsiteX147" fmla="*/ 146302 w 452616"/>
                  <a:gd name="connsiteY147" fmla="*/ 429708 h 440494"/>
                  <a:gd name="connsiteX148" fmla="*/ 148865 w 452616"/>
                  <a:gd name="connsiteY148" fmla="*/ 422049 h 440494"/>
                  <a:gd name="connsiteX149" fmla="*/ 150146 w 452616"/>
                  <a:gd name="connsiteY149" fmla="*/ 418222 h 440494"/>
                  <a:gd name="connsiteX150" fmla="*/ 150146 w 452616"/>
                  <a:gd name="connsiteY150" fmla="*/ 418222 h 440494"/>
                  <a:gd name="connsiteX151" fmla="*/ 159116 w 452616"/>
                  <a:gd name="connsiteY151" fmla="*/ 396949 h 440494"/>
                  <a:gd name="connsiteX152" fmla="*/ 164669 w 452616"/>
                  <a:gd name="connsiteY152" fmla="*/ 393119 h 440494"/>
                  <a:gd name="connsiteX153" fmla="*/ 165525 w 452616"/>
                  <a:gd name="connsiteY153" fmla="*/ 392694 h 440494"/>
                  <a:gd name="connsiteX154" fmla="*/ 165525 w 452616"/>
                  <a:gd name="connsiteY154" fmla="*/ 392694 h 440494"/>
                  <a:gd name="connsiteX155" fmla="*/ 168515 w 452616"/>
                  <a:gd name="connsiteY155" fmla="*/ 387163 h 440494"/>
                  <a:gd name="connsiteX156" fmla="*/ 228318 w 452616"/>
                  <a:gd name="connsiteY156" fmla="*/ 398224 h 440494"/>
                  <a:gd name="connsiteX157" fmla="*/ 265481 w 452616"/>
                  <a:gd name="connsiteY157" fmla="*/ 393971 h 440494"/>
                  <a:gd name="connsiteX158" fmla="*/ 287696 w 452616"/>
                  <a:gd name="connsiteY158" fmla="*/ 387588 h 440494"/>
                  <a:gd name="connsiteX159" fmla="*/ 290259 w 452616"/>
                  <a:gd name="connsiteY159" fmla="*/ 392268 h 440494"/>
                  <a:gd name="connsiteX160" fmla="*/ 291112 w 452616"/>
                  <a:gd name="connsiteY160" fmla="*/ 392694 h 440494"/>
                  <a:gd name="connsiteX161" fmla="*/ 296665 w 452616"/>
                  <a:gd name="connsiteY161" fmla="*/ 396524 h 440494"/>
                  <a:gd name="connsiteX162" fmla="*/ 305635 w 452616"/>
                  <a:gd name="connsiteY162" fmla="*/ 417797 h 440494"/>
                  <a:gd name="connsiteX163" fmla="*/ 305635 w 452616"/>
                  <a:gd name="connsiteY163" fmla="*/ 418222 h 440494"/>
                  <a:gd name="connsiteX164" fmla="*/ 306918 w 452616"/>
                  <a:gd name="connsiteY164" fmla="*/ 422049 h 440494"/>
                  <a:gd name="connsiteX165" fmla="*/ 309481 w 452616"/>
                  <a:gd name="connsiteY165" fmla="*/ 429708 h 440494"/>
                  <a:gd name="connsiteX166" fmla="*/ 310761 w 452616"/>
                  <a:gd name="connsiteY166" fmla="*/ 431836 h 440494"/>
                  <a:gd name="connsiteX167" fmla="*/ 311190 w 452616"/>
                  <a:gd name="connsiteY167" fmla="*/ 432686 h 440494"/>
                  <a:gd name="connsiteX168" fmla="*/ 311190 w 452616"/>
                  <a:gd name="connsiteY168" fmla="*/ 432686 h 440494"/>
                  <a:gd name="connsiteX169" fmla="*/ 311190 w 452616"/>
                  <a:gd name="connsiteY169" fmla="*/ 432686 h 440494"/>
                  <a:gd name="connsiteX170" fmla="*/ 324003 w 452616"/>
                  <a:gd name="connsiteY170" fmla="*/ 440772 h 440494"/>
                  <a:gd name="connsiteX171" fmla="*/ 329129 w 452616"/>
                  <a:gd name="connsiteY171" fmla="*/ 439494 h 440494"/>
                  <a:gd name="connsiteX172" fmla="*/ 335538 w 452616"/>
                  <a:gd name="connsiteY172" fmla="*/ 431836 h 440494"/>
                  <a:gd name="connsiteX173" fmla="*/ 334682 w 452616"/>
                  <a:gd name="connsiteY173" fmla="*/ 421199 h 440494"/>
                  <a:gd name="connsiteX174" fmla="*/ 334682 w 452616"/>
                  <a:gd name="connsiteY174" fmla="*/ 421199 h 440494"/>
                  <a:gd name="connsiteX175" fmla="*/ 334682 w 452616"/>
                  <a:gd name="connsiteY175" fmla="*/ 421199 h 440494"/>
                  <a:gd name="connsiteX176" fmla="*/ 334256 w 452616"/>
                  <a:gd name="connsiteY176" fmla="*/ 420349 h 440494"/>
                  <a:gd name="connsiteX177" fmla="*/ 332975 w 452616"/>
                  <a:gd name="connsiteY177" fmla="*/ 418222 h 440494"/>
                  <a:gd name="connsiteX178" fmla="*/ 328276 w 452616"/>
                  <a:gd name="connsiteY178" fmla="*/ 411413 h 440494"/>
                  <a:gd name="connsiteX179" fmla="*/ 325713 w 452616"/>
                  <a:gd name="connsiteY179" fmla="*/ 408010 h 440494"/>
                  <a:gd name="connsiteX180" fmla="*/ 325713 w 452616"/>
                  <a:gd name="connsiteY180" fmla="*/ 407585 h 440494"/>
                  <a:gd name="connsiteX181" fmla="*/ 314607 w 452616"/>
                  <a:gd name="connsiteY181" fmla="*/ 387588 h 440494"/>
                  <a:gd name="connsiteX182" fmla="*/ 315034 w 452616"/>
                  <a:gd name="connsiteY182" fmla="*/ 380782 h 440494"/>
                  <a:gd name="connsiteX183" fmla="*/ 315460 w 452616"/>
                  <a:gd name="connsiteY183" fmla="*/ 379929 h 440494"/>
                  <a:gd name="connsiteX184" fmla="*/ 315460 w 452616"/>
                  <a:gd name="connsiteY184" fmla="*/ 379929 h 440494"/>
                  <a:gd name="connsiteX185" fmla="*/ 313324 w 452616"/>
                  <a:gd name="connsiteY185" fmla="*/ 374826 h 440494"/>
                  <a:gd name="connsiteX186" fmla="*/ 369712 w 452616"/>
                  <a:gd name="connsiteY186" fmla="*/ 319942 h 440494"/>
                  <a:gd name="connsiteX187" fmla="*/ 387651 w 452616"/>
                  <a:gd name="connsiteY187" fmla="*/ 281650 h 440494"/>
                  <a:gd name="connsiteX188" fmla="*/ 392778 w 452616"/>
                  <a:gd name="connsiteY188" fmla="*/ 282503 h 440494"/>
                  <a:gd name="connsiteX189" fmla="*/ 393634 w 452616"/>
                  <a:gd name="connsiteY189" fmla="*/ 282075 h 440494"/>
                  <a:gd name="connsiteX190" fmla="*/ 399187 w 452616"/>
                  <a:gd name="connsiteY190" fmla="*/ 279950 h 440494"/>
                  <a:gd name="connsiteX191" fmla="*/ 400040 w 452616"/>
                  <a:gd name="connsiteY191" fmla="*/ 279950 h 440494"/>
                  <a:gd name="connsiteX192" fmla="*/ 422255 w 452616"/>
                  <a:gd name="connsiteY192" fmla="*/ 286331 h 440494"/>
                  <a:gd name="connsiteX193" fmla="*/ 422681 w 452616"/>
                  <a:gd name="connsiteY193" fmla="*/ 286331 h 440494"/>
                  <a:gd name="connsiteX194" fmla="*/ 426525 w 452616"/>
                  <a:gd name="connsiteY194" fmla="*/ 288034 h 440494"/>
                  <a:gd name="connsiteX195" fmla="*/ 434214 w 452616"/>
                  <a:gd name="connsiteY195" fmla="*/ 291011 h 440494"/>
                  <a:gd name="connsiteX196" fmla="*/ 436777 w 452616"/>
                  <a:gd name="connsiteY196" fmla="*/ 291436 h 440494"/>
                  <a:gd name="connsiteX197" fmla="*/ 438057 w 452616"/>
                  <a:gd name="connsiteY197" fmla="*/ 291861 h 440494"/>
                  <a:gd name="connsiteX198" fmla="*/ 438057 w 452616"/>
                  <a:gd name="connsiteY198" fmla="*/ 291861 h 440494"/>
                  <a:gd name="connsiteX199" fmla="*/ 441477 w 452616"/>
                  <a:gd name="connsiteY199" fmla="*/ 292286 h 440494"/>
                  <a:gd name="connsiteX200" fmla="*/ 455146 w 452616"/>
                  <a:gd name="connsiteY200" fmla="*/ 282503 h 440494"/>
                  <a:gd name="connsiteX201" fmla="*/ 442757 w 452616"/>
                  <a:gd name="connsiteY201" fmla="*/ 268461 h 440494"/>
                  <a:gd name="connsiteX202" fmla="*/ 442757 w 452616"/>
                  <a:gd name="connsiteY202" fmla="*/ 268461 h 440494"/>
                  <a:gd name="connsiteX203" fmla="*/ 244979 w 452616"/>
                  <a:gd name="connsiteY203" fmla="*/ 247614 h 440494"/>
                  <a:gd name="connsiteX204" fmla="*/ 226181 w 452616"/>
                  <a:gd name="connsiteY204" fmla="*/ 256550 h 440494"/>
                  <a:gd name="connsiteX205" fmla="*/ 207386 w 452616"/>
                  <a:gd name="connsiteY205" fmla="*/ 247614 h 440494"/>
                  <a:gd name="connsiteX206" fmla="*/ 202689 w 452616"/>
                  <a:gd name="connsiteY206" fmla="*/ 227619 h 440494"/>
                  <a:gd name="connsiteX207" fmla="*/ 215502 w 452616"/>
                  <a:gd name="connsiteY207" fmla="*/ 211452 h 440494"/>
                  <a:gd name="connsiteX208" fmla="*/ 236434 w 452616"/>
                  <a:gd name="connsiteY208" fmla="*/ 211452 h 440494"/>
                  <a:gd name="connsiteX209" fmla="*/ 249249 w 452616"/>
                  <a:gd name="connsiteY209" fmla="*/ 227619 h 440494"/>
                  <a:gd name="connsiteX210" fmla="*/ 244979 w 452616"/>
                  <a:gd name="connsiteY210" fmla="*/ 247614 h 440494"/>
                  <a:gd name="connsiteX211" fmla="*/ 244979 w 452616"/>
                  <a:gd name="connsiteY211" fmla="*/ 247614 h 440494"/>
                  <a:gd name="connsiteX212" fmla="*/ 356470 w 452616"/>
                  <a:gd name="connsiteY212" fmla="*/ 203368 h 440494"/>
                  <a:gd name="connsiteX213" fmla="*/ 359460 w 452616"/>
                  <a:gd name="connsiteY213" fmla="*/ 246339 h 440494"/>
                  <a:gd name="connsiteX214" fmla="*/ 294102 w 452616"/>
                  <a:gd name="connsiteY214" fmla="*/ 227619 h 440494"/>
                  <a:gd name="connsiteX215" fmla="*/ 285986 w 452616"/>
                  <a:gd name="connsiteY215" fmla="*/ 214005 h 440494"/>
                  <a:gd name="connsiteX216" fmla="*/ 288549 w 452616"/>
                  <a:gd name="connsiteY216" fmla="*/ 209324 h 440494"/>
                  <a:gd name="connsiteX217" fmla="*/ 340238 w 452616"/>
                  <a:gd name="connsiteY217" fmla="*/ 162948 h 440494"/>
                  <a:gd name="connsiteX218" fmla="*/ 356470 w 452616"/>
                  <a:gd name="connsiteY218" fmla="*/ 203368 h 440494"/>
                  <a:gd name="connsiteX219" fmla="*/ 356470 w 452616"/>
                  <a:gd name="connsiteY219" fmla="*/ 203368 h 440494"/>
                  <a:gd name="connsiteX220" fmla="*/ 319733 w 452616"/>
                  <a:gd name="connsiteY220" fmla="*/ 137422 h 440494"/>
                  <a:gd name="connsiteX221" fmla="*/ 263774 w 452616"/>
                  <a:gd name="connsiteY221" fmla="*/ 176990 h 440494"/>
                  <a:gd name="connsiteX222" fmla="*/ 248822 w 452616"/>
                  <a:gd name="connsiteY222" fmla="*/ 174437 h 440494"/>
                  <a:gd name="connsiteX223" fmla="*/ 246686 w 452616"/>
                  <a:gd name="connsiteY223" fmla="*/ 169757 h 440494"/>
                  <a:gd name="connsiteX224" fmla="*/ 242843 w 452616"/>
                  <a:gd name="connsiteY224" fmla="*/ 100407 h 440494"/>
                  <a:gd name="connsiteX225" fmla="*/ 319733 w 452616"/>
                  <a:gd name="connsiteY225" fmla="*/ 137422 h 440494"/>
                  <a:gd name="connsiteX226" fmla="*/ 319733 w 452616"/>
                  <a:gd name="connsiteY226" fmla="*/ 137422 h 440494"/>
                  <a:gd name="connsiteX227" fmla="*/ 195853 w 452616"/>
                  <a:gd name="connsiteY227" fmla="*/ 102535 h 440494"/>
                  <a:gd name="connsiteX228" fmla="*/ 209522 w 452616"/>
                  <a:gd name="connsiteY228" fmla="*/ 99982 h 440494"/>
                  <a:gd name="connsiteX229" fmla="*/ 205679 w 452616"/>
                  <a:gd name="connsiteY229" fmla="*/ 168054 h 440494"/>
                  <a:gd name="connsiteX230" fmla="*/ 194144 w 452616"/>
                  <a:gd name="connsiteY230" fmla="*/ 179115 h 440494"/>
                  <a:gd name="connsiteX231" fmla="*/ 189018 w 452616"/>
                  <a:gd name="connsiteY231" fmla="*/ 177840 h 440494"/>
                  <a:gd name="connsiteX232" fmla="*/ 132205 w 452616"/>
                  <a:gd name="connsiteY232" fmla="*/ 137422 h 440494"/>
                  <a:gd name="connsiteX233" fmla="*/ 195853 w 452616"/>
                  <a:gd name="connsiteY233" fmla="*/ 102535 h 440494"/>
                  <a:gd name="connsiteX234" fmla="*/ 195853 w 452616"/>
                  <a:gd name="connsiteY234" fmla="*/ 102535 h 440494"/>
                  <a:gd name="connsiteX235" fmla="*/ 111701 w 452616"/>
                  <a:gd name="connsiteY235" fmla="*/ 162948 h 440494"/>
                  <a:gd name="connsiteX236" fmla="*/ 162533 w 452616"/>
                  <a:gd name="connsiteY236" fmla="*/ 208046 h 440494"/>
                  <a:gd name="connsiteX237" fmla="*/ 163816 w 452616"/>
                  <a:gd name="connsiteY237" fmla="*/ 223788 h 440494"/>
                  <a:gd name="connsiteX238" fmla="*/ 158690 w 452616"/>
                  <a:gd name="connsiteY238" fmla="*/ 227194 h 440494"/>
                  <a:gd name="connsiteX239" fmla="*/ 92478 w 452616"/>
                  <a:gd name="connsiteY239" fmla="*/ 246339 h 440494"/>
                  <a:gd name="connsiteX240" fmla="*/ 111701 w 452616"/>
                  <a:gd name="connsiteY240" fmla="*/ 162948 h 440494"/>
                  <a:gd name="connsiteX241" fmla="*/ 111701 w 452616"/>
                  <a:gd name="connsiteY241" fmla="*/ 162948 h 440494"/>
                  <a:gd name="connsiteX242" fmla="*/ 100167 w 452616"/>
                  <a:gd name="connsiteY242" fmla="*/ 278247 h 440494"/>
                  <a:gd name="connsiteX243" fmla="*/ 168089 w 452616"/>
                  <a:gd name="connsiteY243" fmla="*/ 266761 h 440494"/>
                  <a:gd name="connsiteX244" fmla="*/ 180048 w 452616"/>
                  <a:gd name="connsiteY244" fmla="*/ 275695 h 440494"/>
                  <a:gd name="connsiteX245" fmla="*/ 179621 w 452616"/>
                  <a:gd name="connsiteY245" fmla="*/ 282503 h 440494"/>
                  <a:gd name="connsiteX246" fmla="*/ 179621 w 452616"/>
                  <a:gd name="connsiteY246" fmla="*/ 282503 h 440494"/>
                  <a:gd name="connsiteX247" fmla="*/ 153563 w 452616"/>
                  <a:gd name="connsiteY247" fmla="*/ 345043 h 440494"/>
                  <a:gd name="connsiteX248" fmla="*/ 100167 w 452616"/>
                  <a:gd name="connsiteY248" fmla="*/ 278247 h 440494"/>
                  <a:gd name="connsiteX249" fmla="*/ 100167 w 452616"/>
                  <a:gd name="connsiteY249" fmla="*/ 278247 h 440494"/>
                  <a:gd name="connsiteX250" fmla="*/ 256085 w 452616"/>
                  <a:gd name="connsiteY250" fmla="*/ 362912 h 440494"/>
                  <a:gd name="connsiteX251" fmla="*/ 226181 w 452616"/>
                  <a:gd name="connsiteY251" fmla="*/ 366315 h 440494"/>
                  <a:gd name="connsiteX252" fmla="*/ 183038 w 452616"/>
                  <a:gd name="connsiteY252" fmla="*/ 359510 h 440494"/>
                  <a:gd name="connsiteX253" fmla="*/ 216785 w 452616"/>
                  <a:gd name="connsiteY253" fmla="*/ 298670 h 440494"/>
                  <a:gd name="connsiteX254" fmla="*/ 230454 w 452616"/>
                  <a:gd name="connsiteY254" fmla="*/ 295692 h 440494"/>
                  <a:gd name="connsiteX255" fmla="*/ 235580 w 452616"/>
                  <a:gd name="connsiteY255" fmla="*/ 300370 h 440494"/>
                  <a:gd name="connsiteX256" fmla="*/ 235580 w 452616"/>
                  <a:gd name="connsiteY256" fmla="*/ 300370 h 440494"/>
                  <a:gd name="connsiteX257" fmla="*/ 268471 w 452616"/>
                  <a:gd name="connsiteY257" fmla="*/ 359510 h 440494"/>
                  <a:gd name="connsiteX258" fmla="*/ 256085 w 452616"/>
                  <a:gd name="connsiteY258" fmla="*/ 362912 h 440494"/>
                  <a:gd name="connsiteX259" fmla="*/ 256085 w 452616"/>
                  <a:gd name="connsiteY259" fmla="*/ 362912 h 440494"/>
                  <a:gd name="connsiteX260" fmla="*/ 339382 w 452616"/>
                  <a:gd name="connsiteY260" fmla="*/ 303775 h 440494"/>
                  <a:gd name="connsiteX261" fmla="*/ 298375 w 452616"/>
                  <a:gd name="connsiteY261" fmla="*/ 345043 h 440494"/>
                  <a:gd name="connsiteX262" fmla="*/ 271464 w 452616"/>
                  <a:gd name="connsiteY262" fmla="*/ 280800 h 440494"/>
                  <a:gd name="connsiteX263" fmla="*/ 277443 w 452616"/>
                  <a:gd name="connsiteY263" fmla="*/ 267611 h 440494"/>
                  <a:gd name="connsiteX264" fmla="*/ 283423 w 452616"/>
                  <a:gd name="connsiteY264" fmla="*/ 266333 h 440494"/>
                  <a:gd name="connsiteX265" fmla="*/ 351771 w 452616"/>
                  <a:gd name="connsiteY265" fmla="*/ 277822 h 440494"/>
                  <a:gd name="connsiteX266" fmla="*/ 339382 w 452616"/>
                  <a:gd name="connsiteY266" fmla="*/ 303775 h 440494"/>
                  <a:gd name="connsiteX267" fmla="*/ 339382 w 452616"/>
                  <a:gd name="connsiteY267" fmla="*/ 303775 h 4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616" h="440494">
                    <a:moveTo>
                      <a:pt x="442757" y="268461"/>
                    </a:moveTo>
                    <a:lnTo>
                      <a:pt x="442757" y="268461"/>
                    </a:lnTo>
                    <a:lnTo>
                      <a:pt x="442757" y="268461"/>
                    </a:lnTo>
                    <a:cubicBezTo>
                      <a:pt x="442330" y="268461"/>
                      <a:pt x="442330" y="268461"/>
                      <a:pt x="442757" y="268461"/>
                    </a:cubicBezTo>
                    <a:lnTo>
                      <a:pt x="442330" y="268461"/>
                    </a:lnTo>
                    <a:cubicBezTo>
                      <a:pt x="441903" y="268461"/>
                      <a:pt x="441477" y="268461"/>
                      <a:pt x="441477" y="268036"/>
                    </a:cubicBezTo>
                    <a:cubicBezTo>
                      <a:pt x="440621" y="268036"/>
                      <a:pt x="439767" y="267611"/>
                      <a:pt x="438913" y="267611"/>
                    </a:cubicBezTo>
                    <a:cubicBezTo>
                      <a:pt x="435924" y="267186"/>
                      <a:pt x="433361" y="266761"/>
                      <a:pt x="430797" y="266761"/>
                    </a:cubicBezTo>
                    <a:cubicBezTo>
                      <a:pt x="429515" y="266761"/>
                      <a:pt x="428234" y="266761"/>
                      <a:pt x="426525" y="266333"/>
                    </a:cubicBezTo>
                    <a:lnTo>
                      <a:pt x="426098" y="266333"/>
                    </a:lnTo>
                    <a:cubicBezTo>
                      <a:pt x="417128" y="265483"/>
                      <a:pt x="409866" y="264633"/>
                      <a:pt x="403030" y="262505"/>
                    </a:cubicBezTo>
                    <a:cubicBezTo>
                      <a:pt x="400040" y="261228"/>
                      <a:pt x="399187" y="259528"/>
                      <a:pt x="398331" y="257825"/>
                    </a:cubicBezTo>
                    <a:cubicBezTo>
                      <a:pt x="398331" y="257400"/>
                      <a:pt x="397904" y="257400"/>
                      <a:pt x="397904" y="256975"/>
                    </a:cubicBezTo>
                    <a:lnTo>
                      <a:pt x="397904" y="256975"/>
                    </a:lnTo>
                    <a:lnTo>
                      <a:pt x="392351" y="255272"/>
                    </a:lnTo>
                    <a:cubicBezTo>
                      <a:pt x="394914" y="235702"/>
                      <a:pt x="394061" y="215280"/>
                      <a:pt x="389361" y="195282"/>
                    </a:cubicBezTo>
                    <a:cubicBezTo>
                      <a:pt x="384662" y="175287"/>
                      <a:pt x="376546" y="156567"/>
                      <a:pt x="365440" y="139549"/>
                    </a:cubicBezTo>
                    <a:lnTo>
                      <a:pt x="369712" y="135720"/>
                    </a:lnTo>
                    <a:lnTo>
                      <a:pt x="369712" y="134869"/>
                    </a:lnTo>
                    <a:cubicBezTo>
                      <a:pt x="369712" y="132742"/>
                      <a:pt x="370139" y="130614"/>
                      <a:pt x="371846" y="128487"/>
                    </a:cubicBezTo>
                    <a:cubicBezTo>
                      <a:pt x="376972" y="123807"/>
                      <a:pt x="383381" y="119978"/>
                      <a:pt x="391071" y="115298"/>
                    </a:cubicBezTo>
                    <a:lnTo>
                      <a:pt x="391071" y="115298"/>
                    </a:lnTo>
                    <a:cubicBezTo>
                      <a:pt x="392351" y="114447"/>
                      <a:pt x="393634" y="114022"/>
                      <a:pt x="394914" y="113171"/>
                    </a:cubicBezTo>
                    <a:cubicBezTo>
                      <a:pt x="397477" y="111894"/>
                      <a:pt x="399613" y="110618"/>
                      <a:pt x="402177" y="108916"/>
                    </a:cubicBezTo>
                    <a:cubicBezTo>
                      <a:pt x="402603" y="108491"/>
                      <a:pt x="403457" y="108065"/>
                      <a:pt x="404313" y="107215"/>
                    </a:cubicBezTo>
                    <a:cubicBezTo>
                      <a:pt x="404740" y="106789"/>
                      <a:pt x="405166" y="106789"/>
                      <a:pt x="405166" y="106363"/>
                    </a:cubicBezTo>
                    <a:lnTo>
                      <a:pt x="405166" y="106363"/>
                    </a:lnTo>
                    <a:cubicBezTo>
                      <a:pt x="411146" y="101258"/>
                      <a:pt x="412429" y="92749"/>
                      <a:pt x="408156" y="87218"/>
                    </a:cubicBezTo>
                    <a:cubicBezTo>
                      <a:pt x="406020" y="84240"/>
                      <a:pt x="402177" y="82538"/>
                      <a:pt x="398331" y="82538"/>
                    </a:cubicBezTo>
                    <a:cubicBezTo>
                      <a:pt x="394914" y="82538"/>
                      <a:pt x="391924" y="83815"/>
                      <a:pt x="388934" y="85942"/>
                    </a:cubicBezTo>
                    <a:lnTo>
                      <a:pt x="388934" y="85942"/>
                    </a:lnTo>
                    <a:lnTo>
                      <a:pt x="388934" y="85942"/>
                    </a:lnTo>
                    <a:cubicBezTo>
                      <a:pt x="388508" y="86367"/>
                      <a:pt x="388508" y="86367"/>
                      <a:pt x="388081" y="86793"/>
                    </a:cubicBezTo>
                    <a:cubicBezTo>
                      <a:pt x="387225" y="87218"/>
                      <a:pt x="386798" y="88069"/>
                      <a:pt x="385944" y="88495"/>
                    </a:cubicBezTo>
                    <a:cubicBezTo>
                      <a:pt x="383808" y="90622"/>
                      <a:pt x="382099" y="92324"/>
                      <a:pt x="380391" y="94451"/>
                    </a:cubicBezTo>
                    <a:cubicBezTo>
                      <a:pt x="379535" y="95302"/>
                      <a:pt x="378682" y="96578"/>
                      <a:pt x="377402" y="97429"/>
                    </a:cubicBezTo>
                    <a:lnTo>
                      <a:pt x="377402" y="97429"/>
                    </a:lnTo>
                    <a:cubicBezTo>
                      <a:pt x="371419" y="103811"/>
                      <a:pt x="365866" y="108916"/>
                      <a:pt x="360313" y="112745"/>
                    </a:cubicBezTo>
                    <a:cubicBezTo>
                      <a:pt x="359033" y="113596"/>
                      <a:pt x="357750" y="114022"/>
                      <a:pt x="356470" y="114022"/>
                    </a:cubicBezTo>
                    <a:cubicBezTo>
                      <a:pt x="355614" y="114022"/>
                      <a:pt x="354760" y="114022"/>
                      <a:pt x="353907" y="113596"/>
                    </a:cubicBezTo>
                    <a:lnTo>
                      <a:pt x="353051" y="113596"/>
                    </a:lnTo>
                    <a:lnTo>
                      <a:pt x="353051" y="113596"/>
                    </a:lnTo>
                    <a:lnTo>
                      <a:pt x="347925" y="117000"/>
                    </a:lnTo>
                    <a:cubicBezTo>
                      <a:pt x="342372" y="111044"/>
                      <a:pt x="336392" y="105938"/>
                      <a:pt x="330412" y="100833"/>
                    </a:cubicBezTo>
                    <a:cubicBezTo>
                      <a:pt x="304781" y="80836"/>
                      <a:pt x="273597" y="68498"/>
                      <a:pt x="241133" y="65520"/>
                    </a:cubicBezTo>
                    <a:lnTo>
                      <a:pt x="240706" y="59989"/>
                    </a:lnTo>
                    <a:cubicBezTo>
                      <a:pt x="240280" y="59564"/>
                      <a:pt x="240280" y="59564"/>
                      <a:pt x="239853" y="59138"/>
                    </a:cubicBezTo>
                    <a:cubicBezTo>
                      <a:pt x="238570" y="57862"/>
                      <a:pt x="236863" y="56586"/>
                      <a:pt x="236434" y="53607"/>
                    </a:cubicBezTo>
                    <a:cubicBezTo>
                      <a:pt x="236007" y="46800"/>
                      <a:pt x="236863" y="39142"/>
                      <a:pt x="237716" y="30633"/>
                    </a:cubicBezTo>
                    <a:lnTo>
                      <a:pt x="237716" y="30207"/>
                    </a:lnTo>
                    <a:cubicBezTo>
                      <a:pt x="237716" y="28931"/>
                      <a:pt x="238143" y="27229"/>
                      <a:pt x="238570" y="25953"/>
                    </a:cubicBezTo>
                    <a:cubicBezTo>
                      <a:pt x="238997" y="23400"/>
                      <a:pt x="239423" y="20847"/>
                      <a:pt x="239853" y="17869"/>
                    </a:cubicBezTo>
                    <a:lnTo>
                      <a:pt x="239853" y="15316"/>
                    </a:lnTo>
                    <a:lnTo>
                      <a:pt x="239853" y="14040"/>
                    </a:lnTo>
                    <a:lnTo>
                      <a:pt x="239853" y="14040"/>
                    </a:lnTo>
                    <a:lnTo>
                      <a:pt x="239853" y="14040"/>
                    </a:lnTo>
                    <a:cubicBezTo>
                      <a:pt x="239853" y="6382"/>
                      <a:pt x="233871" y="0"/>
                      <a:pt x="226611" y="0"/>
                    </a:cubicBezTo>
                    <a:cubicBezTo>
                      <a:pt x="223191" y="0"/>
                      <a:pt x="219775" y="1702"/>
                      <a:pt x="217212" y="4255"/>
                    </a:cubicBezTo>
                    <a:cubicBezTo>
                      <a:pt x="214649" y="6807"/>
                      <a:pt x="213368" y="10211"/>
                      <a:pt x="213368" y="14040"/>
                    </a:cubicBezTo>
                    <a:lnTo>
                      <a:pt x="213368" y="14040"/>
                    </a:lnTo>
                    <a:lnTo>
                      <a:pt x="213368" y="14040"/>
                    </a:lnTo>
                    <a:lnTo>
                      <a:pt x="213368" y="14891"/>
                    </a:lnTo>
                    <a:lnTo>
                      <a:pt x="213368" y="17444"/>
                    </a:lnTo>
                    <a:cubicBezTo>
                      <a:pt x="213368" y="20422"/>
                      <a:pt x="213795" y="22974"/>
                      <a:pt x="214649" y="25527"/>
                    </a:cubicBezTo>
                    <a:cubicBezTo>
                      <a:pt x="215075" y="26804"/>
                      <a:pt x="215075" y="28080"/>
                      <a:pt x="215502" y="29782"/>
                    </a:cubicBezTo>
                    <a:lnTo>
                      <a:pt x="215502" y="30207"/>
                    </a:lnTo>
                    <a:cubicBezTo>
                      <a:pt x="216358" y="38716"/>
                      <a:pt x="217638" y="46375"/>
                      <a:pt x="216785" y="53182"/>
                    </a:cubicBezTo>
                    <a:cubicBezTo>
                      <a:pt x="216358" y="56160"/>
                      <a:pt x="214649" y="57436"/>
                      <a:pt x="213368" y="58713"/>
                    </a:cubicBezTo>
                    <a:cubicBezTo>
                      <a:pt x="212939" y="59138"/>
                      <a:pt x="212939" y="59138"/>
                      <a:pt x="212512" y="59564"/>
                    </a:cubicBezTo>
                    <a:lnTo>
                      <a:pt x="212512" y="59564"/>
                    </a:lnTo>
                    <a:lnTo>
                      <a:pt x="212085" y="65095"/>
                    </a:lnTo>
                    <a:cubicBezTo>
                      <a:pt x="204396" y="65945"/>
                      <a:pt x="196707" y="66796"/>
                      <a:pt x="189018" y="68498"/>
                    </a:cubicBezTo>
                    <a:cubicBezTo>
                      <a:pt x="156127" y="75731"/>
                      <a:pt x="127079" y="92324"/>
                      <a:pt x="104439" y="116149"/>
                    </a:cubicBezTo>
                    <a:lnTo>
                      <a:pt x="100167" y="113171"/>
                    </a:lnTo>
                    <a:lnTo>
                      <a:pt x="99313" y="113171"/>
                    </a:lnTo>
                    <a:cubicBezTo>
                      <a:pt x="98459" y="113171"/>
                      <a:pt x="97604" y="113596"/>
                      <a:pt x="96750" y="113596"/>
                    </a:cubicBezTo>
                    <a:cubicBezTo>
                      <a:pt x="95468" y="113596"/>
                      <a:pt x="94187" y="113171"/>
                      <a:pt x="92906" y="112320"/>
                    </a:cubicBezTo>
                    <a:cubicBezTo>
                      <a:pt x="87352" y="108491"/>
                      <a:pt x="81799" y="102960"/>
                      <a:pt x="75819" y="96578"/>
                    </a:cubicBezTo>
                    <a:lnTo>
                      <a:pt x="75819" y="96578"/>
                    </a:lnTo>
                    <a:cubicBezTo>
                      <a:pt x="74964" y="95727"/>
                      <a:pt x="74110" y="94451"/>
                      <a:pt x="72829" y="93600"/>
                    </a:cubicBezTo>
                    <a:cubicBezTo>
                      <a:pt x="71120" y="91473"/>
                      <a:pt x="69411" y="89771"/>
                      <a:pt x="67275" y="87643"/>
                    </a:cubicBezTo>
                    <a:cubicBezTo>
                      <a:pt x="66848" y="87218"/>
                      <a:pt x="65994" y="86793"/>
                      <a:pt x="65140" y="85942"/>
                    </a:cubicBezTo>
                    <a:cubicBezTo>
                      <a:pt x="64712" y="85516"/>
                      <a:pt x="64285" y="85516"/>
                      <a:pt x="64285" y="85091"/>
                    </a:cubicBezTo>
                    <a:lnTo>
                      <a:pt x="64285" y="85091"/>
                    </a:lnTo>
                    <a:cubicBezTo>
                      <a:pt x="61722" y="82964"/>
                      <a:pt x="58305" y="81687"/>
                      <a:pt x="54887" y="81687"/>
                    </a:cubicBezTo>
                    <a:cubicBezTo>
                      <a:pt x="51043" y="81687"/>
                      <a:pt x="47198" y="83389"/>
                      <a:pt x="45063" y="86367"/>
                    </a:cubicBezTo>
                    <a:cubicBezTo>
                      <a:pt x="40791" y="91898"/>
                      <a:pt x="42072" y="100407"/>
                      <a:pt x="48053" y="105513"/>
                    </a:cubicBezTo>
                    <a:lnTo>
                      <a:pt x="48053" y="105513"/>
                    </a:lnTo>
                    <a:lnTo>
                      <a:pt x="48053" y="105513"/>
                    </a:lnTo>
                    <a:cubicBezTo>
                      <a:pt x="48480" y="105513"/>
                      <a:pt x="48480" y="105938"/>
                      <a:pt x="48907" y="105938"/>
                    </a:cubicBezTo>
                    <a:cubicBezTo>
                      <a:pt x="49761" y="106363"/>
                      <a:pt x="50188" y="107215"/>
                      <a:pt x="51043" y="107640"/>
                    </a:cubicBezTo>
                    <a:cubicBezTo>
                      <a:pt x="53606" y="109342"/>
                      <a:pt x="55742" y="110618"/>
                      <a:pt x="58305" y="111894"/>
                    </a:cubicBezTo>
                    <a:cubicBezTo>
                      <a:pt x="59586" y="112320"/>
                      <a:pt x="60868" y="113171"/>
                      <a:pt x="62149" y="114022"/>
                    </a:cubicBezTo>
                    <a:lnTo>
                      <a:pt x="62149" y="114022"/>
                    </a:lnTo>
                    <a:cubicBezTo>
                      <a:pt x="69838" y="118702"/>
                      <a:pt x="76246" y="122531"/>
                      <a:pt x="81372" y="127211"/>
                    </a:cubicBezTo>
                    <a:cubicBezTo>
                      <a:pt x="83508" y="129338"/>
                      <a:pt x="83508" y="131466"/>
                      <a:pt x="83508" y="133593"/>
                    </a:cubicBezTo>
                    <a:lnTo>
                      <a:pt x="83508" y="134444"/>
                    </a:lnTo>
                    <a:lnTo>
                      <a:pt x="83508" y="134444"/>
                    </a:lnTo>
                    <a:lnTo>
                      <a:pt x="87779" y="138273"/>
                    </a:lnTo>
                    <a:cubicBezTo>
                      <a:pt x="86925" y="139549"/>
                      <a:pt x="86071" y="140400"/>
                      <a:pt x="85644" y="141676"/>
                    </a:cubicBezTo>
                    <a:cubicBezTo>
                      <a:pt x="64285" y="175287"/>
                      <a:pt x="56169" y="214855"/>
                      <a:pt x="61722" y="253997"/>
                    </a:cubicBezTo>
                    <a:lnTo>
                      <a:pt x="56169" y="255697"/>
                    </a:lnTo>
                    <a:cubicBezTo>
                      <a:pt x="56169" y="256125"/>
                      <a:pt x="55742" y="256125"/>
                      <a:pt x="55742" y="256550"/>
                    </a:cubicBezTo>
                    <a:cubicBezTo>
                      <a:pt x="54887" y="258250"/>
                      <a:pt x="53606" y="259953"/>
                      <a:pt x="51043" y="261228"/>
                    </a:cubicBezTo>
                    <a:cubicBezTo>
                      <a:pt x="44635" y="263356"/>
                      <a:pt x="36946" y="264208"/>
                      <a:pt x="27976" y="265058"/>
                    </a:cubicBezTo>
                    <a:lnTo>
                      <a:pt x="27549" y="265058"/>
                    </a:lnTo>
                    <a:cubicBezTo>
                      <a:pt x="26267" y="265058"/>
                      <a:pt x="24558" y="265058"/>
                      <a:pt x="23277" y="265483"/>
                    </a:cubicBezTo>
                    <a:cubicBezTo>
                      <a:pt x="20714" y="265483"/>
                      <a:pt x="18151" y="265908"/>
                      <a:pt x="15161" y="266333"/>
                    </a:cubicBezTo>
                    <a:cubicBezTo>
                      <a:pt x="14306" y="266333"/>
                      <a:pt x="13452" y="266761"/>
                      <a:pt x="12598" y="266761"/>
                    </a:cubicBezTo>
                    <a:cubicBezTo>
                      <a:pt x="12171" y="266761"/>
                      <a:pt x="11743" y="266761"/>
                      <a:pt x="11316" y="267186"/>
                    </a:cubicBezTo>
                    <a:lnTo>
                      <a:pt x="11316" y="267186"/>
                    </a:lnTo>
                    <a:lnTo>
                      <a:pt x="11316" y="267186"/>
                    </a:lnTo>
                    <a:cubicBezTo>
                      <a:pt x="3627" y="268886"/>
                      <a:pt x="-1072" y="276120"/>
                      <a:pt x="210" y="282928"/>
                    </a:cubicBezTo>
                    <a:cubicBezTo>
                      <a:pt x="1491" y="288884"/>
                      <a:pt x="7044" y="292712"/>
                      <a:pt x="13879" y="292712"/>
                    </a:cubicBezTo>
                    <a:cubicBezTo>
                      <a:pt x="15161" y="292712"/>
                      <a:pt x="16015" y="292712"/>
                      <a:pt x="17296" y="292286"/>
                    </a:cubicBezTo>
                    <a:lnTo>
                      <a:pt x="17296" y="292286"/>
                    </a:lnTo>
                    <a:lnTo>
                      <a:pt x="17296" y="292286"/>
                    </a:lnTo>
                    <a:cubicBezTo>
                      <a:pt x="17724" y="292286"/>
                      <a:pt x="18151" y="292286"/>
                      <a:pt x="18151" y="291861"/>
                    </a:cubicBezTo>
                    <a:cubicBezTo>
                      <a:pt x="19005" y="291861"/>
                      <a:pt x="19860" y="291436"/>
                      <a:pt x="20714" y="291436"/>
                    </a:cubicBezTo>
                    <a:cubicBezTo>
                      <a:pt x="23704" y="290586"/>
                      <a:pt x="25840" y="289734"/>
                      <a:pt x="28403" y="288459"/>
                    </a:cubicBezTo>
                    <a:cubicBezTo>
                      <a:pt x="29684" y="288034"/>
                      <a:pt x="30966" y="287181"/>
                      <a:pt x="32248" y="286756"/>
                    </a:cubicBezTo>
                    <a:lnTo>
                      <a:pt x="32675" y="286756"/>
                    </a:lnTo>
                    <a:cubicBezTo>
                      <a:pt x="40791" y="283778"/>
                      <a:pt x="48053" y="281225"/>
                      <a:pt x="54887" y="280375"/>
                    </a:cubicBezTo>
                    <a:lnTo>
                      <a:pt x="55742" y="280375"/>
                    </a:lnTo>
                    <a:cubicBezTo>
                      <a:pt x="58305" y="280375"/>
                      <a:pt x="60013" y="281650"/>
                      <a:pt x="61295" y="282503"/>
                    </a:cubicBezTo>
                    <a:cubicBezTo>
                      <a:pt x="61722" y="282503"/>
                      <a:pt x="61722" y="282928"/>
                      <a:pt x="62149" y="282928"/>
                    </a:cubicBezTo>
                    <a:lnTo>
                      <a:pt x="62149" y="282928"/>
                    </a:lnTo>
                    <a:lnTo>
                      <a:pt x="68130" y="282075"/>
                    </a:lnTo>
                    <a:cubicBezTo>
                      <a:pt x="78382" y="313559"/>
                      <a:pt x="98032" y="341640"/>
                      <a:pt x="124089" y="362062"/>
                    </a:cubicBezTo>
                    <a:cubicBezTo>
                      <a:pt x="130069" y="366740"/>
                      <a:pt x="136050" y="370571"/>
                      <a:pt x="142457" y="374399"/>
                    </a:cubicBezTo>
                    <a:lnTo>
                      <a:pt x="139894" y="379929"/>
                    </a:lnTo>
                    <a:cubicBezTo>
                      <a:pt x="139894" y="380357"/>
                      <a:pt x="140321" y="380357"/>
                      <a:pt x="140321" y="380782"/>
                    </a:cubicBezTo>
                    <a:cubicBezTo>
                      <a:pt x="141176" y="382482"/>
                      <a:pt x="142030" y="384610"/>
                      <a:pt x="141176" y="387588"/>
                    </a:cubicBezTo>
                    <a:cubicBezTo>
                      <a:pt x="138613" y="393971"/>
                      <a:pt x="134768" y="400352"/>
                      <a:pt x="130069" y="407585"/>
                    </a:cubicBezTo>
                    <a:lnTo>
                      <a:pt x="130069" y="408010"/>
                    </a:lnTo>
                    <a:cubicBezTo>
                      <a:pt x="129215" y="409288"/>
                      <a:pt x="128360" y="410138"/>
                      <a:pt x="127506" y="411413"/>
                    </a:cubicBezTo>
                    <a:cubicBezTo>
                      <a:pt x="125798" y="413541"/>
                      <a:pt x="124516" y="415669"/>
                      <a:pt x="122808" y="418222"/>
                    </a:cubicBezTo>
                    <a:cubicBezTo>
                      <a:pt x="122380" y="418647"/>
                      <a:pt x="121953" y="419497"/>
                      <a:pt x="121526" y="420349"/>
                    </a:cubicBezTo>
                    <a:cubicBezTo>
                      <a:pt x="121526" y="420774"/>
                      <a:pt x="121099" y="421199"/>
                      <a:pt x="121099" y="421199"/>
                    </a:cubicBezTo>
                    <a:lnTo>
                      <a:pt x="121099" y="421199"/>
                    </a:lnTo>
                    <a:lnTo>
                      <a:pt x="121099" y="421199"/>
                    </a:lnTo>
                    <a:cubicBezTo>
                      <a:pt x="117681" y="428433"/>
                      <a:pt x="120244" y="436516"/>
                      <a:pt x="126652" y="439494"/>
                    </a:cubicBezTo>
                    <a:cubicBezTo>
                      <a:pt x="128360" y="440344"/>
                      <a:pt x="130069" y="440772"/>
                      <a:pt x="131778" y="440772"/>
                    </a:cubicBezTo>
                    <a:cubicBezTo>
                      <a:pt x="136904" y="440772"/>
                      <a:pt x="142030" y="437366"/>
                      <a:pt x="144593" y="432686"/>
                    </a:cubicBezTo>
                    <a:lnTo>
                      <a:pt x="144593" y="432686"/>
                    </a:lnTo>
                    <a:lnTo>
                      <a:pt x="144593" y="432686"/>
                    </a:lnTo>
                    <a:cubicBezTo>
                      <a:pt x="144593" y="432261"/>
                      <a:pt x="145020" y="431836"/>
                      <a:pt x="145020" y="431836"/>
                    </a:cubicBezTo>
                    <a:cubicBezTo>
                      <a:pt x="145447" y="430986"/>
                      <a:pt x="145875" y="430133"/>
                      <a:pt x="146302" y="429708"/>
                    </a:cubicBezTo>
                    <a:cubicBezTo>
                      <a:pt x="147583" y="426730"/>
                      <a:pt x="148011" y="424602"/>
                      <a:pt x="148865" y="422049"/>
                    </a:cubicBezTo>
                    <a:cubicBezTo>
                      <a:pt x="149292" y="420774"/>
                      <a:pt x="149719" y="419497"/>
                      <a:pt x="150146" y="418222"/>
                    </a:cubicBezTo>
                    <a:lnTo>
                      <a:pt x="150146" y="418222"/>
                    </a:lnTo>
                    <a:cubicBezTo>
                      <a:pt x="153137" y="409713"/>
                      <a:pt x="155273" y="402905"/>
                      <a:pt x="159116" y="396949"/>
                    </a:cubicBezTo>
                    <a:cubicBezTo>
                      <a:pt x="160826" y="394396"/>
                      <a:pt x="162962" y="393971"/>
                      <a:pt x="164669" y="393119"/>
                    </a:cubicBezTo>
                    <a:cubicBezTo>
                      <a:pt x="165096" y="393119"/>
                      <a:pt x="165096" y="393119"/>
                      <a:pt x="165525" y="392694"/>
                    </a:cubicBezTo>
                    <a:lnTo>
                      <a:pt x="165525" y="392694"/>
                    </a:lnTo>
                    <a:lnTo>
                      <a:pt x="168515" y="387163"/>
                    </a:lnTo>
                    <a:cubicBezTo>
                      <a:pt x="187311" y="394396"/>
                      <a:pt x="207815" y="398224"/>
                      <a:pt x="228318" y="398224"/>
                    </a:cubicBezTo>
                    <a:cubicBezTo>
                      <a:pt x="240706" y="398224"/>
                      <a:pt x="253522" y="396949"/>
                      <a:pt x="265481" y="393971"/>
                    </a:cubicBezTo>
                    <a:cubicBezTo>
                      <a:pt x="273171" y="392268"/>
                      <a:pt x="280433" y="390141"/>
                      <a:pt x="287696" y="387588"/>
                    </a:cubicBezTo>
                    <a:lnTo>
                      <a:pt x="290259" y="392268"/>
                    </a:lnTo>
                    <a:cubicBezTo>
                      <a:pt x="290686" y="392268"/>
                      <a:pt x="290686" y="392268"/>
                      <a:pt x="291112" y="392694"/>
                    </a:cubicBezTo>
                    <a:cubicBezTo>
                      <a:pt x="293249" y="393119"/>
                      <a:pt x="294956" y="393971"/>
                      <a:pt x="296665" y="396524"/>
                    </a:cubicBezTo>
                    <a:cubicBezTo>
                      <a:pt x="300082" y="402480"/>
                      <a:pt x="302645" y="409713"/>
                      <a:pt x="305635" y="417797"/>
                    </a:cubicBezTo>
                    <a:lnTo>
                      <a:pt x="305635" y="418222"/>
                    </a:lnTo>
                    <a:cubicBezTo>
                      <a:pt x="306064" y="419497"/>
                      <a:pt x="306491" y="420774"/>
                      <a:pt x="306918" y="422049"/>
                    </a:cubicBezTo>
                    <a:cubicBezTo>
                      <a:pt x="307771" y="424602"/>
                      <a:pt x="308198" y="427155"/>
                      <a:pt x="309481" y="429708"/>
                    </a:cubicBezTo>
                    <a:cubicBezTo>
                      <a:pt x="309907" y="430561"/>
                      <a:pt x="310334" y="430986"/>
                      <a:pt x="310761" y="431836"/>
                    </a:cubicBezTo>
                    <a:cubicBezTo>
                      <a:pt x="310761" y="432261"/>
                      <a:pt x="311190" y="432686"/>
                      <a:pt x="311190" y="432686"/>
                    </a:cubicBezTo>
                    <a:lnTo>
                      <a:pt x="311190" y="432686"/>
                    </a:lnTo>
                    <a:lnTo>
                      <a:pt x="311190" y="432686"/>
                    </a:lnTo>
                    <a:cubicBezTo>
                      <a:pt x="313753" y="437791"/>
                      <a:pt x="318877" y="440772"/>
                      <a:pt x="324003" y="440772"/>
                    </a:cubicBezTo>
                    <a:cubicBezTo>
                      <a:pt x="325713" y="440772"/>
                      <a:pt x="327422" y="440344"/>
                      <a:pt x="329129" y="439494"/>
                    </a:cubicBezTo>
                    <a:cubicBezTo>
                      <a:pt x="332119" y="437791"/>
                      <a:pt x="334682" y="435239"/>
                      <a:pt x="335538" y="431836"/>
                    </a:cubicBezTo>
                    <a:cubicBezTo>
                      <a:pt x="336392" y="428433"/>
                      <a:pt x="336392" y="424602"/>
                      <a:pt x="334682" y="421199"/>
                    </a:cubicBezTo>
                    <a:lnTo>
                      <a:pt x="334682" y="421199"/>
                    </a:lnTo>
                    <a:lnTo>
                      <a:pt x="334682" y="421199"/>
                    </a:lnTo>
                    <a:cubicBezTo>
                      <a:pt x="334682" y="420774"/>
                      <a:pt x="334256" y="420774"/>
                      <a:pt x="334256" y="420349"/>
                    </a:cubicBezTo>
                    <a:cubicBezTo>
                      <a:pt x="333829" y="419497"/>
                      <a:pt x="333402" y="418647"/>
                      <a:pt x="332975" y="418222"/>
                    </a:cubicBezTo>
                    <a:cubicBezTo>
                      <a:pt x="331693" y="415669"/>
                      <a:pt x="329986" y="413541"/>
                      <a:pt x="328276" y="411413"/>
                    </a:cubicBezTo>
                    <a:cubicBezTo>
                      <a:pt x="327422" y="410138"/>
                      <a:pt x="326566" y="409288"/>
                      <a:pt x="325713" y="408010"/>
                    </a:cubicBezTo>
                    <a:lnTo>
                      <a:pt x="325713" y="407585"/>
                    </a:lnTo>
                    <a:cubicBezTo>
                      <a:pt x="321013" y="400352"/>
                      <a:pt x="316743" y="393971"/>
                      <a:pt x="314607" y="387588"/>
                    </a:cubicBezTo>
                    <a:cubicBezTo>
                      <a:pt x="313753" y="384610"/>
                      <a:pt x="314607" y="382910"/>
                      <a:pt x="315034" y="380782"/>
                    </a:cubicBezTo>
                    <a:cubicBezTo>
                      <a:pt x="315034" y="380357"/>
                      <a:pt x="315460" y="380357"/>
                      <a:pt x="315460" y="379929"/>
                    </a:cubicBezTo>
                    <a:lnTo>
                      <a:pt x="315460" y="379929"/>
                    </a:lnTo>
                    <a:lnTo>
                      <a:pt x="313324" y="374826"/>
                    </a:lnTo>
                    <a:cubicBezTo>
                      <a:pt x="335965" y="361637"/>
                      <a:pt x="355187" y="342915"/>
                      <a:pt x="369712" y="319942"/>
                    </a:cubicBezTo>
                    <a:cubicBezTo>
                      <a:pt x="377402" y="308028"/>
                      <a:pt x="383381" y="294839"/>
                      <a:pt x="387651" y="281650"/>
                    </a:cubicBezTo>
                    <a:lnTo>
                      <a:pt x="392778" y="282503"/>
                    </a:lnTo>
                    <a:cubicBezTo>
                      <a:pt x="393207" y="282503"/>
                      <a:pt x="393207" y="282075"/>
                      <a:pt x="393634" y="282075"/>
                    </a:cubicBezTo>
                    <a:cubicBezTo>
                      <a:pt x="395341" y="281225"/>
                      <a:pt x="396624" y="279950"/>
                      <a:pt x="399187" y="279950"/>
                    </a:cubicBezTo>
                    <a:lnTo>
                      <a:pt x="400040" y="279950"/>
                    </a:lnTo>
                    <a:cubicBezTo>
                      <a:pt x="406876" y="280800"/>
                      <a:pt x="414136" y="283353"/>
                      <a:pt x="422255" y="286331"/>
                    </a:cubicBezTo>
                    <a:lnTo>
                      <a:pt x="422681" y="286331"/>
                    </a:lnTo>
                    <a:cubicBezTo>
                      <a:pt x="423962" y="286756"/>
                      <a:pt x="425244" y="287606"/>
                      <a:pt x="426525" y="288034"/>
                    </a:cubicBezTo>
                    <a:cubicBezTo>
                      <a:pt x="429088" y="289309"/>
                      <a:pt x="431224" y="290159"/>
                      <a:pt x="434214" y="291011"/>
                    </a:cubicBezTo>
                    <a:cubicBezTo>
                      <a:pt x="435068" y="291011"/>
                      <a:pt x="435924" y="291436"/>
                      <a:pt x="436777" y="291436"/>
                    </a:cubicBezTo>
                    <a:cubicBezTo>
                      <a:pt x="437204" y="291436"/>
                      <a:pt x="437631" y="291436"/>
                      <a:pt x="438057" y="291861"/>
                    </a:cubicBezTo>
                    <a:lnTo>
                      <a:pt x="438057" y="291861"/>
                    </a:lnTo>
                    <a:cubicBezTo>
                      <a:pt x="439340" y="292286"/>
                      <a:pt x="440194" y="292286"/>
                      <a:pt x="441477" y="292286"/>
                    </a:cubicBezTo>
                    <a:cubicBezTo>
                      <a:pt x="447883" y="292286"/>
                      <a:pt x="453436" y="288034"/>
                      <a:pt x="455146" y="282503"/>
                    </a:cubicBezTo>
                    <a:cubicBezTo>
                      <a:pt x="455146" y="277397"/>
                      <a:pt x="450446" y="270589"/>
                      <a:pt x="442757" y="268461"/>
                    </a:cubicBezTo>
                    <a:lnTo>
                      <a:pt x="442757" y="268461"/>
                    </a:lnTo>
                    <a:close/>
                    <a:moveTo>
                      <a:pt x="244979" y="247614"/>
                    </a:moveTo>
                    <a:lnTo>
                      <a:pt x="226181" y="256550"/>
                    </a:lnTo>
                    <a:lnTo>
                      <a:pt x="207386" y="247614"/>
                    </a:lnTo>
                    <a:lnTo>
                      <a:pt x="202689" y="227619"/>
                    </a:lnTo>
                    <a:lnTo>
                      <a:pt x="215502" y="211452"/>
                    </a:lnTo>
                    <a:lnTo>
                      <a:pt x="236434" y="211452"/>
                    </a:lnTo>
                    <a:lnTo>
                      <a:pt x="249249" y="227619"/>
                    </a:lnTo>
                    <a:lnTo>
                      <a:pt x="244979" y="247614"/>
                    </a:lnTo>
                    <a:lnTo>
                      <a:pt x="244979" y="247614"/>
                    </a:lnTo>
                    <a:close/>
                    <a:moveTo>
                      <a:pt x="356470" y="203368"/>
                    </a:moveTo>
                    <a:cubicBezTo>
                      <a:pt x="359887" y="217833"/>
                      <a:pt x="360740" y="232297"/>
                      <a:pt x="359460" y="246339"/>
                    </a:cubicBezTo>
                    <a:lnTo>
                      <a:pt x="294102" y="227619"/>
                    </a:lnTo>
                    <a:cubicBezTo>
                      <a:pt x="288122" y="225916"/>
                      <a:pt x="284706" y="219960"/>
                      <a:pt x="285986" y="214005"/>
                    </a:cubicBezTo>
                    <a:cubicBezTo>
                      <a:pt x="286413" y="212302"/>
                      <a:pt x="287269" y="210599"/>
                      <a:pt x="288549" y="209324"/>
                    </a:cubicBezTo>
                    <a:lnTo>
                      <a:pt x="340238" y="162948"/>
                    </a:lnTo>
                    <a:cubicBezTo>
                      <a:pt x="347498" y="174862"/>
                      <a:pt x="353051" y="188477"/>
                      <a:pt x="356470" y="203368"/>
                    </a:cubicBezTo>
                    <a:lnTo>
                      <a:pt x="356470" y="203368"/>
                    </a:lnTo>
                    <a:close/>
                    <a:moveTo>
                      <a:pt x="319733" y="137422"/>
                    </a:moveTo>
                    <a:lnTo>
                      <a:pt x="263774" y="176990"/>
                    </a:lnTo>
                    <a:cubicBezTo>
                      <a:pt x="259075" y="179968"/>
                      <a:pt x="252666" y="179115"/>
                      <a:pt x="248822" y="174437"/>
                    </a:cubicBezTo>
                    <a:cubicBezTo>
                      <a:pt x="247542" y="173160"/>
                      <a:pt x="247113" y="171457"/>
                      <a:pt x="246686" y="169757"/>
                    </a:cubicBezTo>
                    <a:lnTo>
                      <a:pt x="242843" y="100407"/>
                    </a:lnTo>
                    <a:cubicBezTo>
                      <a:pt x="272317" y="103811"/>
                      <a:pt x="299228" y="117000"/>
                      <a:pt x="319733" y="137422"/>
                    </a:cubicBezTo>
                    <a:lnTo>
                      <a:pt x="319733" y="137422"/>
                    </a:lnTo>
                    <a:close/>
                    <a:moveTo>
                      <a:pt x="195853" y="102535"/>
                    </a:moveTo>
                    <a:cubicBezTo>
                      <a:pt x="200553" y="101684"/>
                      <a:pt x="204823" y="100833"/>
                      <a:pt x="209522" y="99982"/>
                    </a:cubicBezTo>
                    <a:lnTo>
                      <a:pt x="205679" y="168054"/>
                    </a:lnTo>
                    <a:cubicBezTo>
                      <a:pt x="205252" y="174010"/>
                      <a:pt x="200553" y="179115"/>
                      <a:pt x="194144" y="179115"/>
                    </a:cubicBezTo>
                    <a:cubicBezTo>
                      <a:pt x="192437" y="179115"/>
                      <a:pt x="190300" y="178690"/>
                      <a:pt x="189018" y="177840"/>
                    </a:cubicBezTo>
                    <a:lnTo>
                      <a:pt x="132205" y="137422"/>
                    </a:lnTo>
                    <a:cubicBezTo>
                      <a:pt x="149719" y="119978"/>
                      <a:pt x="171505" y="108065"/>
                      <a:pt x="195853" y="102535"/>
                    </a:cubicBezTo>
                    <a:lnTo>
                      <a:pt x="195853" y="102535"/>
                    </a:lnTo>
                    <a:close/>
                    <a:moveTo>
                      <a:pt x="111701" y="162948"/>
                    </a:moveTo>
                    <a:lnTo>
                      <a:pt x="162533" y="208046"/>
                    </a:lnTo>
                    <a:cubicBezTo>
                      <a:pt x="167232" y="211877"/>
                      <a:pt x="167659" y="219108"/>
                      <a:pt x="163816" y="223788"/>
                    </a:cubicBezTo>
                    <a:cubicBezTo>
                      <a:pt x="162533" y="225491"/>
                      <a:pt x="160826" y="226766"/>
                      <a:pt x="158690" y="227194"/>
                    </a:cubicBezTo>
                    <a:lnTo>
                      <a:pt x="92478" y="246339"/>
                    </a:lnTo>
                    <a:cubicBezTo>
                      <a:pt x="89915" y="217408"/>
                      <a:pt x="96323" y="188052"/>
                      <a:pt x="111701" y="162948"/>
                    </a:cubicBezTo>
                    <a:lnTo>
                      <a:pt x="111701" y="162948"/>
                    </a:lnTo>
                    <a:close/>
                    <a:moveTo>
                      <a:pt x="100167" y="278247"/>
                    </a:moveTo>
                    <a:lnTo>
                      <a:pt x="168089" y="266761"/>
                    </a:lnTo>
                    <a:cubicBezTo>
                      <a:pt x="173642" y="266333"/>
                      <a:pt x="178768" y="270164"/>
                      <a:pt x="180048" y="275695"/>
                    </a:cubicBezTo>
                    <a:cubicBezTo>
                      <a:pt x="180475" y="278247"/>
                      <a:pt x="180475" y="280375"/>
                      <a:pt x="179621" y="282503"/>
                    </a:cubicBezTo>
                    <a:lnTo>
                      <a:pt x="179621" y="282503"/>
                    </a:lnTo>
                    <a:lnTo>
                      <a:pt x="153563" y="345043"/>
                    </a:lnTo>
                    <a:cubicBezTo>
                      <a:pt x="129642" y="329726"/>
                      <a:pt x="110420" y="306328"/>
                      <a:pt x="100167" y="278247"/>
                    </a:cubicBezTo>
                    <a:lnTo>
                      <a:pt x="100167" y="278247"/>
                    </a:lnTo>
                    <a:close/>
                    <a:moveTo>
                      <a:pt x="256085" y="362912"/>
                    </a:moveTo>
                    <a:cubicBezTo>
                      <a:pt x="246259" y="365040"/>
                      <a:pt x="236434" y="366315"/>
                      <a:pt x="226181" y="366315"/>
                    </a:cubicBezTo>
                    <a:cubicBezTo>
                      <a:pt x="211232" y="366315"/>
                      <a:pt x="196707" y="363763"/>
                      <a:pt x="183038" y="359510"/>
                    </a:cubicBezTo>
                    <a:lnTo>
                      <a:pt x="216785" y="298670"/>
                    </a:lnTo>
                    <a:cubicBezTo>
                      <a:pt x="220202" y="294839"/>
                      <a:pt x="225754" y="293139"/>
                      <a:pt x="230454" y="295692"/>
                    </a:cubicBezTo>
                    <a:cubicBezTo>
                      <a:pt x="232590" y="296967"/>
                      <a:pt x="234300" y="298670"/>
                      <a:pt x="235580" y="300370"/>
                    </a:cubicBezTo>
                    <a:lnTo>
                      <a:pt x="235580" y="300370"/>
                    </a:lnTo>
                    <a:lnTo>
                      <a:pt x="268471" y="359510"/>
                    </a:lnTo>
                    <a:cubicBezTo>
                      <a:pt x="264628" y="360785"/>
                      <a:pt x="260355" y="361637"/>
                      <a:pt x="256085" y="362912"/>
                    </a:cubicBezTo>
                    <a:lnTo>
                      <a:pt x="256085" y="362912"/>
                    </a:lnTo>
                    <a:close/>
                    <a:moveTo>
                      <a:pt x="339382" y="303775"/>
                    </a:moveTo>
                    <a:cubicBezTo>
                      <a:pt x="328703" y="320792"/>
                      <a:pt x="314607" y="334407"/>
                      <a:pt x="298375" y="345043"/>
                    </a:cubicBezTo>
                    <a:lnTo>
                      <a:pt x="271464" y="280800"/>
                    </a:lnTo>
                    <a:cubicBezTo>
                      <a:pt x="270181" y="275695"/>
                      <a:pt x="272317" y="270164"/>
                      <a:pt x="277443" y="267611"/>
                    </a:cubicBezTo>
                    <a:cubicBezTo>
                      <a:pt x="279150" y="266761"/>
                      <a:pt x="281287" y="266333"/>
                      <a:pt x="283423" y="266333"/>
                    </a:cubicBezTo>
                    <a:lnTo>
                      <a:pt x="351771" y="277822"/>
                    </a:lnTo>
                    <a:cubicBezTo>
                      <a:pt x="349208" y="287181"/>
                      <a:pt x="344935" y="295692"/>
                      <a:pt x="339382" y="303775"/>
                    </a:cubicBezTo>
                    <a:lnTo>
                      <a:pt x="339382" y="303775"/>
                    </a:lnTo>
                    <a:close/>
                  </a:path>
                </a:pathLst>
              </a:custGeom>
              <a:solidFill>
                <a:schemeClr val="bg1">
                  <a:lumMod val="95000"/>
                </a:schemeClr>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82" name="TextBox 81">
            <a:extLst>
              <a:ext uri="{FF2B5EF4-FFF2-40B4-BE49-F238E27FC236}">
                <a16:creationId xmlns:a16="http://schemas.microsoft.com/office/drawing/2014/main" id="{2F4FB84E-B1CB-4C85-8A4B-B249E59B527C}"/>
              </a:ext>
            </a:extLst>
          </p:cNvPr>
          <p:cNvSpPr txBox="1"/>
          <p:nvPr/>
        </p:nvSpPr>
        <p:spPr>
          <a:xfrm>
            <a:off x="5177154" y="6295273"/>
            <a:ext cx="2011680" cy="270955"/>
          </a:xfrm>
          <a:prstGeom prst="rect">
            <a:avLst/>
          </a:prstGeom>
          <a:noFill/>
        </p:spPr>
        <p:txBody>
          <a:bodyPr wrap="square" rtlCol="0" anchor="t">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Any</a:t>
            </a:r>
            <a:r>
              <a:rPr kumimoji="0" lang="en-US" sz="1400" b="0" i="0" u="none" strike="noStrike" kern="1200" cap="none" spc="0" normalizeH="0" baseline="0" noProof="0">
                <a:ln>
                  <a:noFill/>
                </a:ln>
                <a:solidFill>
                  <a:srgbClr val="50E6FF"/>
                </a:solidFill>
                <a:effectLst/>
                <a:uLnTx/>
                <a:uFillTx/>
                <a:latin typeface="Segoe UI Semibold"/>
                <a:ea typeface="+mn-ea"/>
                <a:cs typeface="+mn-cs"/>
              </a:rPr>
              <a:t> </a:t>
            </a:r>
            <a:r>
              <a:rPr kumimoji="0" lang="en-US" sz="1400" b="0" i="0" u="none" strike="noStrike" kern="1200" cap="none" spc="0" normalizeH="0" baseline="0" noProof="0">
                <a:ln>
                  <a:noFill/>
                </a:ln>
                <a:solidFill>
                  <a:srgbClr val="0078D4"/>
                </a:solidFill>
                <a:effectLst/>
                <a:uLnTx/>
                <a:uFillTx/>
                <a:latin typeface="Segoe UI Semibold"/>
                <a:ea typeface="+mn-ea"/>
                <a:cs typeface="+mn-cs"/>
              </a:rPr>
              <a:t>infrastructure</a:t>
            </a:r>
          </a:p>
        </p:txBody>
      </p:sp>
    </p:spTree>
    <p:extLst>
      <p:ext uri="{BB962C8B-B14F-4D97-AF65-F5344CB8AC3E}">
        <p14:creationId xmlns:p14="http://schemas.microsoft.com/office/powerpoint/2010/main" val="22643097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83289" y="1036184"/>
            <a:ext cx="3181350" cy="1685925"/>
          </a:xfrm>
          <a:prstGeom prst="rect">
            <a:avLst/>
          </a:prstGeom>
        </p:spPr>
        <p:txBody>
          <a:bodyPr wrap="square" lIns="0" tIns="0" rIns="0" bIns="0" anchor="ctr">
            <a:noAutofit/>
          </a:bodyPr>
          <a:lstStyle/>
          <a:p>
            <a:r>
              <a:rPr lang="en-US" sz="3600">
                <a:solidFill>
                  <a:schemeClr val="tx1"/>
                </a:solidFill>
              </a:rPr>
              <a:t>Azure Arc for Kubernetes is…</a:t>
            </a:r>
          </a:p>
        </p:txBody>
      </p:sp>
      <p:sp>
        <p:nvSpPr>
          <p:cNvPr id="6" name="Text Placeholder 5"/>
          <p:cNvSpPr>
            <a:spLocks noGrp="1"/>
          </p:cNvSpPr>
          <p:nvPr>
            <p:ph type="body" sz="quarter" idx="4294967295"/>
          </p:nvPr>
        </p:nvSpPr>
        <p:spPr>
          <a:xfrm>
            <a:off x="5524500" y="587375"/>
            <a:ext cx="6667500" cy="5683250"/>
          </a:xfrm>
          <a:prstGeom prst="rect">
            <a:avLst/>
          </a:prstGeom>
        </p:spPr>
        <p:txBody>
          <a:bodyPr wrap="square" anchor="ctr">
            <a:normAutofit/>
          </a:bodyPr>
          <a:lstStyle/>
          <a:p>
            <a:pPr marL="342900" indent="-342900">
              <a:lnSpc>
                <a:spcPct val="90000"/>
              </a:lnSpc>
              <a:buClr>
                <a:srgbClr val="00B050"/>
              </a:buClr>
              <a:buFont typeface="Wingdings" panose="05000000000000000000" pitchFamily="2" charset="2"/>
              <a:buChar char="ü"/>
            </a:pPr>
            <a:r>
              <a:rPr lang="en-US" sz="2400"/>
              <a:t>Single pane of glass across your entire cluster inventory</a:t>
            </a:r>
          </a:p>
          <a:p>
            <a:pPr marL="342900" indent="-342900">
              <a:lnSpc>
                <a:spcPct val="90000"/>
              </a:lnSpc>
              <a:buClr>
                <a:srgbClr val="00B050"/>
              </a:buClr>
              <a:buFont typeface="Wingdings" panose="05000000000000000000" pitchFamily="2" charset="2"/>
              <a:buChar char="ü"/>
            </a:pPr>
            <a:r>
              <a:rPr lang="en-US" sz="2400">
                <a:gradFill>
                  <a:gsLst>
                    <a:gs pos="1250">
                      <a:schemeClr val="tx1"/>
                    </a:gs>
                    <a:gs pos="100000">
                      <a:schemeClr val="tx1"/>
                    </a:gs>
                  </a:gsLst>
                  <a:lin ang="5400000" scaled="0"/>
                </a:gradFill>
              </a:rPr>
              <a:t>At-scale, GitOps, multi-cluster configuration and workload management</a:t>
            </a:r>
          </a:p>
          <a:p>
            <a:pPr marL="342900" indent="-342900">
              <a:lnSpc>
                <a:spcPct val="90000"/>
              </a:lnSpc>
              <a:buClr>
                <a:srgbClr val="00B050"/>
              </a:buClr>
              <a:buFont typeface="Wingdings" panose="05000000000000000000" pitchFamily="2" charset="2"/>
              <a:buChar char="ü"/>
            </a:pPr>
            <a:r>
              <a:rPr lang="en-US" sz="2400">
                <a:gradFill>
                  <a:gsLst>
                    <a:gs pos="1250">
                      <a:schemeClr val="tx1"/>
                    </a:gs>
                    <a:gs pos="100000">
                      <a:schemeClr val="tx1"/>
                    </a:gs>
                  </a:gsLst>
                  <a:lin ang="5400000" scaled="0"/>
                </a:gradFill>
              </a:rPr>
              <a:t>Azure management capabilities brought to all clusters for consistency</a:t>
            </a:r>
          </a:p>
          <a:p>
            <a:pPr marL="342900" indent="-342900">
              <a:lnSpc>
                <a:spcPct val="90000"/>
              </a:lnSpc>
              <a:buClr>
                <a:srgbClr val="00B050"/>
              </a:buClr>
              <a:buFont typeface="Wingdings" panose="05000000000000000000" pitchFamily="2" charset="2"/>
              <a:buChar char="ü"/>
            </a:pPr>
            <a:r>
              <a:rPr lang="en-US" sz="2400">
                <a:gradFill>
                  <a:gsLst>
                    <a:gs pos="1250">
                      <a:schemeClr val="tx1"/>
                    </a:gs>
                    <a:gs pos="100000">
                      <a:schemeClr val="tx1"/>
                    </a:gs>
                  </a:gsLst>
                  <a:lin ang="5400000" scaled="0"/>
                </a:gradFill>
              </a:rPr>
              <a:t>Separation of concerns for IT and app dev</a:t>
            </a:r>
          </a:p>
          <a:p>
            <a:pPr>
              <a:lnSpc>
                <a:spcPct val="90000"/>
              </a:lnSpc>
            </a:pPr>
            <a:endParaRPr lang="en-US" sz="2400">
              <a:gradFill>
                <a:gsLst>
                  <a:gs pos="1250">
                    <a:schemeClr val="tx1"/>
                  </a:gs>
                  <a:gs pos="100000">
                    <a:schemeClr val="tx1"/>
                  </a:gs>
                </a:gsLst>
                <a:lin ang="5400000" scaled="0"/>
              </a:gradFill>
            </a:endParaRPr>
          </a:p>
          <a:p>
            <a:pPr marL="342900" indent="-342900">
              <a:lnSpc>
                <a:spcPct val="90000"/>
              </a:lnSpc>
              <a:buFont typeface="Segoe UI" panose="020B0502040204020203" pitchFamily="34" charset="0"/>
              <a:buChar char="≠"/>
            </a:pPr>
            <a:r>
              <a:rPr lang="en-US" sz="2400">
                <a:gradFill>
                  <a:gsLst>
                    <a:gs pos="1250">
                      <a:schemeClr val="tx1"/>
                    </a:gs>
                    <a:gs pos="100000">
                      <a:schemeClr val="tx1"/>
                    </a:gs>
                  </a:gsLst>
                  <a:lin ang="5400000" scaled="0"/>
                </a:gradFill>
              </a:rPr>
              <a:t>Cluster provisioning</a:t>
            </a:r>
          </a:p>
          <a:p>
            <a:pPr marL="342900" indent="-342900">
              <a:buFont typeface="Segoe UI" panose="020B0502040204020203" pitchFamily="34" charset="0"/>
              <a:buChar char="≠"/>
            </a:pPr>
            <a:r>
              <a:rPr lang="en-US" sz="2400">
                <a:gradFill>
                  <a:gsLst>
                    <a:gs pos="1250">
                      <a:schemeClr val="tx1"/>
                    </a:gs>
                    <a:gs pos="100000">
                      <a:schemeClr val="tx1"/>
                    </a:gs>
                  </a:gsLst>
                  <a:lin ang="5400000" scaled="0"/>
                </a:gradFill>
              </a:rPr>
              <a:t>Cluster lifecycle management</a:t>
            </a:r>
          </a:p>
          <a:p>
            <a:pPr marL="342900" indent="-342900">
              <a:lnSpc>
                <a:spcPct val="90000"/>
              </a:lnSpc>
              <a:buFont typeface="Segoe UI" panose="020B0502040204020203" pitchFamily="34" charset="0"/>
              <a:buChar char="≠"/>
            </a:pPr>
            <a:r>
              <a:rPr lang="en-US" sz="2400">
                <a:gradFill>
                  <a:gsLst>
                    <a:gs pos="1250">
                      <a:schemeClr val="tx1"/>
                    </a:gs>
                    <a:gs pos="100000">
                      <a:schemeClr val="tx1"/>
                    </a:gs>
                  </a:gsLst>
                  <a:lin ang="5400000" scaled="0"/>
                </a:gradFill>
              </a:rPr>
              <a:t>Cluster upgrade and patch management</a:t>
            </a:r>
          </a:p>
        </p:txBody>
      </p:sp>
      <p:sp>
        <p:nvSpPr>
          <p:cNvPr id="4" name="Title 16">
            <a:extLst>
              <a:ext uri="{FF2B5EF4-FFF2-40B4-BE49-F238E27FC236}">
                <a16:creationId xmlns:a16="http://schemas.microsoft.com/office/drawing/2014/main" id="{AEB0AA43-B083-4711-B732-AB05401A0B19}"/>
              </a:ext>
            </a:extLst>
          </p:cNvPr>
          <p:cNvSpPr txBox="1">
            <a:spLocks/>
          </p:cNvSpPr>
          <p:nvPr/>
        </p:nvSpPr>
        <p:spPr>
          <a:xfrm>
            <a:off x="583289" y="4325815"/>
            <a:ext cx="3182027" cy="1618437"/>
          </a:xfrm>
          <a:prstGeom prst="rect">
            <a:avLst/>
          </a:prstGeom>
        </p:spPr>
        <p:txBody>
          <a:bodyPr vert="horz" wrap="square" lIns="0" tIns="0" rIns="0" bIns="0" rtlCol="0" anchor="ctr">
            <a:no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Calibri Light" panose="020F0302020204030204"/>
                <a:ea typeface="+mn-ea"/>
                <a:cs typeface="Segoe UI" pitchFamily="34" charset="0"/>
              </a:rPr>
              <a:t>Azure Arc for Kubernetes</a:t>
            </a:r>
            <a:br>
              <a:rPr kumimoji="0" lang="en-US" sz="3600" b="0" i="0" u="none" strike="noStrike" kern="1200" cap="none" spc="-50" normalizeH="0" baseline="0" noProof="0">
                <a:ln w="3175">
                  <a:noFill/>
                </a:ln>
                <a:solidFill>
                  <a:prstClr val="black"/>
                </a:solidFill>
                <a:effectLst/>
                <a:uLnTx/>
                <a:uFillTx/>
                <a:latin typeface="Calibri Light" panose="020F0302020204030204"/>
                <a:ea typeface="+mn-ea"/>
                <a:cs typeface="Segoe UI" pitchFamily="34" charset="0"/>
              </a:rPr>
            </a:br>
            <a:r>
              <a:rPr kumimoji="0" lang="en-US" sz="3600" b="0" i="0" u="none" strike="noStrike" kern="1200" cap="none" spc="-50" normalizeH="0" baseline="0" noProof="0">
                <a:ln w="3175">
                  <a:noFill/>
                </a:ln>
                <a:solidFill>
                  <a:prstClr val="black"/>
                </a:solidFill>
                <a:effectLst/>
                <a:uLnTx/>
                <a:uFillTx/>
                <a:latin typeface="Calibri Light" panose="020F0302020204030204"/>
                <a:ea typeface="+mn-ea"/>
                <a:cs typeface="Segoe UI" pitchFamily="34" charset="0"/>
              </a:rPr>
              <a:t>is </a:t>
            </a:r>
            <a:r>
              <a:rPr kumimoji="0" lang="en-US" sz="3600" b="1" i="0" u="none" strike="noStrike" kern="1200" cap="none" spc="-50" normalizeH="0" baseline="0" noProof="0">
                <a:ln w="3175">
                  <a:noFill/>
                </a:ln>
                <a:solidFill>
                  <a:prstClr val="black"/>
                </a:solidFill>
                <a:effectLst/>
                <a:uLnTx/>
                <a:uFillTx/>
                <a:latin typeface="Calibri Light" panose="020F0302020204030204"/>
                <a:ea typeface="+mn-ea"/>
                <a:cs typeface="Segoe UI" pitchFamily="34" charset="0"/>
              </a:rPr>
              <a:t>not (yet)</a:t>
            </a:r>
            <a:r>
              <a:rPr kumimoji="0" lang="en-US" sz="3600" b="0" i="0" u="none" strike="noStrike" kern="1200" cap="none" spc="-50" normalizeH="0" baseline="0" noProof="0">
                <a:ln w="3175">
                  <a:noFill/>
                </a:ln>
                <a:solidFill>
                  <a:prstClr val="black"/>
                </a:solidFill>
                <a:effectLst/>
                <a:uLnTx/>
                <a:uFillTx/>
                <a:latin typeface="Calibri Light" panose="020F0302020204030204"/>
                <a:ea typeface="+mn-ea"/>
                <a:cs typeface="Segoe UI" pitchFamily="34" charset="0"/>
              </a:rPr>
              <a:t>…</a:t>
            </a:r>
          </a:p>
        </p:txBody>
      </p:sp>
    </p:spTree>
    <p:extLst>
      <p:ext uri="{BB962C8B-B14F-4D97-AF65-F5344CB8AC3E}">
        <p14:creationId xmlns:p14="http://schemas.microsoft.com/office/powerpoint/2010/main" val="40942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8EF40-057C-46F5-BA3C-1F11FCF7A63B}"/>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sz="3600">
                <a:solidFill>
                  <a:schemeClr val="tx1"/>
                </a:solidFill>
              </a:rPr>
              <a:t>Key takeaways for Azure Arc for </a:t>
            </a:r>
            <a:r>
              <a:rPr lang="en-US"/>
              <a:t>Kubernetes</a:t>
            </a:r>
            <a:endParaRPr lang="en-US" sz="3600">
              <a:solidFill>
                <a:schemeClr val="tx1"/>
              </a:solidFill>
            </a:endParaRPr>
          </a:p>
        </p:txBody>
      </p:sp>
      <p:graphicFrame>
        <p:nvGraphicFramePr>
          <p:cNvPr id="12" name="Content Placeholder 2">
            <a:extLst>
              <a:ext uri="{FF2B5EF4-FFF2-40B4-BE49-F238E27FC236}">
                <a16:creationId xmlns:a16="http://schemas.microsoft.com/office/drawing/2014/main" id="{C68B957F-926F-4D0C-8E9F-F144FAD6D8DA}"/>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05277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385-87AC-454A-8AD0-100CFBD5E36B}"/>
              </a:ext>
            </a:extLst>
          </p:cNvPr>
          <p:cNvSpPr>
            <a:spLocks noGrp="1"/>
          </p:cNvSpPr>
          <p:nvPr>
            <p:ph type="title"/>
          </p:nvPr>
        </p:nvSpPr>
        <p:spPr>
          <a:xfrm>
            <a:off x="584200" y="3035178"/>
            <a:ext cx="9144000" cy="498598"/>
          </a:xfrm>
        </p:spPr>
        <p:txBody>
          <a:bodyPr/>
          <a:lstStyle/>
          <a:p>
            <a:r>
              <a:rPr lang="en-US">
                <a:latin typeface="Segoe UI" panose="020B0502040204020203" pitchFamily="34" charset="0"/>
              </a:rPr>
              <a:t>Azure Arc for Kubernetes</a:t>
            </a:r>
          </a:p>
        </p:txBody>
      </p:sp>
      <p:sp>
        <p:nvSpPr>
          <p:cNvPr id="3" name="Text Placeholder 2">
            <a:extLst>
              <a:ext uri="{FF2B5EF4-FFF2-40B4-BE49-F238E27FC236}">
                <a16:creationId xmlns:a16="http://schemas.microsoft.com/office/drawing/2014/main" id="{06712D12-1D4E-A74F-BB0E-24B60ED268BA}"/>
              </a:ext>
            </a:extLst>
          </p:cNvPr>
          <p:cNvSpPr>
            <a:spLocks noGrp="1"/>
          </p:cNvSpPr>
          <p:nvPr>
            <p:ph type="body" sz="quarter" idx="12"/>
          </p:nvPr>
        </p:nvSpPr>
        <p:spPr>
          <a:xfrm>
            <a:off x="584200" y="3962400"/>
            <a:ext cx="9144000" cy="304699"/>
          </a:xfrm>
        </p:spPr>
        <p:txBody>
          <a:bodyPr/>
          <a:lstStyle/>
          <a:p>
            <a:r>
              <a:rPr lang="en-US">
                <a:latin typeface="Segoe UI" panose="020B0502040204020203" pitchFamily="34" charset="0"/>
              </a:rPr>
              <a:t>Onboarding</a:t>
            </a:r>
          </a:p>
        </p:txBody>
      </p:sp>
    </p:spTree>
    <p:extLst>
      <p:ext uri="{BB962C8B-B14F-4D97-AF65-F5344CB8AC3E}">
        <p14:creationId xmlns:p14="http://schemas.microsoft.com/office/powerpoint/2010/main" val="341042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7C2D9-2777-2942-B8E1-DF625DC04D7B}"/>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3733291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385-87AC-454A-8AD0-100CFBD5E36B}"/>
              </a:ext>
            </a:extLst>
          </p:cNvPr>
          <p:cNvSpPr>
            <a:spLocks noGrp="1"/>
          </p:cNvSpPr>
          <p:nvPr>
            <p:ph type="title"/>
          </p:nvPr>
        </p:nvSpPr>
        <p:spPr>
          <a:xfrm>
            <a:off x="584200" y="3035178"/>
            <a:ext cx="9144000" cy="498598"/>
          </a:xfrm>
        </p:spPr>
        <p:txBody>
          <a:bodyPr/>
          <a:lstStyle/>
          <a:p>
            <a:r>
              <a:rPr lang="en-US">
                <a:latin typeface="Segoe UI" panose="020B0502040204020203" pitchFamily="34" charset="0"/>
              </a:rPr>
              <a:t>Azure Arc for Kubernetes</a:t>
            </a:r>
          </a:p>
        </p:txBody>
      </p:sp>
      <p:sp>
        <p:nvSpPr>
          <p:cNvPr id="3" name="Text Placeholder 2">
            <a:extLst>
              <a:ext uri="{FF2B5EF4-FFF2-40B4-BE49-F238E27FC236}">
                <a16:creationId xmlns:a16="http://schemas.microsoft.com/office/drawing/2014/main" id="{06712D12-1D4E-A74F-BB0E-24B60ED268BA}"/>
              </a:ext>
            </a:extLst>
          </p:cNvPr>
          <p:cNvSpPr>
            <a:spLocks noGrp="1"/>
          </p:cNvSpPr>
          <p:nvPr>
            <p:ph type="body" sz="quarter" idx="12"/>
          </p:nvPr>
        </p:nvSpPr>
        <p:spPr>
          <a:xfrm>
            <a:off x="584200" y="3962400"/>
            <a:ext cx="9144000" cy="304699"/>
          </a:xfrm>
        </p:spPr>
        <p:txBody>
          <a:bodyPr/>
          <a:lstStyle/>
          <a:p>
            <a:r>
              <a:rPr lang="en-US">
                <a:latin typeface="Segoe UI" panose="020B0502040204020203" pitchFamily="34" charset="0"/>
              </a:rPr>
              <a:t>Configuration</a:t>
            </a:r>
          </a:p>
        </p:txBody>
      </p:sp>
    </p:spTree>
    <p:extLst>
      <p:ext uri="{BB962C8B-B14F-4D97-AF65-F5344CB8AC3E}">
        <p14:creationId xmlns:p14="http://schemas.microsoft.com/office/powerpoint/2010/main" val="3484992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34B14-60F3-9F44-88C1-3641227C0386}"/>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705021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0C5E76-FBE1-804F-8748-5E0B222AD987}"/>
              </a:ext>
            </a:extLst>
          </p:cNvPr>
          <p:cNvPicPr>
            <a:picLocks noChangeAspect="1"/>
          </p:cNvPicPr>
          <p:nvPr/>
        </p:nvPicPr>
        <p:blipFill>
          <a:blip r:embed="rId2"/>
          <a:stretch>
            <a:fillRect/>
          </a:stretch>
        </p:blipFill>
        <p:spPr>
          <a:xfrm>
            <a:off x="701120" y="0"/>
            <a:ext cx="10789759" cy="6858000"/>
          </a:xfrm>
          <a:prstGeom prst="rect">
            <a:avLst/>
          </a:prstGeom>
        </p:spPr>
      </p:pic>
    </p:spTree>
    <p:extLst>
      <p:ext uri="{BB962C8B-B14F-4D97-AF65-F5344CB8AC3E}">
        <p14:creationId xmlns:p14="http://schemas.microsoft.com/office/powerpoint/2010/main" val="156693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GB" dirty="0">
                <a:cs typeface="Segoe UI"/>
              </a:rPr>
              <a:t>Introductions &amp; Expectations</a:t>
            </a:r>
          </a:p>
        </p:txBody>
      </p:sp>
    </p:spTree>
    <p:extLst>
      <p:ext uri="{BB962C8B-B14F-4D97-AF65-F5344CB8AC3E}">
        <p14:creationId xmlns:p14="http://schemas.microsoft.com/office/powerpoint/2010/main" val="181339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587546-FD71-3A4A-8EF9-8EF792161FE0}"/>
              </a:ext>
            </a:extLst>
          </p:cNvPr>
          <p:cNvPicPr>
            <a:picLocks noChangeAspect="1"/>
          </p:cNvPicPr>
          <p:nvPr/>
        </p:nvPicPr>
        <p:blipFill>
          <a:blip r:embed="rId2"/>
          <a:stretch>
            <a:fillRect/>
          </a:stretch>
        </p:blipFill>
        <p:spPr>
          <a:xfrm>
            <a:off x="701120" y="0"/>
            <a:ext cx="10789759" cy="6858000"/>
          </a:xfrm>
          <a:prstGeom prst="rect">
            <a:avLst/>
          </a:prstGeom>
        </p:spPr>
      </p:pic>
    </p:spTree>
    <p:extLst>
      <p:ext uri="{BB962C8B-B14F-4D97-AF65-F5344CB8AC3E}">
        <p14:creationId xmlns:p14="http://schemas.microsoft.com/office/powerpoint/2010/main" val="3558960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385-87AC-454A-8AD0-100CFBD5E36B}"/>
              </a:ext>
            </a:extLst>
          </p:cNvPr>
          <p:cNvSpPr>
            <a:spLocks noGrp="1"/>
          </p:cNvSpPr>
          <p:nvPr>
            <p:ph type="title"/>
          </p:nvPr>
        </p:nvSpPr>
        <p:spPr>
          <a:xfrm>
            <a:off x="584200" y="3035178"/>
            <a:ext cx="9144000" cy="498598"/>
          </a:xfrm>
        </p:spPr>
        <p:txBody>
          <a:bodyPr/>
          <a:lstStyle/>
          <a:p>
            <a:r>
              <a:rPr lang="en-US">
                <a:latin typeface="Segoe UI" panose="020B0502040204020203" pitchFamily="34" charset="0"/>
              </a:rPr>
              <a:t>Azure Arc for Kubernetes</a:t>
            </a:r>
          </a:p>
        </p:txBody>
      </p:sp>
      <p:sp>
        <p:nvSpPr>
          <p:cNvPr id="3" name="Text Placeholder 2">
            <a:extLst>
              <a:ext uri="{FF2B5EF4-FFF2-40B4-BE49-F238E27FC236}">
                <a16:creationId xmlns:a16="http://schemas.microsoft.com/office/drawing/2014/main" id="{06712D12-1D4E-A74F-BB0E-24B60ED268BA}"/>
              </a:ext>
            </a:extLst>
          </p:cNvPr>
          <p:cNvSpPr>
            <a:spLocks noGrp="1"/>
          </p:cNvSpPr>
          <p:nvPr>
            <p:ph type="body" sz="quarter" idx="12"/>
          </p:nvPr>
        </p:nvSpPr>
        <p:spPr>
          <a:xfrm>
            <a:off x="584200" y="3962400"/>
            <a:ext cx="9144000" cy="304699"/>
          </a:xfrm>
        </p:spPr>
        <p:txBody>
          <a:bodyPr/>
          <a:lstStyle/>
          <a:p>
            <a:r>
              <a:rPr lang="en-US">
                <a:latin typeface="Segoe UI" panose="020B0502040204020203" pitchFamily="34" charset="0"/>
              </a:rPr>
              <a:t>Azure Policy</a:t>
            </a:r>
          </a:p>
        </p:txBody>
      </p:sp>
    </p:spTree>
    <p:extLst>
      <p:ext uri="{BB962C8B-B14F-4D97-AF65-F5344CB8AC3E}">
        <p14:creationId xmlns:p14="http://schemas.microsoft.com/office/powerpoint/2010/main" val="1459284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8DA0A1-2BD0-F845-BAE7-72FF992772E2}"/>
              </a:ext>
            </a:extLst>
          </p:cNvPr>
          <p:cNvPicPr>
            <a:picLocks noChangeAspect="1"/>
          </p:cNvPicPr>
          <p:nvPr/>
        </p:nvPicPr>
        <p:blipFill>
          <a:blip r:embed="rId2"/>
          <a:stretch>
            <a:fillRect/>
          </a:stretch>
        </p:blipFill>
        <p:spPr>
          <a:xfrm>
            <a:off x="701120" y="0"/>
            <a:ext cx="10789759" cy="6858000"/>
          </a:xfrm>
          <a:prstGeom prst="rect">
            <a:avLst/>
          </a:prstGeom>
        </p:spPr>
      </p:pic>
    </p:spTree>
    <p:extLst>
      <p:ext uri="{BB962C8B-B14F-4D97-AF65-F5344CB8AC3E}">
        <p14:creationId xmlns:p14="http://schemas.microsoft.com/office/powerpoint/2010/main" val="2445624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0EE48C-A4EF-A045-A87E-2DD16C43C4FC}"/>
              </a:ext>
            </a:extLst>
          </p:cNvPr>
          <p:cNvPicPr>
            <a:picLocks noChangeAspect="1"/>
          </p:cNvPicPr>
          <p:nvPr/>
        </p:nvPicPr>
        <p:blipFill>
          <a:blip r:embed="rId2"/>
          <a:stretch>
            <a:fillRect/>
          </a:stretch>
        </p:blipFill>
        <p:spPr>
          <a:xfrm>
            <a:off x="701120" y="0"/>
            <a:ext cx="10789759" cy="6858000"/>
          </a:xfrm>
          <a:prstGeom prst="rect">
            <a:avLst/>
          </a:prstGeom>
        </p:spPr>
      </p:pic>
    </p:spTree>
    <p:extLst>
      <p:ext uri="{BB962C8B-B14F-4D97-AF65-F5344CB8AC3E}">
        <p14:creationId xmlns:p14="http://schemas.microsoft.com/office/powerpoint/2010/main" val="3816384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A310A4-D8D2-454F-B9F8-2E7B66EFA770}"/>
              </a:ext>
            </a:extLst>
          </p:cNvPr>
          <p:cNvPicPr>
            <a:picLocks noChangeAspect="1"/>
          </p:cNvPicPr>
          <p:nvPr/>
        </p:nvPicPr>
        <p:blipFill>
          <a:blip r:embed="rId2"/>
          <a:stretch>
            <a:fillRect/>
          </a:stretch>
        </p:blipFill>
        <p:spPr>
          <a:xfrm>
            <a:off x="701120" y="0"/>
            <a:ext cx="10789759" cy="6858000"/>
          </a:xfrm>
          <a:prstGeom prst="rect">
            <a:avLst/>
          </a:prstGeom>
        </p:spPr>
      </p:pic>
    </p:spTree>
    <p:extLst>
      <p:ext uri="{BB962C8B-B14F-4D97-AF65-F5344CB8AC3E}">
        <p14:creationId xmlns:p14="http://schemas.microsoft.com/office/powerpoint/2010/main" val="770492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385-87AC-454A-8AD0-100CFBD5E36B}"/>
              </a:ext>
            </a:extLst>
          </p:cNvPr>
          <p:cNvSpPr>
            <a:spLocks noGrp="1"/>
          </p:cNvSpPr>
          <p:nvPr>
            <p:ph type="title"/>
          </p:nvPr>
        </p:nvSpPr>
        <p:spPr>
          <a:xfrm>
            <a:off x="584200" y="3035178"/>
            <a:ext cx="9144000" cy="498598"/>
          </a:xfrm>
        </p:spPr>
        <p:txBody>
          <a:bodyPr/>
          <a:lstStyle/>
          <a:p>
            <a:r>
              <a:rPr lang="en-US">
                <a:latin typeface="Segoe UI" panose="020B0502040204020203" pitchFamily="34" charset="0"/>
              </a:rPr>
              <a:t>Azure Arc for Kubernetes</a:t>
            </a:r>
          </a:p>
        </p:txBody>
      </p:sp>
      <p:sp>
        <p:nvSpPr>
          <p:cNvPr id="3" name="Text Placeholder 2">
            <a:extLst>
              <a:ext uri="{FF2B5EF4-FFF2-40B4-BE49-F238E27FC236}">
                <a16:creationId xmlns:a16="http://schemas.microsoft.com/office/drawing/2014/main" id="{06712D12-1D4E-A74F-BB0E-24B60ED268BA}"/>
              </a:ext>
            </a:extLst>
          </p:cNvPr>
          <p:cNvSpPr>
            <a:spLocks noGrp="1"/>
          </p:cNvSpPr>
          <p:nvPr>
            <p:ph type="body" sz="quarter" idx="12"/>
          </p:nvPr>
        </p:nvSpPr>
        <p:spPr>
          <a:xfrm>
            <a:off x="584200" y="3962400"/>
            <a:ext cx="9144000" cy="304699"/>
          </a:xfrm>
        </p:spPr>
        <p:txBody>
          <a:bodyPr/>
          <a:lstStyle/>
          <a:p>
            <a:r>
              <a:rPr lang="en-US">
                <a:latin typeface="Segoe UI" panose="020B0502040204020203" pitchFamily="34" charset="0"/>
              </a:rPr>
              <a:t>Monitoring</a:t>
            </a:r>
          </a:p>
        </p:txBody>
      </p:sp>
    </p:spTree>
    <p:extLst>
      <p:ext uri="{BB962C8B-B14F-4D97-AF65-F5344CB8AC3E}">
        <p14:creationId xmlns:p14="http://schemas.microsoft.com/office/powerpoint/2010/main" val="1016885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E2E8F8-DD4F-E547-9B05-F1D6D5B16C21}"/>
              </a:ext>
            </a:extLst>
          </p:cNvPr>
          <p:cNvPicPr>
            <a:picLocks noChangeAspect="1"/>
          </p:cNvPicPr>
          <p:nvPr/>
        </p:nvPicPr>
        <p:blipFill>
          <a:blip r:embed="rId2"/>
          <a:stretch>
            <a:fillRect/>
          </a:stretch>
        </p:blipFill>
        <p:spPr>
          <a:xfrm>
            <a:off x="701120" y="0"/>
            <a:ext cx="10789759" cy="6858000"/>
          </a:xfrm>
          <a:prstGeom prst="rect">
            <a:avLst/>
          </a:prstGeom>
        </p:spPr>
      </p:pic>
    </p:spTree>
    <p:extLst>
      <p:ext uri="{BB962C8B-B14F-4D97-AF65-F5344CB8AC3E}">
        <p14:creationId xmlns:p14="http://schemas.microsoft.com/office/powerpoint/2010/main" val="345256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385-87AC-454A-8AD0-100CFBD5E36B}"/>
              </a:ext>
            </a:extLst>
          </p:cNvPr>
          <p:cNvSpPr>
            <a:spLocks noGrp="1"/>
          </p:cNvSpPr>
          <p:nvPr>
            <p:ph type="title"/>
          </p:nvPr>
        </p:nvSpPr>
        <p:spPr>
          <a:xfrm>
            <a:off x="584200" y="3035178"/>
            <a:ext cx="9144000" cy="498598"/>
          </a:xfrm>
        </p:spPr>
        <p:txBody>
          <a:bodyPr/>
          <a:lstStyle/>
          <a:p>
            <a:r>
              <a:rPr lang="en-US">
                <a:latin typeface="Segoe UI" panose="020B0502040204020203" pitchFamily="34" charset="0"/>
              </a:rPr>
              <a:t>Azure Arc for Kubernetes</a:t>
            </a:r>
          </a:p>
        </p:txBody>
      </p:sp>
      <p:sp>
        <p:nvSpPr>
          <p:cNvPr id="3" name="Text Placeholder 2">
            <a:extLst>
              <a:ext uri="{FF2B5EF4-FFF2-40B4-BE49-F238E27FC236}">
                <a16:creationId xmlns:a16="http://schemas.microsoft.com/office/drawing/2014/main" id="{06712D12-1D4E-A74F-BB0E-24B60ED268BA}"/>
              </a:ext>
            </a:extLst>
          </p:cNvPr>
          <p:cNvSpPr>
            <a:spLocks noGrp="1"/>
          </p:cNvSpPr>
          <p:nvPr>
            <p:ph type="body" sz="quarter" idx="12"/>
          </p:nvPr>
        </p:nvSpPr>
        <p:spPr>
          <a:xfrm>
            <a:off x="584200" y="3962400"/>
            <a:ext cx="9144000" cy="304699"/>
          </a:xfrm>
        </p:spPr>
        <p:txBody>
          <a:bodyPr/>
          <a:lstStyle/>
          <a:p>
            <a:r>
              <a:rPr lang="en-US" dirty="0">
                <a:latin typeface="Segoe UI" panose="020B0502040204020203" pitchFamily="34" charset="0"/>
              </a:rPr>
              <a:t>Architecture</a:t>
            </a:r>
          </a:p>
        </p:txBody>
      </p:sp>
    </p:spTree>
    <p:extLst>
      <p:ext uri="{BB962C8B-B14F-4D97-AF65-F5344CB8AC3E}">
        <p14:creationId xmlns:p14="http://schemas.microsoft.com/office/powerpoint/2010/main" val="64254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a:extLst>
              <a:ext uri="{FF2B5EF4-FFF2-40B4-BE49-F238E27FC236}">
                <a16:creationId xmlns:a16="http://schemas.microsoft.com/office/drawing/2014/main" id="{01342D85-7222-964B-A29F-B639090443B2}"/>
              </a:ext>
            </a:extLst>
          </p:cNvPr>
          <p:cNvSpPr txBox="1"/>
          <p:nvPr/>
        </p:nvSpPr>
        <p:spPr>
          <a:xfrm>
            <a:off x="2880464" y="1151754"/>
            <a:ext cx="2320103" cy="5317390"/>
          </a:xfrm>
          <a:prstGeom prst="rect">
            <a:avLst/>
          </a:prstGeom>
          <a:solidFill>
            <a:schemeClr val="bg1"/>
          </a:solidFill>
          <a:ln w="19050">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19" name="Rectangle 118">
            <a:extLst>
              <a:ext uri="{FF2B5EF4-FFF2-40B4-BE49-F238E27FC236}">
                <a16:creationId xmlns:a16="http://schemas.microsoft.com/office/drawing/2014/main" id="{B39A2F5C-850F-D347-B8C8-A3E8E3FB4E66}"/>
              </a:ext>
            </a:extLst>
          </p:cNvPr>
          <p:cNvSpPr/>
          <p:nvPr/>
        </p:nvSpPr>
        <p:spPr>
          <a:xfrm>
            <a:off x="3238513" y="1956797"/>
            <a:ext cx="1631822" cy="4071848"/>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0C012500-3B6A-5E47-BC71-AB5F30054923}"/>
              </a:ext>
            </a:extLst>
          </p:cNvPr>
          <p:cNvSpPr txBox="1"/>
          <p:nvPr/>
        </p:nvSpPr>
        <p:spPr>
          <a:xfrm>
            <a:off x="427513" y="2074107"/>
            <a:ext cx="1444886" cy="2101672"/>
          </a:xfrm>
          <a:prstGeom prst="rect">
            <a:avLst/>
          </a:prstGeom>
          <a:solidFill>
            <a:schemeClr val="bg1"/>
          </a:solidFill>
          <a:ln w="12700">
            <a:noFill/>
            <a:prstDash val="solid"/>
            <a:miter lim="800000"/>
          </a:ln>
          <a:effectLst>
            <a:outerShdw blurRad="127000" dist="38100" dir="54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64" name="Rectangle 63">
            <a:extLst>
              <a:ext uri="{FF2B5EF4-FFF2-40B4-BE49-F238E27FC236}">
                <a16:creationId xmlns:a16="http://schemas.microsoft.com/office/drawing/2014/main" id="{763C37A8-98B4-4B0D-BAE5-E3C8EDD8D04F}"/>
              </a:ext>
            </a:extLst>
          </p:cNvPr>
          <p:cNvSpPr/>
          <p:nvPr/>
        </p:nvSpPr>
        <p:spPr>
          <a:xfrm>
            <a:off x="366643" y="2183323"/>
            <a:ext cx="155774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Management experiences</a:t>
            </a:r>
          </a:p>
        </p:txBody>
      </p:sp>
      <p:sp>
        <p:nvSpPr>
          <p:cNvPr id="66" name="TextBox 65">
            <a:extLst>
              <a:ext uri="{FF2B5EF4-FFF2-40B4-BE49-F238E27FC236}">
                <a16:creationId xmlns:a16="http://schemas.microsoft.com/office/drawing/2014/main" id="{38E6A5EC-7EF6-4B62-899F-52AE8B08253E}"/>
              </a:ext>
            </a:extLst>
          </p:cNvPr>
          <p:cNvSpPr txBox="1"/>
          <p:nvPr/>
        </p:nvSpPr>
        <p:spPr>
          <a:xfrm>
            <a:off x="540420" y="2892966"/>
            <a:ext cx="1219072" cy="276999"/>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Azure Portal</a:t>
            </a:r>
          </a:p>
        </p:txBody>
      </p:sp>
      <p:sp>
        <p:nvSpPr>
          <p:cNvPr id="67" name="TextBox 66">
            <a:extLst>
              <a:ext uri="{FF2B5EF4-FFF2-40B4-BE49-F238E27FC236}">
                <a16:creationId xmlns:a16="http://schemas.microsoft.com/office/drawing/2014/main" id="{EE608968-FDB5-47E9-AAE3-05CB4DDF2ECC}"/>
              </a:ext>
            </a:extLst>
          </p:cNvPr>
          <p:cNvSpPr txBox="1"/>
          <p:nvPr/>
        </p:nvSpPr>
        <p:spPr>
          <a:xfrm>
            <a:off x="540420" y="3282417"/>
            <a:ext cx="1219072" cy="276999"/>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Azure CLI</a:t>
            </a:r>
          </a:p>
        </p:txBody>
      </p:sp>
      <p:sp>
        <p:nvSpPr>
          <p:cNvPr id="68" name="TextBox 67">
            <a:extLst>
              <a:ext uri="{FF2B5EF4-FFF2-40B4-BE49-F238E27FC236}">
                <a16:creationId xmlns:a16="http://schemas.microsoft.com/office/drawing/2014/main" id="{417E419B-9C7D-4604-B843-BCB30C2ED08B}"/>
              </a:ext>
            </a:extLst>
          </p:cNvPr>
          <p:cNvSpPr txBox="1"/>
          <p:nvPr/>
        </p:nvSpPr>
        <p:spPr>
          <a:xfrm>
            <a:off x="540420" y="3671868"/>
            <a:ext cx="1219072" cy="276999"/>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Azure SDK</a:t>
            </a:r>
          </a:p>
        </p:txBody>
      </p:sp>
      <p:sp>
        <p:nvSpPr>
          <p:cNvPr id="99" name="Rectangle 98">
            <a:extLst>
              <a:ext uri="{FF2B5EF4-FFF2-40B4-BE49-F238E27FC236}">
                <a16:creationId xmlns:a16="http://schemas.microsoft.com/office/drawing/2014/main" id="{493C20D8-01D4-4F23-B418-2CCE7B14A417}"/>
              </a:ext>
            </a:extLst>
          </p:cNvPr>
          <p:cNvSpPr/>
          <p:nvPr/>
        </p:nvSpPr>
        <p:spPr>
          <a:xfrm>
            <a:off x="435751" y="6216593"/>
            <a:ext cx="876805" cy="2913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a:ea typeface="+mn-ea"/>
                <a:cs typeface="+mn-cs"/>
              </a:rPr>
              <a:t>Azure Arc:</a:t>
            </a:r>
            <a:endParaRPr kumimoji="0" lang="en-US" sz="800" b="0" i="0" u="none" strike="noStrike" kern="1200" cap="none" spc="0" normalizeH="0" baseline="0" noProof="0">
              <a:ln>
                <a:noFill/>
              </a:ln>
              <a:solidFill>
                <a:srgbClr val="70AD47"/>
              </a:solidFill>
              <a:effectLst/>
              <a:uLnTx/>
              <a:uFillTx/>
              <a:latin typeface="Segoe UI Semibold"/>
              <a:ea typeface="+mn-ea"/>
              <a:cs typeface="+mn-cs"/>
            </a:endParaRPr>
          </a:p>
        </p:txBody>
      </p:sp>
      <p:sp>
        <p:nvSpPr>
          <p:cNvPr id="103" name="Title 1">
            <a:extLst>
              <a:ext uri="{FF2B5EF4-FFF2-40B4-BE49-F238E27FC236}">
                <a16:creationId xmlns:a16="http://schemas.microsoft.com/office/drawing/2014/main" id="{D24875B8-93FE-DB47-8428-40BF9DD174F6}"/>
              </a:ext>
            </a:extLst>
          </p:cNvPr>
          <p:cNvSpPr txBox="1">
            <a:spLocks/>
          </p:cNvSpPr>
          <p:nvPr/>
        </p:nvSpPr>
        <p:spPr>
          <a:xfrm>
            <a:off x="467374" y="42675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pitchFamily="34" charset="0"/>
              </a:rPr>
              <a:t>Azure Arc for Kubernetes</a:t>
            </a: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107" name="Freeform 46">
            <a:extLst>
              <a:ext uri="{FF2B5EF4-FFF2-40B4-BE49-F238E27FC236}">
                <a16:creationId xmlns:a16="http://schemas.microsoft.com/office/drawing/2014/main" id="{AB86C6FB-B237-AC41-8972-6FC661888DFD}"/>
              </a:ext>
            </a:extLst>
          </p:cNvPr>
          <p:cNvSpPr>
            <a:spLocks/>
          </p:cNvSpPr>
          <p:nvPr/>
        </p:nvSpPr>
        <p:spPr bwMode="auto">
          <a:xfrm>
            <a:off x="3827243" y="1255643"/>
            <a:ext cx="499223" cy="302813"/>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B8C6B583-AB7D-8F42-8697-24D46AE78138}"/>
              </a:ext>
            </a:extLst>
          </p:cNvPr>
          <p:cNvSpPr/>
          <p:nvPr/>
        </p:nvSpPr>
        <p:spPr>
          <a:xfrm>
            <a:off x="3783215" y="1606461"/>
            <a:ext cx="58727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a:t>
            </a:r>
          </a:p>
        </p:txBody>
      </p:sp>
      <p:sp>
        <p:nvSpPr>
          <p:cNvPr id="110" name="Rectangle 109">
            <a:extLst>
              <a:ext uri="{FF2B5EF4-FFF2-40B4-BE49-F238E27FC236}">
                <a16:creationId xmlns:a16="http://schemas.microsoft.com/office/drawing/2014/main" id="{6EBCE2C1-A594-5341-A37C-EE44BBF98ADB}"/>
              </a:ext>
            </a:extLst>
          </p:cNvPr>
          <p:cNvSpPr/>
          <p:nvPr/>
        </p:nvSpPr>
        <p:spPr>
          <a:xfrm>
            <a:off x="3537241" y="2787937"/>
            <a:ext cx="988311"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Identity</a:t>
            </a:r>
          </a:p>
        </p:txBody>
      </p:sp>
      <p:sp>
        <p:nvSpPr>
          <p:cNvPr id="112" name="Rectangle 111">
            <a:extLst>
              <a:ext uri="{FF2B5EF4-FFF2-40B4-BE49-F238E27FC236}">
                <a16:creationId xmlns:a16="http://schemas.microsoft.com/office/drawing/2014/main" id="{18B6D9BA-27A6-1740-B043-542F1AF34C45}"/>
              </a:ext>
            </a:extLst>
          </p:cNvPr>
          <p:cNvSpPr/>
          <p:nvPr/>
        </p:nvSpPr>
        <p:spPr>
          <a:xfrm>
            <a:off x="3537241" y="3318438"/>
            <a:ext cx="988311"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RBAC</a:t>
            </a:r>
          </a:p>
        </p:txBody>
      </p:sp>
      <p:sp>
        <p:nvSpPr>
          <p:cNvPr id="113" name="Rectangle 112">
            <a:extLst>
              <a:ext uri="{FF2B5EF4-FFF2-40B4-BE49-F238E27FC236}">
                <a16:creationId xmlns:a16="http://schemas.microsoft.com/office/drawing/2014/main" id="{AC171F43-58FE-2343-BBC4-1AFF7C373E1C}"/>
              </a:ext>
            </a:extLst>
          </p:cNvPr>
          <p:cNvSpPr/>
          <p:nvPr/>
        </p:nvSpPr>
        <p:spPr>
          <a:xfrm>
            <a:off x="3537241" y="3848939"/>
            <a:ext cx="988311" cy="326848"/>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Policy</a:t>
            </a:r>
          </a:p>
        </p:txBody>
      </p:sp>
      <p:sp>
        <p:nvSpPr>
          <p:cNvPr id="115" name="Rectangle 114">
            <a:extLst>
              <a:ext uri="{FF2B5EF4-FFF2-40B4-BE49-F238E27FC236}">
                <a16:creationId xmlns:a16="http://schemas.microsoft.com/office/drawing/2014/main" id="{8587FD5A-277D-FC4F-ACE3-7BE8D8A3642C}"/>
              </a:ext>
            </a:extLst>
          </p:cNvPr>
          <p:cNvSpPr/>
          <p:nvPr/>
        </p:nvSpPr>
        <p:spPr>
          <a:xfrm>
            <a:off x="3537241" y="4369661"/>
            <a:ext cx="988310"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Index</a:t>
            </a:r>
          </a:p>
        </p:txBody>
      </p:sp>
      <p:sp>
        <p:nvSpPr>
          <p:cNvPr id="117" name="Rectangle 116">
            <a:extLst>
              <a:ext uri="{FF2B5EF4-FFF2-40B4-BE49-F238E27FC236}">
                <a16:creationId xmlns:a16="http://schemas.microsoft.com/office/drawing/2014/main" id="{16C971A4-5B35-D04E-8A07-328C86482717}"/>
              </a:ext>
            </a:extLst>
          </p:cNvPr>
          <p:cNvSpPr/>
          <p:nvPr/>
        </p:nvSpPr>
        <p:spPr>
          <a:xfrm>
            <a:off x="3537241" y="4900162"/>
            <a:ext cx="988310"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Groups</a:t>
            </a:r>
          </a:p>
        </p:txBody>
      </p:sp>
      <p:sp>
        <p:nvSpPr>
          <p:cNvPr id="118" name="Rectangle 117">
            <a:extLst>
              <a:ext uri="{FF2B5EF4-FFF2-40B4-BE49-F238E27FC236}">
                <a16:creationId xmlns:a16="http://schemas.microsoft.com/office/drawing/2014/main" id="{DDD4626A-E598-D048-B0F0-744DE5DF418E}"/>
              </a:ext>
            </a:extLst>
          </p:cNvPr>
          <p:cNvSpPr/>
          <p:nvPr/>
        </p:nvSpPr>
        <p:spPr>
          <a:xfrm>
            <a:off x="3537240" y="5430663"/>
            <a:ext cx="988309"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Etc.</a:t>
            </a:r>
          </a:p>
        </p:txBody>
      </p:sp>
      <p:sp>
        <p:nvSpPr>
          <p:cNvPr id="120" name="Rectangle 119">
            <a:extLst>
              <a:ext uri="{FF2B5EF4-FFF2-40B4-BE49-F238E27FC236}">
                <a16:creationId xmlns:a16="http://schemas.microsoft.com/office/drawing/2014/main" id="{0A0AF342-0F72-414B-B4EC-669AFFE540FE}"/>
              </a:ext>
            </a:extLst>
          </p:cNvPr>
          <p:cNvSpPr/>
          <p:nvPr/>
        </p:nvSpPr>
        <p:spPr>
          <a:xfrm>
            <a:off x="3409646" y="2124977"/>
            <a:ext cx="128958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Resource Manager</a:t>
            </a:r>
          </a:p>
        </p:txBody>
      </p:sp>
      <p:sp>
        <p:nvSpPr>
          <p:cNvPr id="125" name="Rectangle 124">
            <a:extLst>
              <a:ext uri="{FF2B5EF4-FFF2-40B4-BE49-F238E27FC236}">
                <a16:creationId xmlns:a16="http://schemas.microsoft.com/office/drawing/2014/main" id="{009A86D7-6E0B-CE4A-96ED-3240BD0093AE}"/>
              </a:ext>
            </a:extLst>
          </p:cNvPr>
          <p:cNvSpPr/>
          <p:nvPr/>
        </p:nvSpPr>
        <p:spPr>
          <a:xfrm>
            <a:off x="4633127" y="3711194"/>
            <a:ext cx="900825"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Container registry</a:t>
            </a:r>
          </a:p>
        </p:txBody>
      </p:sp>
      <p:sp>
        <p:nvSpPr>
          <p:cNvPr id="126" name="Rectangle 125">
            <a:extLst>
              <a:ext uri="{FF2B5EF4-FFF2-40B4-BE49-F238E27FC236}">
                <a16:creationId xmlns:a16="http://schemas.microsoft.com/office/drawing/2014/main" id="{B86D478A-ED0A-3B4E-82EA-37FE4073AFFF}"/>
              </a:ext>
            </a:extLst>
          </p:cNvPr>
          <p:cNvSpPr/>
          <p:nvPr/>
        </p:nvSpPr>
        <p:spPr>
          <a:xfrm>
            <a:off x="4633127" y="4335479"/>
            <a:ext cx="900825" cy="33662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Azure Arc K8s RP</a:t>
            </a:r>
          </a:p>
        </p:txBody>
      </p:sp>
      <p:sp>
        <p:nvSpPr>
          <p:cNvPr id="128" name="TextBox 127">
            <a:extLst>
              <a:ext uri="{FF2B5EF4-FFF2-40B4-BE49-F238E27FC236}">
                <a16:creationId xmlns:a16="http://schemas.microsoft.com/office/drawing/2014/main" id="{BE82A7E1-7781-A641-B295-C33D6A98D3AB}"/>
              </a:ext>
            </a:extLst>
          </p:cNvPr>
          <p:cNvSpPr txBox="1"/>
          <p:nvPr/>
        </p:nvSpPr>
        <p:spPr>
          <a:xfrm>
            <a:off x="6093844" y="1151754"/>
            <a:ext cx="2941299" cy="5317229"/>
          </a:xfrm>
          <a:prstGeom prst="rect">
            <a:avLst/>
          </a:prstGeom>
          <a:solidFill>
            <a:schemeClr val="bg1"/>
          </a:solidFill>
          <a:ln w="19050">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8" name="Rectangle 137">
            <a:extLst>
              <a:ext uri="{FF2B5EF4-FFF2-40B4-BE49-F238E27FC236}">
                <a16:creationId xmlns:a16="http://schemas.microsoft.com/office/drawing/2014/main" id="{BC426084-4ED3-E545-8795-9EA9B21277F3}"/>
              </a:ext>
            </a:extLst>
          </p:cNvPr>
          <p:cNvSpPr/>
          <p:nvPr/>
        </p:nvSpPr>
        <p:spPr>
          <a:xfrm>
            <a:off x="6451225" y="3515479"/>
            <a:ext cx="2307568" cy="1341634"/>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9560566F-804E-9049-A596-263D0ADD0BCD}"/>
              </a:ext>
            </a:extLst>
          </p:cNvPr>
          <p:cNvSpPr/>
          <p:nvPr/>
        </p:nvSpPr>
        <p:spPr>
          <a:xfrm>
            <a:off x="6583448" y="3541108"/>
            <a:ext cx="196209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Kubernetes</a:t>
            </a:r>
          </a:p>
        </p:txBody>
      </p:sp>
      <p:sp>
        <p:nvSpPr>
          <p:cNvPr id="144" name="Rectangle 143">
            <a:extLst>
              <a:ext uri="{FF2B5EF4-FFF2-40B4-BE49-F238E27FC236}">
                <a16:creationId xmlns:a16="http://schemas.microsoft.com/office/drawing/2014/main" id="{64BAAAF5-F3C3-6A4D-8AE8-A109513BD2ED}"/>
              </a:ext>
            </a:extLst>
          </p:cNvPr>
          <p:cNvSpPr/>
          <p:nvPr/>
        </p:nvSpPr>
        <p:spPr>
          <a:xfrm>
            <a:off x="7713742" y="4319856"/>
            <a:ext cx="898864" cy="33613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K8s API</a:t>
            </a:r>
          </a:p>
        </p:txBody>
      </p:sp>
      <p:sp>
        <p:nvSpPr>
          <p:cNvPr id="146" name="Rectangle 145">
            <a:extLst>
              <a:ext uri="{FF2B5EF4-FFF2-40B4-BE49-F238E27FC236}">
                <a16:creationId xmlns:a16="http://schemas.microsoft.com/office/drawing/2014/main" id="{80503F65-CF41-AF48-A2F7-8D9DC0ED818C}"/>
              </a:ext>
            </a:extLst>
          </p:cNvPr>
          <p:cNvSpPr/>
          <p:nvPr/>
        </p:nvSpPr>
        <p:spPr>
          <a:xfrm>
            <a:off x="6668755" y="3888452"/>
            <a:ext cx="900825"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GitOps Manager</a:t>
            </a:r>
          </a:p>
        </p:txBody>
      </p:sp>
      <p:sp>
        <p:nvSpPr>
          <p:cNvPr id="147" name="Rectangle 146">
            <a:extLst>
              <a:ext uri="{FF2B5EF4-FFF2-40B4-BE49-F238E27FC236}">
                <a16:creationId xmlns:a16="http://schemas.microsoft.com/office/drawing/2014/main" id="{7AADD68E-6A8A-7348-BFBD-53297DED43CC}"/>
              </a:ext>
            </a:extLst>
          </p:cNvPr>
          <p:cNvSpPr/>
          <p:nvPr/>
        </p:nvSpPr>
        <p:spPr>
          <a:xfrm>
            <a:off x="6668755" y="4323881"/>
            <a:ext cx="900825" cy="33662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Arc K8s agent</a:t>
            </a:r>
          </a:p>
        </p:txBody>
      </p:sp>
      <p:sp>
        <p:nvSpPr>
          <p:cNvPr id="156" name="Rectangle 155">
            <a:extLst>
              <a:ext uri="{FF2B5EF4-FFF2-40B4-BE49-F238E27FC236}">
                <a16:creationId xmlns:a16="http://schemas.microsoft.com/office/drawing/2014/main" id="{F75ED810-4B2E-3A46-A044-9E4A0E732A79}"/>
              </a:ext>
            </a:extLst>
          </p:cNvPr>
          <p:cNvSpPr/>
          <p:nvPr/>
        </p:nvSpPr>
        <p:spPr>
          <a:xfrm>
            <a:off x="9594811" y="4175779"/>
            <a:ext cx="1800031" cy="1669552"/>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57" name="Rectangle 156">
            <a:extLst>
              <a:ext uri="{FF2B5EF4-FFF2-40B4-BE49-F238E27FC236}">
                <a16:creationId xmlns:a16="http://schemas.microsoft.com/office/drawing/2014/main" id="{8E7FA2CB-5B18-6A4D-B35D-7410A277C7A0}"/>
              </a:ext>
            </a:extLst>
          </p:cNvPr>
          <p:cNvSpPr/>
          <p:nvPr/>
        </p:nvSpPr>
        <p:spPr>
          <a:xfrm>
            <a:off x="9728104" y="4691977"/>
            <a:ext cx="1533441" cy="861774"/>
          </a:xfrm>
          <a:prstGeom prst="rect">
            <a:avLst/>
          </a:prstGeom>
        </p:spPr>
        <p:txBody>
          <a:bodyPr wrap="square">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provisioning​</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upgrade and patch management​</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lifecycle management​</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monitoring </a:t>
            </a:r>
          </a:p>
        </p:txBody>
      </p:sp>
      <p:sp>
        <p:nvSpPr>
          <p:cNvPr id="18" name="Rectangle 17">
            <a:extLst>
              <a:ext uri="{FF2B5EF4-FFF2-40B4-BE49-F238E27FC236}">
                <a16:creationId xmlns:a16="http://schemas.microsoft.com/office/drawing/2014/main" id="{6627AD0E-69E4-AF49-B8FE-7AC2391140F9}"/>
              </a:ext>
            </a:extLst>
          </p:cNvPr>
          <p:cNvSpPr/>
          <p:nvPr/>
        </p:nvSpPr>
        <p:spPr>
          <a:xfrm>
            <a:off x="9831887" y="4366303"/>
            <a:ext cx="1325876" cy="276999"/>
          </a:xfrm>
          <a:prstGeom prst="rect">
            <a:avLst/>
          </a:prstGeom>
        </p:spPr>
        <p:txBody>
          <a:bodyPr wrap="non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K8s Native Tools</a:t>
            </a:r>
          </a:p>
        </p:txBody>
      </p:sp>
      <p:cxnSp>
        <p:nvCxnSpPr>
          <p:cNvPr id="30" name="Straight Arrow Connector 29">
            <a:extLst>
              <a:ext uri="{FF2B5EF4-FFF2-40B4-BE49-F238E27FC236}">
                <a16:creationId xmlns:a16="http://schemas.microsoft.com/office/drawing/2014/main" id="{422B7EED-6051-8244-A414-B6357E3CD59E}"/>
              </a:ext>
            </a:extLst>
          </p:cNvPr>
          <p:cNvCxnSpPr>
            <a:cxnSpLocks/>
          </p:cNvCxnSpPr>
          <p:nvPr/>
        </p:nvCxnSpPr>
        <p:spPr>
          <a:xfrm>
            <a:off x="1872399" y="3357456"/>
            <a:ext cx="991825"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24DB5C2C-8194-FF4A-92A5-CDFB79703317}"/>
              </a:ext>
            </a:extLst>
          </p:cNvPr>
          <p:cNvCxnSpPr>
            <a:stCxn id="125" idx="3"/>
          </p:cNvCxnSpPr>
          <p:nvPr/>
        </p:nvCxnSpPr>
        <p:spPr>
          <a:xfrm>
            <a:off x="5533952" y="3879508"/>
            <a:ext cx="1125381" cy="553596"/>
          </a:xfrm>
          <a:prstGeom prst="bentConnector3">
            <a:avLst>
              <a:gd name="adj1" fmla="val 34572"/>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897C289-71FE-B242-8ABE-CC5340EC467B}"/>
              </a:ext>
            </a:extLst>
          </p:cNvPr>
          <p:cNvCxnSpPr>
            <a:cxnSpLocks/>
          </p:cNvCxnSpPr>
          <p:nvPr/>
        </p:nvCxnSpPr>
        <p:spPr>
          <a:xfrm>
            <a:off x="5534176" y="4555937"/>
            <a:ext cx="1123874"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AD10019-FCEC-0C41-BF74-E1BB2321A1B8}"/>
              </a:ext>
            </a:extLst>
          </p:cNvPr>
          <p:cNvCxnSpPr>
            <a:cxnSpLocks/>
          </p:cNvCxnSpPr>
          <p:nvPr/>
        </p:nvCxnSpPr>
        <p:spPr>
          <a:xfrm>
            <a:off x="8628305" y="4487906"/>
            <a:ext cx="941823"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1D10CEA3-EF6F-C54E-9A7C-F14B02836885}"/>
              </a:ext>
            </a:extLst>
          </p:cNvPr>
          <p:cNvSpPr/>
          <p:nvPr/>
        </p:nvSpPr>
        <p:spPr>
          <a:xfrm>
            <a:off x="1252379" y="6251963"/>
            <a:ext cx="375456" cy="220609"/>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5BE54FF6-7BC4-41EE-BFDE-AF5402F644DA}"/>
              </a:ext>
            </a:extLst>
          </p:cNvPr>
          <p:cNvSpPr/>
          <p:nvPr/>
        </p:nvSpPr>
        <p:spPr>
          <a:xfrm>
            <a:off x="6835417" y="1606460"/>
            <a:ext cx="152708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Customer locations</a:t>
            </a:r>
          </a:p>
        </p:txBody>
      </p:sp>
      <p:sp>
        <p:nvSpPr>
          <p:cNvPr id="69" name="Rectangle 68">
            <a:extLst>
              <a:ext uri="{FF2B5EF4-FFF2-40B4-BE49-F238E27FC236}">
                <a16:creationId xmlns:a16="http://schemas.microsoft.com/office/drawing/2014/main" id="{571A40F4-A8A3-9741-B845-68F957C8538C}"/>
              </a:ext>
            </a:extLst>
          </p:cNvPr>
          <p:cNvSpPr/>
          <p:nvPr/>
        </p:nvSpPr>
        <p:spPr>
          <a:xfrm>
            <a:off x="6445176" y="2112429"/>
            <a:ext cx="2307568" cy="462432"/>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9BBC9355-F30F-CE43-BA5C-222421331E2F}"/>
              </a:ext>
            </a:extLst>
          </p:cNvPr>
          <p:cNvSpPr/>
          <p:nvPr/>
        </p:nvSpPr>
        <p:spPr>
          <a:xfrm>
            <a:off x="6583448" y="2137156"/>
            <a:ext cx="196209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Kubernetes</a:t>
            </a:r>
          </a:p>
        </p:txBody>
      </p:sp>
      <p:sp>
        <p:nvSpPr>
          <p:cNvPr id="71" name="Rectangle 70">
            <a:extLst>
              <a:ext uri="{FF2B5EF4-FFF2-40B4-BE49-F238E27FC236}">
                <a16:creationId xmlns:a16="http://schemas.microsoft.com/office/drawing/2014/main" id="{B410CC7F-4F62-F844-B73A-F75A360428A5}"/>
              </a:ext>
            </a:extLst>
          </p:cNvPr>
          <p:cNvSpPr/>
          <p:nvPr/>
        </p:nvSpPr>
        <p:spPr>
          <a:xfrm>
            <a:off x="6445176" y="2819160"/>
            <a:ext cx="2307568" cy="462432"/>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835C4ECB-74F7-DC49-A85A-B59653904E89}"/>
              </a:ext>
            </a:extLst>
          </p:cNvPr>
          <p:cNvSpPr/>
          <p:nvPr/>
        </p:nvSpPr>
        <p:spPr>
          <a:xfrm>
            <a:off x="6583448" y="2843887"/>
            <a:ext cx="196209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Kubernetes</a:t>
            </a:r>
          </a:p>
        </p:txBody>
      </p:sp>
      <p:sp>
        <p:nvSpPr>
          <p:cNvPr id="73" name="Rectangle 72">
            <a:extLst>
              <a:ext uri="{FF2B5EF4-FFF2-40B4-BE49-F238E27FC236}">
                <a16:creationId xmlns:a16="http://schemas.microsoft.com/office/drawing/2014/main" id="{771722D8-BF32-F14E-9660-B5DC609D4D43}"/>
              </a:ext>
            </a:extLst>
          </p:cNvPr>
          <p:cNvSpPr/>
          <p:nvPr/>
        </p:nvSpPr>
        <p:spPr>
          <a:xfrm>
            <a:off x="6437930" y="5098027"/>
            <a:ext cx="2307568" cy="462432"/>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5C5E47F4-1541-A744-ADED-2EA4AA7D12CA}"/>
              </a:ext>
            </a:extLst>
          </p:cNvPr>
          <p:cNvSpPr/>
          <p:nvPr/>
        </p:nvSpPr>
        <p:spPr>
          <a:xfrm>
            <a:off x="6576202" y="5122754"/>
            <a:ext cx="196209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Kubernetes</a:t>
            </a:r>
          </a:p>
        </p:txBody>
      </p:sp>
      <p:sp>
        <p:nvSpPr>
          <p:cNvPr id="75" name="Rectangle 74">
            <a:extLst>
              <a:ext uri="{FF2B5EF4-FFF2-40B4-BE49-F238E27FC236}">
                <a16:creationId xmlns:a16="http://schemas.microsoft.com/office/drawing/2014/main" id="{5255C3C2-C9F9-C945-BCE7-8F68262F8F07}"/>
              </a:ext>
            </a:extLst>
          </p:cNvPr>
          <p:cNvSpPr/>
          <p:nvPr/>
        </p:nvSpPr>
        <p:spPr>
          <a:xfrm>
            <a:off x="6437930" y="5758778"/>
            <a:ext cx="2307568" cy="462432"/>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B768E853-6051-D041-B6A7-F34384C64093}"/>
              </a:ext>
            </a:extLst>
          </p:cNvPr>
          <p:cNvSpPr/>
          <p:nvPr/>
        </p:nvSpPr>
        <p:spPr>
          <a:xfrm>
            <a:off x="6576202" y="5783505"/>
            <a:ext cx="196209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Kubernetes</a:t>
            </a:r>
          </a:p>
        </p:txBody>
      </p:sp>
    </p:spTree>
    <p:extLst>
      <p:ext uri="{BB962C8B-B14F-4D97-AF65-F5344CB8AC3E}">
        <p14:creationId xmlns:p14="http://schemas.microsoft.com/office/powerpoint/2010/main" val="312689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797A1A-88E6-FB4F-A460-C2778504EE05}"/>
              </a:ext>
            </a:extLst>
          </p:cNvPr>
          <p:cNvSpPr>
            <a:spLocks noGrp="1"/>
          </p:cNvSpPr>
          <p:nvPr>
            <p:ph type="title"/>
          </p:nvPr>
        </p:nvSpPr>
        <p:spPr/>
        <p:txBody>
          <a:bodyPr/>
          <a:lstStyle/>
          <a:p>
            <a:r>
              <a:rPr lang="en-US"/>
              <a:t>Azure Arc for Kubernetes – Scenario summary</a:t>
            </a:r>
          </a:p>
        </p:txBody>
      </p:sp>
      <p:sp>
        <p:nvSpPr>
          <p:cNvPr id="5" name="Text Placeholder 4">
            <a:extLst>
              <a:ext uri="{FF2B5EF4-FFF2-40B4-BE49-F238E27FC236}">
                <a16:creationId xmlns:a16="http://schemas.microsoft.com/office/drawing/2014/main" id="{43B5E818-9A32-1442-A9C7-CF0639827669}"/>
              </a:ext>
            </a:extLst>
          </p:cNvPr>
          <p:cNvSpPr>
            <a:spLocks noGrp="1"/>
          </p:cNvSpPr>
          <p:nvPr>
            <p:ph type="body" sz="quarter" idx="10"/>
          </p:nvPr>
        </p:nvSpPr>
        <p:spPr>
          <a:xfrm>
            <a:off x="584200" y="1435497"/>
            <a:ext cx="11018520" cy="4284250"/>
          </a:xfrm>
        </p:spPr>
        <p:txBody>
          <a:bodyPr/>
          <a:lstStyle/>
          <a:p>
            <a:pPr marL="342900" indent="-342900">
              <a:buFont typeface="+mj-lt"/>
              <a:buAutoNum type="arabicPeriod"/>
            </a:pPr>
            <a:r>
              <a:rPr lang="en-US" sz="2400" b="1"/>
              <a:t>Cluster inventory:</a:t>
            </a:r>
            <a:r>
              <a:rPr lang="en-US" sz="2400"/>
              <a:t> connect any Kubernetes cluster to Azure for inventory, organization, and tagging</a:t>
            </a:r>
            <a:endParaRPr lang="en-US" sz="2400" b="1"/>
          </a:p>
          <a:p>
            <a:pPr marL="342900" indent="-342900">
              <a:buFont typeface="+mj-lt"/>
              <a:buAutoNum type="arabicPeriod"/>
            </a:pPr>
            <a:endParaRPr lang="en-US" sz="2400" b="1"/>
          </a:p>
          <a:p>
            <a:pPr marL="342900" indent="-342900">
              <a:buFont typeface="+mj-lt"/>
              <a:buAutoNum type="arabicPeriod"/>
            </a:pPr>
            <a:r>
              <a:rPr lang="en-US" sz="2400" b="1"/>
              <a:t>Basic configuration management: </a:t>
            </a:r>
            <a:r>
              <a:rPr lang="en-US" sz="2400"/>
              <a:t>manage configuration for one cluster</a:t>
            </a:r>
          </a:p>
          <a:p>
            <a:pPr marL="342900" indent="-342900">
              <a:buFont typeface="+mj-lt"/>
              <a:buAutoNum type="arabicPeriod"/>
            </a:pPr>
            <a:r>
              <a:rPr lang="en-US" sz="2400" b="1"/>
              <a:t>Multi-cluster configuration management:</a:t>
            </a:r>
            <a:r>
              <a:rPr lang="en-US" sz="2400"/>
              <a:t> manage configuration for clusters in multiple locations (sites, clouds, etc.)</a:t>
            </a:r>
            <a:endParaRPr lang="en-US" sz="2400" b="1"/>
          </a:p>
          <a:p>
            <a:pPr marL="342900" indent="-342900">
              <a:buFont typeface="+mj-lt"/>
              <a:buAutoNum type="arabicPeriod"/>
            </a:pPr>
            <a:r>
              <a:rPr lang="en-US" sz="2400" b="1"/>
              <a:t>Separation of concerns: </a:t>
            </a:r>
            <a:r>
              <a:rPr lang="en-US" sz="2400"/>
              <a:t>manage cluster configuration and application configuration with multiple repositories</a:t>
            </a:r>
          </a:p>
          <a:p>
            <a:pPr marL="342900" indent="-342900">
              <a:buFont typeface="+mj-lt"/>
              <a:buAutoNum type="arabicPeriod"/>
            </a:pPr>
            <a:endParaRPr lang="en-US" sz="2400" b="1"/>
          </a:p>
          <a:p>
            <a:pPr marL="342900" indent="-342900">
              <a:buFont typeface="+mj-lt"/>
              <a:buAutoNum type="arabicPeriod"/>
            </a:pPr>
            <a:r>
              <a:rPr lang="en-US" sz="2400" b="1"/>
              <a:t>At-scale governance and compliance:</a:t>
            </a:r>
            <a:r>
              <a:rPr lang="en-US" sz="2400"/>
              <a:t> enforce any CM scenario using Azure Policy</a:t>
            </a:r>
            <a:endParaRPr lang="en-US" sz="2400" b="1"/>
          </a:p>
        </p:txBody>
      </p:sp>
    </p:spTree>
    <p:extLst>
      <p:ext uri="{BB962C8B-B14F-4D97-AF65-F5344CB8AC3E}">
        <p14:creationId xmlns:p14="http://schemas.microsoft.com/office/powerpoint/2010/main" val="6208827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Introductions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a:t>Who are you?</a:t>
            </a:r>
          </a:p>
          <a:p>
            <a:r>
              <a:rPr lang="en-GB"/>
              <a:t>What do you do?</a:t>
            </a:r>
          </a:p>
          <a:p>
            <a:r>
              <a:rPr lang="en-GB"/>
              <a:t>What do you want to get out of this workshop?</a:t>
            </a:r>
          </a:p>
          <a:p>
            <a:r>
              <a:rPr lang="en-GB"/>
              <a:t>What are you currently struggling with around AKS?</a:t>
            </a:r>
          </a:p>
        </p:txBody>
      </p:sp>
    </p:spTree>
    <p:extLst>
      <p:ext uri="{BB962C8B-B14F-4D97-AF65-F5344CB8AC3E}">
        <p14:creationId xmlns:p14="http://schemas.microsoft.com/office/powerpoint/2010/main" val="15592649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GB" dirty="0">
                <a:cs typeface="Segoe UI"/>
              </a:rPr>
              <a:t>Observability</a:t>
            </a:r>
          </a:p>
        </p:txBody>
      </p:sp>
    </p:spTree>
    <p:extLst>
      <p:ext uri="{BB962C8B-B14F-4D97-AF65-F5344CB8AC3E}">
        <p14:creationId xmlns:p14="http://schemas.microsoft.com/office/powerpoint/2010/main" val="185419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dirty="0"/>
              <a:t>Observability</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US" dirty="0"/>
              <a:t>What is it?</a:t>
            </a:r>
          </a:p>
          <a:p>
            <a:r>
              <a:rPr lang="en-US" dirty="0"/>
              <a:t>Separate Logging from Metrics</a:t>
            </a:r>
          </a:p>
          <a:p>
            <a:r>
              <a:rPr lang="en-US" dirty="0"/>
              <a:t>How is the data going to be viewed?</a:t>
            </a:r>
          </a:p>
          <a:p>
            <a:endParaRPr lang="en-US" dirty="0"/>
          </a:p>
          <a:p>
            <a:r>
              <a:rPr lang="en-US" dirty="0"/>
              <a:t>Large Topic, Focus is on Logging, Metrics &amp; Dashboard Visualization</a:t>
            </a:r>
          </a:p>
        </p:txBody>
      </p:sp>
    </p:spTree>
    <p:extLst>
      <p:ext uri="{BB962C8B-B14F-4D97-AF65-F5344CB8AC3E}">
        <p14:creationId xmlns:p14="http://schemas.microsoft.com/office/powerpoint/2010/main" val="35844049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dirty="0"/>
              <a:t>Observability</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4589217" cy="4833938"/>
          </a:xfrm>
        </p:spPr>
        <p:txBody>
          <a:bodyPr/>
          <a:lstStyle/>
          <a:p>
            <a:r>
              <a:rPr lang="en-US" dirty="0"/>
              <a:t>It’s more than just the App</a:t>
            </a:r>
          </a:p>
          <a:p>
            <a:r>
              <a:rPr lang="en-US" dirty="0"/>
              <a:t>It’s the Full Stack (Nodes to K8s Infra to App Workload)</a:t>
            </a:r>
          </a:p>
          <a:p>
            <a:r>
              <a:rPr lang="en-US" dirty="0"/>
              <a:t>Works with Live Data</a:t>
            </a:r>
          </a:p>
          <a:p>
            <a:r>
              <a:rPr lang="en-US" dirty="0"/>
              <a:t>Notifications &amp; Alerts</a:t>
            </a:r>
          </a:p>
          <a:p>
            <a:endParaRPr lang="en-US" dirty="0"/>
          </a:p>
        </p:txBody>
      </p:sp>
      <p:pic>
        <p:nvPicPr>
          <p:cNvPr id="4" name="Picture 3">
            <a:extLst>
              <a:ext uri="{FF2B5EF4-FFF2-40B4-BE49-F238E27FC236}">
                <a16:creationId xmlns:a16="http://schemas.microsoft.com/office/drawing/2014/main" id="{C835F8BE-3FCF-42FF-881D-3515FE113D7E}"/>
              </a:ext>
            </a:extLst>
          </p:cNvPr>
          <p:cNvPicPr>
            <a:picLocks noChangeAspect="1"/>
          </p:cNvPicPr>
          <p:nvPr/>
        </p:nvPicPr>
        <p:blipFill>
          <a:blip r:embed="rId2"/>
          <a:stretch>
            <a:fillRect/>
          </a:stretch>
        </p:blipFill>
        <p:spPr>
          <a:xfrm>
            <a:off x="5100309" y="1537714"/>
            <a:ext cx="6507491" cy="4099040"/>
          </a:xfrm>
          <a:prstGeom prst="rect">
            <a:avLst/>
          </a:prstGeom>
        </p:spPr>
      </p:pic>
    </p:spTree>
    <p:extLst>
      <p:ext uri="{BB962C8B-B14F-4D97-AF65-F5344CB8AC3E}">
        <p14:creationId xmlns:p14="http://schemas.microsoft.com/office/powerpoint/2010/main" val="47845928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dirty="0"/>
              <a:t>Logs vs Metrics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US" dirty="0"/>
              <a:t>Logs:</a:t>
            </a:r>
          </a:p>
          <a:p>
            <a:pPr lvl="1"/>
            <a:r>
              <a:rPr lang="en-US" dirty="0"/>
              <a:t>Data about a specific event, typically string-based in nature</a:t>
            </a:r>
          </a:p>
          <a:p>
            <a:pPr lvl="1"/>
            <a:r>
              <a:rPr lang="en-US" dirty="0"/>
              <a:t>E.g. Container Logs</a:t>
            </a:r>
          </a:p>
          <a:p>
            <a:r>
              <a:rPr lang="en-US" dirty="0"/>
              <a:t>Metrics:</a:t>
            </a:r>
          </a:p>
          <a:p>
            <a:pPr lvl="1"/>
            <a:r>
              <a:rPr lang="en-US" dirty="0"/>
              <a:t>Measurement at a point in time (time-series metrics)</a:t>
            </a:r>
          </a:p>
          <a:p>
            <a:pPr lvl="1"/>
            <a:r>
              <a:rPr lang="en-US" dirty="0"/>
              <a:t>Health of the System</a:t>
            </a:r>
          </a:p>
          <a:p>
            <a:pPr lvl="1"/>
            <a:r>
              <a:rPr lang="en-US" dirty="0"/>
              <a:t>E.g. CPU Utilization</a:t>
            </a:r>
          </a:p>
        </p:txBody>
      </p:sp>
    </p:spTree>
    <p:extLst>
      <p:ext uri="{BB962C8B-B14F-4D97-AF65-F5344CB8AC3E}">
        <p14:creationId xmlns:p14="http://schemas.microsoft.com/office/powerpoint/2010/main" val="11915276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dirty="0"/>
              <a:t>Dashboards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3659809" cy="4833938"/>
          </a:xfrm>
        </p:spPr>
        <p:txBody>
          <a:bodyPr/>
          <a:lstStyle/>
          <a:p>
            <a:r>
              <a:rPr lang="en-US" dirty="0"/>
              <a:t>Visualizing Metrics</a:t>
            </a:r>
          </a:p>
        </p:txBody>
      </p:sp>
      <p:pic>
        <p:nvPicPr>
          <p:cNvPr id="5" name="Picture 4" descr="A screenshot of a computer&#10;&#10;Description automatically generated">
            <a:extLst>
              <a:ext uri="{FF2B5EF4-FFF2-40B4-BE49-F238E27FC236}">
                <a16:creationId xmlns:a16="http://schemas.microsoft.com/office/drawing/2014/main" id="{F227FF04-E643-43F1-976C-34CF3E05E242}"/>
              </a:ext>
            </a:extLst>
          </p:cNvPr>
          <p:cNvPicPr>
            <a:picLocks noChangeAspect="1"/>
          </p:cNvPicPr>
          <p:nvPr/>
        </p:nvPicPr>
        <p:blipFill>
          <a:blip r:embed="rId2"/>
          <a:stretch>
            <a:fillRect/>
          </a:stretch>
        </p:blipFill>
        <p:spPr>
          <a:xfrm>
            <a:off x="696677" y="2147871"/>
            <a:ext cx="8605964" cy="4345004"/>
          </a:xfrm>
          <a:prstGeom prst="rect">
            <a:avLst/>
          </a:prstGeom>
        </p:spPr>
      </p:pic>
    </p:spTree>
    <p:extLst>
      <p:ext uri="{BB962C8B-B14F-4D97-AF65-F5344CB8AC3E}">
        <p14:creationId xmlns:p14="http://schemas.microsoft.com/office/powerpoint/2010/main" val="15509070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159685" y="173268"/>
            <a:ext cx="11390811" cy="670562"/>
          </a:xfrm>
        </p:spPr>
        <p:txBody>
          <a:bodyPr/>
          <a:lstStyle/>
          <a:p>
            <a:r>
              <a:rPr lang="en-US" dirty="0">
                <a:solidFill>
                  <a:schemeClr val="accent1"/>
                </a:solidFill>
              </a:rPr>
              <a:t>Azure Monitor </a:t>
            </a:r>
            <a:r>
              <a:rPr lang="en-US" dirty="0"/>
              <a:t>for Containers - Logging</a:t>
            </a:r>
          </a:p>
        </p:txBody>
      </p:sp>
      <p:pic>
        <p:nvPicPr>
          <p:cNvPr id="16" name="Picture 2">
            <a:extLst>
              <a:ext uri="{FF2B5EF4-FFF2-40B4-BE49-F238E27FC236}">
                <a16:creationId xmlns:a16="http://schemas.microsoft.com/office/drawing/2014/main" id="{D4A8A45E-41B9-B84D-B068-53DE524CB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6025" y="136162"/>
            <a:ext cx="376290" cy="3789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A90C48-09D6-8341-A04D-5678D78AC7C9}"/>
              </a:ext>
            </a:extLst>
          </p:cNvPr>
          <p:cNvSpPr txBox="1"/>
          <p:nvPr/>
        </p:nvSpPr>
        <p:spPr>
          <a:xfrm>
            <a:off x="3299893" y="4095433"/>
            <a:ext cx="161775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Kubernetes Service</a:t>
            </a:r>
          </a:p>
        </p:txBody>
      </p:sp>
      <p:grpSp>
        <p:nvGrpSpPr>
          <p:cNvPr id="18" name="Group 17">
            <a:extLst>
              <a:ext uri="{FF2B5EF4-FFF2-40B4-BE49-F238E27FC236}">
                <a16:creationId xmlns:a16="http://schemas.microsoft.com/office/drawing/2014/main" id="{FF664DD3-65D4-6F40-9630-0C84CA0E4838}"/>
              </a:ext>
            </a:extLst>
          </p:cNvPr>
          <p:cNvGrpSpPr/>
          <p:nvPr/>
        </p:nvGrpSpPr>
        <p:grpSpPr>
          <a:xfrm>
            <a:off x="7388417" y="4070729"/>
            <a:ext cx="1413790" cy="1403952"/>
            <a:chOff x="7623464" y="3077727"/>
            <a:chExt cx="1413790" cy="1403952"/>
          </a:xfrm>
        </p:grpSpPr>
        <p:grpSp>
          <p:nvGrpSpPr>
            <p:cNvPr id="19" name="Group 18">
              <a:extLst>
                <a:ext uri="{FF2B5EF4-FFF2-40B4-BE49-F238E27FC236}">
                  <a16:creationId xmlns:a16="http://schemas.microsoft.com/office/drawing/2014/main" id="{D30D2959-4DA1-4449-AE9C-31284CDAD947}"/>
                </a:ext>
              </a:extLst>
            </p:cNvPr>
            <p:cNvGrpSpPr/>
            <p:nvPr/>
          </p:nvGrpSpPr>
          <p:grpSpPr>
            <a:xfrm>
              <a:off x="7623464" y="3077727"/>
              <a:ext cx="1413790" cy="1403952"/>
              <a:chOff x="8208182" y="4730624"/>
              <a:chExt cx="1413790" cy="1403952"/>
            </a:xfrm>
          </p:grpSpPr>
          <p:pic>
            <p:nvPicPr>
              <p:cNvPr id="21" name="Picture 2" descr="Image result for è«ç¼é¡ illustration">
                <a:extLst>
                  <a:ext uri="{FF2B5EF4-FFF2-40B4-BE49-F238E27FC236}">
                    <a16:creationId xmlns:a16="http://schemas.microsoft.com/office/drawing/2014/main" id="{956D0B4F-1803-BD4F-ACB0-DBE74B587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182" y="4730624"/>
                <a:ext cx="1413790" cy="1244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DEE4EE4-35AE-F74F-B605-99C62B137741}"/>
                  </a:ext>
                </a:extLst>
              </p:cNvPr>
              <p:cNvSpPr txBox="1"/>
              <p:nvPr/>
            </p:nvSpPr>
            <p:spPr>
              <a:xfrm>
                <a:off x="8440873" y="5672911"/>
                <a:ext cx="73007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Monitor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Analyze</a:t>
                </a:r>
              </a:p>
            </p:txBody>
          </p:sp>
        </p:grpSp>
        <p:pic>
          <p:nvPicPr>
            <p:cNvPr id="20" name="Picture 4">
              <a:extLst>
                <a:ext uri="{FF2B5EF4-FFF2-40B4-BE49-F238E27FC236}">
                  <a16:creationId xmlns:a16="http://schemas.microsoft.com/office/drawing/2014/main" id="{60DFBCB2-A79B-F74B-AFC5-918BA2F3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7286" y="3675178"/>
              <a:ext cx="366732" cy="36933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823D4547-E970-9548-A7B2-1C19508D1F74}"/>
              </a:ext>
            </a:extLst>
          </p:cNvPr>
          <p:cNvSpPr/>
          <p:nvPr/>
        </p:nvSpPr>
        <p:spPr>
          <a:xfrm>
            <a:off x="8564102" y="5888196"/>
            <a:ext cx="2630935" cy="5444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Native alerting with integration to issue managements and ITSM tools. </a:t>
            </a:r>
          </a:p>
        </p:txBody>
      </p:sp>
      <p:sp>
        <p:nvSpPr>
          <p:cNvPr id="24" name="Rectangle 23">
            <a:extLst>
              <a:ext uri="{FF2B5EF4-FFF2-40B4-BE49-F238E27FC236}">
                <a16:creationId xmlns:a16="http://schemas.microsoft.com/office/drawing/2014/main" id="{F7081E8C-D49A-4B4A-BAD0-6B292A66BC8E}"/>
              </a:ext>
            </a:extLst>
          </p:cNvPr>
          <p:cNvSpPr/>
          <p:nvPr/>
        </p:nvSpPr>
        <p:spPr>
          <a:xfrm>
            <a:off x="8560139" y="4373017"/>
            <a:ext cx="2630934" cy="7106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Monitor and analyze Kubernetes and container deployment performance, events, health, and logs</a:t>
            </a:r>
          </a:p>
        </p:txBody>
      </p:sp>
      <p:grpSp>
        <p:nvGrpSpPr>
          <p:cNvPr id="25" name="Group 24">
            <a:extLst>
              <a:ext uri="{FF2B5EF4-FFF2-40B4-BE49-F238E27FC236}">
                <a16:creationId xmlns:a16="http://schemas.microsoft.com/office/drawing/2014/main" id="{54CCFF65-C913-4B41-9494-7DA513454EC4}"/>
              </a:ext>
            </a:extLst>
          </p:cNvPr>
          <p:cNvGrpSpPr/>
          <p:nvPr/>
        </p:nvGrpSpPr>
        <p:grpSpPr>
          <a:xfrm>
            <a:off x="3569015" y="3167033"/>
            <a:ext cx="1016853" cy="935964"/>
            <a:chOff x="2116527" y="3367811"/>
            <a:chExt cx="533589" cy="533589"/>
          </a:xfrm>
        </p:grpSpPr>
        <p:sp>
          <p:nvSpPr>
            <p:cNvPr id="26" name="Rectangle: Rounded Corners 65">
              <a:extLst>
                <a:ext uri="{FF2B5EF4-FFF2-40B4-BE49-F238E27FC236}">
                  <a16:creationId xmlns:a16="http://schemas.microsoft.com/office/drawing/2014/main" id="{1191A547-B13B-834C-A947-46E2A301CD3D}"/>
                </a:ext>
              </a:extLst>
            </p:cNvPr>
            <p:cNvSpPr/>
            <p:nvPr/>
          </p:nvSpPr>
          <p:spPr bwMode="auto">
            <a:xfrm>
              <a:off x="2116527" y="3367811"/>
              <a:ext cx="533589" cy="533589"/>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DB8F9491-B527-F249-818C-C510815F199C}"/>
                </a:ext>
              </a:extLst>
            </p:cNvPr>
            <p:cNvGrpSpPr/>
            <p:nvPr/>
          </p:nvGrpSpPr>
          <p:grpSpPr>
            <a:xfrm>
              <a:off x="2210352" y="3471248"/>
              <a:ext cx="355417" cy="335781"/>
              <a:chOff x="3172902" y="4132385"/>
              <a:chExt cx="355417" cy="335781"/>
            </a:xfrm>
          </p:grpSpPr>
          <p:grpSp>
            <p:nvGrpSpPr>
              <p:cNvPr id="28" name="Group 27">
                <a:extLst>
                  <a:ext uri="{FF2B5EF4-FFF2-40B4-BE49-F238E27FC236}">
                    <a16:creationId xmlns:a16="http://schemas.microsoft.com/office/drawing/2014/main" id="{E9369F70-1D1C-614D-AD92-6C2A705E3829}"/>
                  </a:ext>
                </a:extLst>
              </p:cNvPr>
              <p:cNvGrpSpPr/>
              <p:nvPr/>
            </p:nvGrpSpPr>
            <p:grpSpPr>
              <a:xfrm>
                <a:off x="3234030" y="4132385"/>
                <a:ext cx="233160" cy="110531"/>
                <a:chOff x="3234867" y="4132385"/>
                <a:chExt cx="233160" cy="110531"/>
              </a:xfrm>
            </p:grpSpPr>
            <p:sp>
              <p:nvSpPr>
                <p:cNvPr id="36" name="Freeform: Shape 75">
                  <a:extLst>
                    <a:ext uri="{FF2B5EF4-FFF2-40B4-BE49-F238E27FC236}">
                      <a16:creationId xmlns:a16="http://schemas.microsoft.com/office/drawing/2014/main" id="{63B7B909-8327-5F49-B877-C767E000C00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76">
                  <a:extLst>
                    <a:ext uri="{FF2B5EF4-FFF2-40B4-BE49-F238E27FC236}">
                      <a16:creationId xmlns:a16="http://schemas.microsoft.com/office/drawing/2014/main" id="{AD65EC04-699B-924F-81FE-3546523783C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AF75964A-6394-3C48-A304-A82CD0D5962E}"/>
                  </a:ext>
                </a:extLst>
              </p:cNvPr>
              <p:cNvGrpSpPr/>
              <p:nvPr/>
            </p:nvGrpSpPr>
            <p:grpSpPr>
              <a:xfrm>
                <a:off x="3172902" y="4245010"/>
                <a:ext cx="355417" cy="110531"/>
                <a:chOff x="3172902" y="4244590"/>
                <a:chExt cx="355417" cy="110531"/>
              </a:xfrm>
            </p:grpSpPr>
            <p:sp>
              <p:nvSpPr>
                <p:cNvPr id="33" name="Freeform: Shape 72">
                  <a:extLst>
                    <a:ext uri="{FF2B5EF4-FFF2-40B4-BE49-F238E27FC236}">
                      <a16:creationId xmlns:a16="http://schemas.microsoft.com/office/drawing/2014/main" id="{02EE1094-8B3F-844B-9870-7425DEEF21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73">
                  <a:extLst>
                    <a:ext uri="{FF2B5EF4-FFF2-40B4-BE49-F238E27FC236}">
                      <a16:creationId xmlns:a16="http://schemas.microsoft.com/office/drawing/2014/main" id="{3C0661F6-D671-CC49-9A44-8EEEF0DE65C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74">
                  <a:extLst>
                    <a:ext uri="{FF2B5EF4-FFF2-40B4-BE49-F238E27FC236}">
                      <a16:creationId xmlns:a16="http://schemas.microsoft.com/office/drawing/2014/main" id="{206CC4F2-F6D9-F74F-84F5-2E0D9C597E19}"/>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8BAAB04-FBAF-B347-A94E-262CF12AC5F8}"/>
                  </a:ext>
                </a:extLst>
              </p:cNvPr>
              <p:cNvGrpSpPr/>
              <p:nvPr/>
            </p:nvGrpSpPr>
            <p:grpSpPr>
              <a:xfrm>
                <a:off x="3234030" y="4357635"/>
                <a:ext cx="233160" cy="110531"/>
                <a:chOff x="3234867" y="4132385"/>
                <a:chExt cx="233160" cy="110531"/>
              </a:xfrm>
            </p:grpSpPr>
            <p:sp>
              <p:nvSpPr>
                <p:cNvPr id="31" name="Freeform: Shape 70">
                  <a:extLst>
                    <a:ext uri="{FF2B5EF4-FFF2-40B4-BE49-F238E27FC236}">
                      <a16:creationId xmlns:a16="http://schemas.microsoft.com/office/drawing/2014/main" id="{C190730E-0B60-DA44-BF52-79A07D7942E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71">
                  <a:extLst>
                    <a:ext uri="{FF2B5EF4-FFF2-40B4-BE49-F238E27FC236}">
                      <a16:creationId xmlns:a16="http://schemas.microsoft.com/office/drawing/2014/main" id="{8BFEB966-71AC-AE43-8524-8AA97C1AA62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8" name="Group 37">
            <a:extLst>
              <a:ext uri="{FF2B5EF4-FFF2-40B4-BE49-F238E27FC236}">
                <a16:creationId xmlns:a16="http://schemas.microsoft.com/office/drawing/2014/main" id="{204E7029-53ED-A843-9D77-688274203BBD}"/>
              </a:ext>
            </a:extLst>
          </p:cNvPr>
          <p:cNvGrpSpPr/>
          <p:nvPr/>
        </p:nvGrpSpPr>
        <p:grpSpPr>
          <a:xfrm>
            <a:off x="5683188" y="3172536"/>
            <a:ext cx="952591" cy="935965"/>
            <a:chOff x="5456347" y="4817071"/>
            <a:chExt cx="432930" cy="442932"/>
          </a:xfrm>
        </p:grpSpPr>
        <p:sp>
          <p:nvSpPr>
            <p:cNvPr id="39" name="Rectangle: Rounded Corners 50">
              <a:extLst>
                <a:ext uri="{FF2B5EF4-FFF2-40B4-BE49-F238E27FC236}">
                  <a16:creationId xmlns:a16="http://schemas.microsoft.com/office/drawing/2014/main" id="{4F82977B-FC04-A143-A158-117295FF874C}"/>
                </a:ext>
              </a:extLst>
            </p:cNvPr>
            <p:cNvSpPr/>
            <p:nvPr/>
          </p:nvSpPr>
          <p:spPr bwMode="auto">
            <a:xfrm>
              <a:off x="5456347" y="4817071"/>
              <a:ext cx="432930" cy="442932"/>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0" name="Graphic 39">
              <a:extLst>
                <a:ext uri="{FF2B5EF4-FFF2-40B4-BE49-F238E27FC236}">
                  <a16:creationId xmlns:a16="http://schemas.microsoft.com/office/drawing/2014/main" id="{07027C5A-8353-1144-A675-B588C1A13CF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22655" y="4879128"/>
              <a:ext cx="307118" cy="312826"/>
            </a:xfrm>
            <a:prstGeom prst="rect">
              <a:avLst/>
            </a:prstGeom>
          </p:spPr>
        </p:pic>
      </p:grpSp>
      <p:sp>
        <p:nvSpPr>
          <p:cNvPr id="52" name="Rectangle: Rounded Corners 55">
            <a:extLst>
              <a:ext uri="{FF2B5EF4-FFF2-40B4-BE49-F238E27FC236}">
                <a16:creationId xmlns:a16="http://schemas.microsoft.com/office/drawing/2014/main" id="{2AE23A8D-5CFA-DE4B-AC14-483BF88E74D3}"/>
              </a:ext>
            </a:extLst>
          </p:cNvPr>
          <p:cNvSpPr/>
          <p:nvPr/>
        </p:nvSpPr>
        <p:spPr bwMode="auto">
          <a:xfrm>
            <a:off x="860642" y="3148514"/>
            <a:ext cx="997671" cy="959985"/>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B34D2D41-0377-264B-9879-606AD5010752}"/>
              </a:ext>
            </a:extLst>
          </p:cNvPr>
          <p:cNvGrpSpPr/>
          <p:nvPr/>
        </p:nvGrpSpPr>
        <p:grpSpPr>
          <a:xfrm>
            <a:off x="1018851" y="3351796"/>
            <a:ext cx="663534" cy="569462"/>
            <a:chOff x="4117181" y="5754173"/>
            <a:chExt cx="542082" cy="538756"/>
          </a:xfrm>
        </p:grpSpPr>
        <p:sp>
          <p:nvSpPr>
            <p:cNvPr id="55" name="Freeform: Shape 77">
              <a:extLst>
                <a:ext uri="{FF2B5EF4-FFF2-40B4-BE49-F238E27FC236}">
                  <a16:creationId xmlns:a16="http://schemas.microsoft.com/office/drawing/2014/main" id="{2CBE4994-3C2A-674C-A0CD-FD4A9CC13DAE}"/>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78">
              <a:extLst>
                <a:ext uri="{FF2B5EF4-FFF2-40B4-BE49-F238E27FC236}">
                  <a16:creationId xmlns:a16="http://schemas.microsoft.com/office/drawing/2014/main" id="{5DBC3D87-84E5-694F-A08A-ECB563675796}"/>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79">
              <a:extLst>
                <a:ext uri="{FF2B5EF4-FFF2-40B4-BE49-F238E27FC236}">
                  <a16:creationId xmlns:a16="http://schemas.microsoft.com/office/drawing/2014/main" id="{69F93870-ED00-834F-B10C-18B9C286A946}"/>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Shape 80">
              <a:extLst>
                <a:ext uri="{FF2B5EF4-FFF2-40B4-BE49-F238E27FC236}">
                  <a16:creationId xmlns:a16="http://schemas.microsoft.com/office/drawing/2014/main" id="{4B75DA23-BF5B-AA42-839F-A8CA257CA4E6}"/>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81">
              <a:extLst>
                <a:ext uri="{FF2B5EF4-FFF2-40B4-BE49-F238E27FC236}">
                  <a16:creationId xmlns:a16="http://schemas.microsoft.com/office/drawing/2014/main" id="{15F89298-FE85-5A47-A9C1-393377BDB179}"/>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82">
              <a:extLst>
                <a:ext uri="{FF2B5EF4-FFF2-40B4-BE49-F238E27FC236}">
                  <a16:creationId xmlns:a16="http://schemas.microsoft.com/office/drawing/2014/main" id="{74853135-A037-2B4E-8335-8715816C35F3}"/>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83">
              <a:extLst>
                <a:ext uri="{FF2B5EF4-FFF2-40B4-BE49-F238E27FC236}">
                  <a16:creationId xmlns:a16="http://schemas.microsoft.com/office/drawing/2014/main" id="{E5B24391-3B2E-AA43-B60E-A5DF734AAEA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1FDF34D9-7B80-E04C-A801-0C664496BDEE}"/>
              </a:ext>
            </a:extLst>
          </p:cNvPr>
          <p:cNvSpPr txBox="1"/>
          <p:nvPr/>
        </p:nvSpPr>
        <p:spPr>
          <a:xfrm>
            <a:off x="5665876" y="4098436"/>
            <a:ext cx="100219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Monitor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for Containers</a:t>
            </a:r>
          </a:p>
        </p:txBody>
      </p:sp>
      <p:cxnSp>
        <p:nvCxnSpPr>
          <p:cNvPr id="63" name="Straight Arrow Connector 62">
            <a:extLst>
              <a:ext uri="{FF2B5EF4-FFF2-40B4-BE49-F238E27FC236}">
                <a16:creationId xmlns:a16="http://schemas.microsoft.com/office/drawing/2014/main" id="{EDF8727C-7E33-4648-AA2F-82AB57AEFB75}"/>
              </a:ext>
            </a:extLst>
          </p:cNvPr>
          <p:cNvCxnSpPr>
            <a:cxnSpLocks/>
          </p:cNvCxnSpPr>
          <p:nvPr/>
        </p:nvCxnSpPr>
        <p:spPr>
          <a:xfrm>
            <a:off x="4600886" y="3635015"/>
            <a:ext cx="1097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6DAED71-4421-4D45-BBF1-53B759FBF622}"/>
              </a:ext>
            </a:extLst>
          </p:cNvPr>
          <p:cNvSpPr txBox="1"/>
          <p:nvPr/>
        </p:nvSpPr>
        <p:spPr>
          <a:xfrm>
            <a:off x="874845" y="4101533"/>
            <a:ext cx="99097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Pipeline</a:t>
            </a:r>
          </a:p>
        </p:txBody>
      </p:sp>
      <p:cxnSp>
        <p:nvCxnSpPr>
          <p:cNvPr id="65" name="Straight Arrow Connector 64">
            <a:extLst>
              <a:ext uri="{FF2B5EF4-FFF2-40B4-BE49-F238E27FC236}">
                <a16:creationId xmlns:a16="http://schemas.microsoft.com/office/drawing/2014/main" id="{7FE9BEDD-3B26-864F-BBE9-7E6013BB6519}"/>
              </a:ext>
            </a:extLst>
          </p:cNvPr>
          <p:cNvCxnSpPr>
            <a:cxnSpLocks/>
          </p:cNvCxnSpPr>
          <p:nvPr/>
        </p:nvCxnSpPr>
        <p:spPr>
          <a:xfrm flipV="1">
            <a:off x="1857229" y="3642966"/>
            <a:ext cx="17373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F333CD-F55C-AC4D-9FF5-937DF39925A0}"/>
              </a:ext>
            </a:extLst>
          </p:cNvPr>
          <p:cNvCxnSpPr>
            <a:cxnSpLocks/>
          </p:cNvCxnSpPr>
          <p:nvPr/>
        </p:nvCxnSpPr>
        <p:spPr>
          <a:xfrm flipH="1">
            <a:off x="2714480" y="3271596"/>
            <a:ext cx="1" cy="3657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33A68CBF-734A-994C-9EE6-16E4EE5A0F15}"/>
              </a:ext>
            </a:extLst>
          </p:cNvPr>
          <p:cNvGrpSpPr/>
          <p:nvPr/>
        </p:nvGrpSpPr>
        <p:grpSpPr>
          <a:xfrm>
            <a:off x="2102422" y="2226427"/>
            <a:ext cx="1224118" cy="998242"/>
            <a:chOff x="2713817" y="2118359"/>
            <a:chExt cx="1224118" cy="998242"/>
          </a:xfrm>
        </p:grpSpPr>
        <p:grpSp>
          <p:nvGrpSpPr>
            <p:cNvPr id="68" name="Group 67">
              <a:extLst>
                <a:ext uri="{FF2B5EF4-FFF2-40B4-BE49-F238E27FC236}">
                  <a16:creationId xmlns:a16="http://schemas.microsoft.com/office/drawing/2014/main" id="{45C0ED4D-4FF0-F74C-9B0A-A0CCE9824205}"/>
                </a:ext>
              </a:extLst>
            </p:cNvPr>
            <p:cNvGrpSpPr/>
            <p:nvPr/>
          </p:nvGrpSpPr>
          <p:grpSpPr>
            <a:xfrm>
              <a:off x="2713817" y="2118359"/>
              <a:ext cx="1224118" cy="998242"/>
              <a:chOff x="2728591" y="3529120"/>
              <a:chExt cx="1224118" cy="998242"/>
            </a:xfrm>
          </p:grpSpPr>
          <p:pic>
            <p:nvPicPr>
              <p:cNvPr id="70" name="Picture 10" descr="Image result for binoculars illustration">
                <a:extLst>
                  <a:ext uri="{FF2B5EF4-FFF2-40B4-BE49-F238E27FC236}">
                    <a16:creationId xmlns:a16="http://schemas.microsoft.com/office/drawing/2014/main" id="{0FAA678D-8B76-334A-A382-D1D15EEF5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5974" y="3529120"/>
                <a:ext cx="797427" cy="79742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DA70349B-34CB-3C40-9B0E-95CB2511165C}"/>
                  </a:ext>
                </a:extLst>
              </p:cNvPr>
              <p:cNvSpPr txBox="1"/>
              <p:nvPr/>
            </p:nvSpPr>
            <p:spPr>
              <a:xfrm>
                <a:off x="2728591" y="4219585"/>
                <a:ext cx="12241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Observability</a:t>
                </a:r>
              </a:p>
            </p:txBody>
          </p:sp>
        </p:grpSp>
        <p:pic>
          <p:nvPicPr>
            <p:cNvPr id="69" name="Picture 4">
              <a:extLst>
                <a:ext uri="{FF2B5EF4-FFF2-40B4-BE49-F238E27FC236}">
                  <a16:creationId xmlns:a16="http://schemas.microsoft.com/office/drawing/2014/main" id="{B3CCF147-2FD6-0641-9D51-FB3BBC8A6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732" y="2518549"/>
              <a:ext cx="295790" cy="297887"/>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C65D8472-7253-0C46-BEC3-649DC4639B1F}"/>
              </a:ext>
            </a:extLst>
          </p:cNvPr>
          <p:cNvSpPr/>
          <p:nvPr/>
        </p:nvSpPr>
        <p:spPr>
          <a:xfrm>
            <a:off x="1596898" y="1763971"/>
            <a:ext cx="2864273" cy="6099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Observe live container logs and Kubernetes event log on container deployment status</a:t>
            </a:r>
          </a:p>
        </p:txBody>
      </p:sp>
      <p:sp>
        <p:nvSpPr>
          <p:cNvPr id="73" name="TextBox 72">
            <a:extLst>
              <a:ext uri="{FF2B5EF4-FFF2-40B4-BE49-F238E27FC236}">
                <a16:creationId xmlns:a16="http://schemas.microsoft.com/office/drawing/2014/main" id="{1D4A7FBE-632F-EE42-9388-33A473205417}"/>
              </a:ext>
            </a:extLst>
          </p:cNvPr>
          <p:cNvSpPr txBox="1"/>
          <p:nvPr/>
        </p:nvSpPr>
        <p:spPr>
          <a:xfrm>
            <a:off x="7599597" y="6451267"/>
            <a:ext cx="82958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Response</a:t>
            </a:r>
          </a:p>
        </p:txBody>
      </p:sp>
      <p:sp>
        <p:nvSpPr>
          <p:cNvPr id="74" name="Oval 73">
            <a:extLst>
              <a:ext uri="{FF2B5EF4-FFF2-40B4-BE49-F238E27FC236}">
                <a16:creationId xmlns:a16="http://schemas.microsoft.com/office/drawing/2014/main" id="{31503B52-5546-BB43-A856-D8813687F3AF}"/>
              </a:ext>
            </a:extLst>
          </p:cNvPr>
          <p:cNvSpPr/>
          <p:nvPr/>
        </p:nvSpPr>
        <p:spPr bwMode="auto">
          <a:xfrm>
            <a:off x="5416819" y="293332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75" name="Straight Arrow Connector 74">
            <a:extLst>
              <a:ext uri="{FF2B5EF4-FFF2-40B4-BE49-F238E27FC236}">
                <a16:creationId xmlns:a16="http://schemas.microsoft.com/office/drawing/2014/main" id="{B6BD6020-ACBF-0648-A4E3-22689F36A3BE}"/>
              </a:ext>
            </a:extLst>
          </p:cNvPr>
          <p:cNvCxnSpPr/>
          <p:nvPr/>
        </p:nvCxnSpPr>
        <p:spPr>
          <a:xfrm flipV="1">
            <a:off x="6652226" y="3634263"/>
            <a:ext cx="731520" cy="24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590E287-BAEF-3F4B-ACC1-3D6F35A94E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7113" y="2991118"/>
            <a:ext cx="823669" cy="823669"/>
          </a:xfrm>
          <a:prstGeom prst="rect">
            <a:avLst/>
          </a:prstGeom>
        </p:spPr>
      </p:pic>
      <p:sp>
        <p:nvSpPr>
          <p:cNvPr id="77" name="Rectangle 76">
            <a:extLst>
              <a:ext uri="{FF2B5EF4-FFF2-40B4-BE49-F238E27FC236}">
                <a16:creationId xmlns:a16="http://schemas.microsoft.com/office/drawing/2014/main" id="{88473179-9BE0-C843-BDFF-03CA7A4E8A57}"/>
              </a:ext>
            </a:extLst>
          </p:cNvPr>
          <p:cNvSpPr/>
          <p:nvPr/>
        </p:nvSpPr>
        <p:spPr>
          <a:xfrm>
            <a:off x="8564102" y="3183539"/>
            <a:ext cx="2630935" cy="47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Provide insights with multi-cluster health roll up view.</a:t>
            </a:r>
          </a:p>
        </p:txBody>
      </p:sp>
      <p:sp>
        <p:nvSpPr>
          <p:cNvPr id="78" name="TextBox 77">
            <a:extLst>
              <a:ext uri="{FF2B5EF4-FFF2-40B4-BE49-F238E27FC236}">
                <a16:creationId xmlns:a16="http://schemas.microsoft.com/office/drawing/2014/main" id="{21B10100-9599-194F-8BC7-7AC2A1CE68A4}"/>
              </a:ext>
            </a:extLst>
          </p:cNvPr>
          <p:cNvSpPr txBox="1"/>
          <p:nvPr/>
        </p:nvSpPr>
        <p:spPr>
          <a:xfrm>
            <a:off x="7598336" y="3765881"/>
            <a:ext cx="71205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Insights</a:t>
            </a:r>
          </a:p>
        </p:txBody>
      </p:sp>
      <p:pic>
        <p:nvPicPr>
          <p:cNvPr id="79" name="Picture 4">
            <a:extLst>
              <a:ext uri="{FF2B5EF4-FFF2-40B4-BE49-F238E27FC236}">
                <a16:creationId xmlns:a16="http://schemas.microsoft.com/office/drawing/2014/main" id="{87738F6A-4234-BA48-8E33-E3C2AD80F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203" y="3394012"/>
            <a:ext cx="3667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80" name="Graphic 79">
            <a:extLst>
              <a:ext uri="{FF2B5EF4-FFF2-40B4-BE49-F238E27FC236}">
                <a16:creationId xmlns:a16="http://schemas.microsoft.com/office/drawing/2014/main" id="{8E9D3B3F-ACDC-FE41-BFF0-0F7923DE4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48987" y="1763971"/>
            <a:ext cx="854718" cy="854718"/>
          </a:xfrm>
          <a:prstGeom prst="rect">
            <a:avLst/>
          </a:prstGeom>
        </p:spPr>
      </p:pic>
      <p:pic>
        <p:nvPicPr>
          <p:cNvPr id="81" name="Picture 4">
            <a:extLst>
              <a:ext uri="{FF2B5EF4-FFF2-40B4-BE49-F238E27FC236}">
                <a16:creationId xmlns:a16="http://schemas.microsoft.com/office/drawing/2014/main" id="{89A646A2-CD4F-7647-B0B8-B282CF9F9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670" y="2204702"/>
            <a:ext cx="366732" cy="369332"/>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CC0F4943-9A0C-9F45-B1E7-C008087F07EA}"/>
              </a:ext>
            </a:extLst>
          </p:cNvPr>
          <p:cNvSpPr/>
          <p:nvPr/>
        </p:nvSpPr>
        <p:spPr>
          <a:xfrm>
            <a:off x="8577858" y="1889677"/>
            <a:ext cx="2630935" cy="854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Semilight" panose="020B0402040204020203" pitchFamily="34" charset="0"/>
                <a:ea typeface="Segoe UI Light" charset="0"/>
                <a:cs typeface="Segoe UI Semilight" panose="020B0402040204020203" pitchFamily="34" charset="0"/>
              </a:rPr>
              <a:t>Visualize overall health and performance from cluster to containers with drill downs and filters. </a:t>
            </a:r>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3" name="TextBox 82">
            <a:extLst>
              <a:ext uri="{FF2B5EF4-FFF2-40B4-BE49-F238E27FC236}">
                <a16:creationId xmlns:a16="http://schemas.microsoft.com/office/drawing/2014/main" id="{B3529E69-9DF5-144F-9359-02A57DB0B33F}"/>
              </a:ext>
            </a:extLst>
          </p:cNvPr>
          <p:cNvSpPr txBox="1"/>
          <p:nvPr/>
        </p:nvSpPr>
        <p:spPr>
          <a:xfrm>
            <a:off x="7474318" y="2538308"/>
            <a:ext cx="103586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Visualization</a:t>
            </a:r>
          </a:p>
        </p:txBody>
      </p:sp>
      <p:sp>
        <p:nvSpPr>
          <p:cNvPr id="84" name="Oval 83">
            <a:extLst>
              <a:ext uri="{FF2B5EF4-FFF2-40B4-BE49-F238E27FC236}">
                <a16:creationId xmlns:a16="http://schemas.microsoft.com/office/drawing/2014/main" id="{F4C8779A-E6D9-8A4E-AE65-0DF2183094F4}"/>
              </a:ext>
            </a:extLst>
          </p:cNvPr>
          <p:cNvSpPr/>
          <p:nvPr/>
        </p:nvSpPr>
        <p:spPr bwMode="auto">
          <a:xfrm>
            <a:off x="2079969" y="268453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grpSp>
        <p:nvGrpSpPr>
          <p:cNvPr id="85" name="Group 84">
            <a:extLst>
              <a:ext uri="{FF2B5EF4-FFF2-40B4-BE49-F238E27FC236}">
                <a16:creationId xmlns:a16="http://schemas.microsoft.com/office/drawing/2014/main" id="{2932C4B9-F4CB-844F-B785-59DA5B0BE953}"/>
              </a:ext>
            </a:extLst>
          </p:cNvPr>
          <p:cNvGrpSpPr/>
          <p:nvPr/>
        </p:nvGrpSpPr>
        <p:grpSpPr>
          <a:xfrm>
            <a:off x="3599916" y="4849678"/>
            <a:ext cx="1016853" cy="935964"/>
            <a:chOff x="3720265" y="5406217"/>
            <a:chExt cx="1016853" cy="935964"/>
          </a:xfrm>
        </p:grpSpPr>
        <p:sp>
          <p:nvSpPr>
            <p:cNvPr id="87" name="Rectangle: Rounded Corners 110">
              <a:extLst>
                <a:ext uri="{FF2B5EF4-FFF2-40B4-BE49-F238E27FC236}">
                  <a16:creationId xmlns:a16="http://schemas.microsoft.com/office/drawing/2014/main" id="{8578A4BE-6C15-574B-8F32-231EAAC8BBD6}"/>
                </a:ext>
              </a:extLst>
            </p:cNvPr>
            <p:cNvSpPr/>
            <p:nvPr/>
          </p:nvSpPr>
          <p:spPr bwMode="auto">
            <a:xfrm>
              <a:off x="3720265" y="5406217"/>
              <a:ext cx="1016853" cy="935964"/>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9F8D9286-8D6C-FE46-9D1A-5D378954E9A6}"/>
                </a:ext>
              </a:extLst>
            </p:cNvPr>
            <p:cNvGrpSpPr/>
            <p:nvPr/>
          </p:nvGrpSpPr>
          <p:grpSpPr>
            <a:xfrm>
              <a:off x="3878968" y="5580340"/>
              <a:ext cx="694118" cy="624764"/>
              <a:chOff x="2878931" y="2940843"/>
              <a:chExt cx="1095375" cy="971550"/>
            </a:xfrm>
          </p:grpSpPr>
          <p:sp>
            <p:nvSpPr>
              <p:cNvPr id="88" name="Freeform: Shape 84">
                <a:extLst>
                  <a:ext uri="{FF2B5EF4-FFF2-40B4-BE49-F238E27FC236}">
                    <a16:creationId xmlns:a16="http://schemas.microsoft.com/office/drawing/2014/main" id="{831C5197-D60B-6448-81E5-1E5AF20F9DC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5">
                <a:extLst>
                  <a:ext uri="{FF2B5EF4-FFF2-40B4-BE49-F238E27FC236}">
                    <a16:creationId xmlns:a16="http://schemas.microsoft.com/office/drawing/2014/main" id="{22B57639-A0FE-6949-8577-D57D390C195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6">
                <a:extLst>
                  <a:ext uri="{FF2B5EF4-FFF2-40B4-BE49-F238E27FC236}">
                    <a16:creationId xmlns:a16="http://schemas.microsoft.com/office/drawing/2014/main" id="{E53714FD-36C0-1D4D-81E3-BF258C3B4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87">
                <a:extLst>
                  <a:ext uri="{FF2B5EF4-FFF2-40B4-BE49-F238E27FC236}">
                    <a16:creationId xmlns:a16="http://schemas.microsoft.com/office/drawing/2014/main" id="{AFE2C62C-3A35-D64C-9BAC-1A8B2DFB3D7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88">
                <a:extLst>
                  <a:ext uri="{FF2B5EF4-FFF2-40B4-BE49-F238E27FC236}">
                    <a16:creationId xmlns:a16="http://schemas.microsoft.com/office/drawing/2014/main" id="{687E5611-708D-A54A-B3C8-2516D0ABFC0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89">
                <a:extLst>
                  <a:ext uri="{FF2B5EF4-FFF2-40B4-BE49-F238E27FC236}">
                    <a16:creationId xmlns:a16="http://schemas.microsoft.com/office/drawing/2014/main" id="{0F21D8D4-7C33-F142-A20B-297D40368580}"/>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0">
                <a:extLst>
                  <a:ext uri="{FF2B5EF4-FFF2-40B4-BE49-F238E27FC236}">
                    <a16:creationId xmlns:a16="http://schemas.microsoft.com/office/drawing/2014/main" id="{BF7027F2-FFDF-C948-A677-6D749EB63F1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95" name="Plus Sign 3">
            <a:extLst>
              <a:ext uri="{FF2B5EF4-FFF2-40B4-BE49-F238E27FC236}">
                <a16:creationId xmlns:a16="http://schemas.microsoft.com/office/drawing/2014/main" id="{DA5F7439-760A-564E-9FAD-66932FBAD8D3}"/>
              </a:ext>
            </a:extLst>
          </p:cNvPr>
          <p:cNvSpPr/>
          <p:nvPr/>
        </p:nvSpPr>
        <p:spPr bwMode="auto">
          <a:xfrm>
            <a:off x="3956202" y="4398701"/>
            <a:ext cx="292909" cy="312032"/>
          </a:xfrm>
          <a:prstGeom prst="mathPlus">
            <a:avLst>
              <a:gd name="adj1" fmla="val 2382"/>
            </a:avLst>
          </a:prstGeom>
          <a:solidFill>
            <a:schemeClr val="accent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TextBox 95">
            <a:extLst>
              <a:ext uri="{FF2B5EF4-FFF2-40B4-BE49-F238E27FC236}">
                <a16:creationId xmlns:a16="http://schemas.microsoft.com/office/drawing/2014/main" id="{5CADEA87-5643-BA43-B157-138227AB1B8A}"/>
              </a:ext>
            </a:extLst>
          </p:cNvPr>
          <p:cNvSpPr txBox="1"/>
          <p:nvPr/>
        </p:nvSpPr>
        <p:spPr>
          <a:xfrm>
            <a:off x="3471323" y="5821265"/>
            <a:ext cx="116249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AKS Virtual Node</a:t>
            </a:r>
          </a:p>
        </p:txBody>
      </p:sp>
      <p:pic>
        <p:nvPicPr>
          <p:cNvPr id="97" name="Graphic 176">
            <a:extLst>
              <a:ext uri="{FF2B5EF4-FFF2-40B4-BE49-F238E27FC236}">
                <a16:creationId xmlns:a16="http://schemas.microsoft.com/office/drawing/2014/main" id="{35007511-07F8-2649-9138-313AD1E31D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98631" y="5687487"/>
            <a:ext cx="833763" cy="833763"/>
          </a:xfrm>
          <a:prstGeom prst="rect">
            <a:avLst/>
          </a:prstGeom>
        </p:spPr>
      </p:pic>
      <p:pic>
        <p:nvPicPr>
          <p:cNvPr id="98" name="Picture 4">
            <a:extLst>
              <a:ext uri="{FF2B5EF4-FFF2-40B4-BE49-F238E27FC236}">
                <a16:creationId xmlns:a16="http://schemas.microsoft.com/office/drawing/2014/main" id="{39862BCF-D34C-1D44-ABC5-E5660305B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4733" y="6149703"/>
            <a:ext cx="366732" cy="369332"/>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98172577-E011-C245-9CC7-D33CA2C83740}"/>
              </a:ext>
            </a:extLst>
          </p:cNvPr>
          <p:cNvSpPr txBox="1"/>
          <p:nvPr/>
        </p:nvSpPr>
        <p:spPr>
          <a:xfrm>
            <a:off x="5633956" y="2514961"/>
            <a:ext cx="18616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Insightful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and Alerting</a:t>
            </a:r>
          </a:p>
        </p:txBody>
      </p:sp>
      <p:sp>
        <p:nvSpPr>
          <p:cNvPr id="100" name="Rectangle 99">
            <a:extLst>
              <a:ext uri="{FF2B5EF4-FFF2-40B4-BE49-F238E27FC236}">
                <a16:creationId xmlns:a16="http://schemas.microsoft.com/office/drawing/2014/main" id="{EE93DF89-7863-4025-B982-4414910EBAF9}"/>
              </a:ext>
            </a:extLst>
          </p:cNvPr>
          <p:cNvSpPr/>
          <p:nvPr/>
        </p:nvSpPr>
        <p:spPr>
          <a:xfrm>
            <a:off x="8577858" y="1010528"/>
            <a:ext cx="2630935" cy="61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Cloud Native experience to Azure Monitor with Prometheus integration.</a:t>
            </a:r>
          </a:p>
        </p:txBody>
      </p:sp>
      <p:grpSp>
        <p:nvGrpSpPr>
          <p:cNvPr id="3" name="Group 2">
            <a:extLst>
              <a:ext uri="{FF2B5EF4-FFF2-40B4-BE49-F238E27FC236}">
                <a16:creationId xmlns:a16="http://schemas.microsoft.com/office/drawing/2014/main" id="{A47CE259-CCAE-40BA-BAF4-F1D231E86F2F}"/>
              </a:ext>
            </a:extLst>
          </p:cNvPr>
          <p:cNvGrpSpPr/>
          <p:nvPr/>
        </p:nvGrpSpPr>
        <p:grpSpPr>
          <a:xfrm>
            <a:off x="7677029" y="891473"/>
            <a:ext cx="753425" cy="730525"/>
            <a:chOff x="7677029" y="891473"/>
            <a:chExt cx="753425" cy="730525"/>
          </a:xfrm>
        </p:grpSpPr>
        <p:pic>
          <p:nvPicPr>
            <p:cNvPr id="1026" name="Picture 2" descr="Image result for prometheus monitor">
              <a:extLst>
                <a:ext uri="{FF2B5EF4-FFF2-40B4-BE49-F238E27FC236}">
                  <a16:creationId xmlns:a16="http://schemas.microsoft.com/office/drawing/2014/main" id="{CB4F70AF-5BB4-42BD-ADE5-9899EC21F2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77029" y="891473"/>
              <a:ext cx="627011" cy="6218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910D54AD-EF72-49B3-B1E2-CC197DE07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3722" y="1252666"/>
              <a:ext cx="366732" cy="3693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08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500"/>
                                        <p:tgtEl>
                                          <p:spTgt spid="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fade">
                                      <p:cBhvr>
                                        <p:cTn id="71" dur="500"/>
                                        <p:tgtEl>
                                          <p:spTgt spid="99"/>
                                        </p:tgtEl>
                                      </p:cBhvr>
                                    </p:animEffect>
                                  </p:childTnLst>
                                </p:cTn>
                              </p:par>
                              <p:par>
                                <p:cTn id="72" presetID="10" presetClass="entr" presetSubtype="0" fill="hold"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par>
                                <p:cTn id="75" presetID="10" presetClass="entr" presetSubtype="0" fill="hold"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500"/>
                                        <p:tgtEl>
                                          <p:spTgt spid="79"/>
                                        </p:tgtEl>
                                      </p:cBhvr>
                                    </p:animEffect>
                                  </p:childTnLst>
                                </p:cTn>
                              </p:par>
                              <p:par>
                                <p:cTn id="87" presetID="10"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fade">
                                      <p:cBhvr>
                                        <p:cTn id="89" dur="500"/>
                                        <p:tgtEl>
                                          <p:spTgt spid="80"/>
                                        </p:tgtEl>
                                      </p:cBhvr>
                                    </p:animEffect>
                                  </p:childTnLst>
                                </p:cTn>
                              </p:par>
                              <p:par>
                                <p:cTn id="90" presetID="10"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par>
                                <p:cTn id="99" presetID="10"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animEffect transition="in" filter="fade">
                                      <p:cBhvr>
                                        <p:cTn id="101" dur="500"/>
                                        <p:tgtEl>
                                          <p:spTgt spid="97"/>
                                        </p:tgtEl>
                                      </p:cBhvr>
                                    </p:animEffect>
                                  </p:childTnLst>
                                </p:cTn>
                              </p:par>
                              <p:par>
                                <p:cTn id="102" presetID="10" presetClass="entr" presetSubtype="0" fill="hold" nodeType="with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par>
                                <p:cTn id="105" presetID="10" presetClass="entr" presetSubtype="0" fill="hold" nodeType="with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500"/>
                                        <p:tgtEl>
                                          <p:spTgt spid="100"/>
                                        </p:tgtEl>
                                      </p:cBhvr>
                                    </p:animEffect>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animBg="1"/>
      <p:bldP spid="24" grpId="0" animBg="1"/>
      <p:bldP spid="52" grpId="0" animBg="1"/>
      <p:bldP spid="62" grpId="0"/>
      <p:bldP spid="64" grpId="0"/>
      <p:bldP spid="72" grpId="0" animBg="1"/>
      <p:bldP spid="73" grpId="0"/>
      <p:bldP spid="74" grpId="0" animBg="1"/>
      <p:bldP spid="77" grpId="0" animBg="1"/>
      <p:bldP spid="78" grpId="0"/>
      <p:bldP spid="82" grpId="0" animBg="1"/>
      <p:bldP spid="83" grpId="0"/>
      <p:bldP spid="84" grpId="0" animBg="1"/>
      <p:bldP spid="95" grpId="0" animBg="1"/>
      <p:bldP spid="96" grpId="0"/>
      <p:bldP spid="99" grpId="0"/>
      <p:bldP spid="10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dirty="0"/>
              <a:t>Prometheus &amp; Grafana – Metrics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4445000" cy="4833938"/>
          </a:xfrm>
        </p:spPr>
        <p:txBody>
          <a:bodyPr/>
          <a:lstStyle/>
          <a:p>
            <a:r>
              <a:rPr lang="en-US" dirty="0"/>
              <a:t>Out of the box Dashboards</a:t>
            </a:r>
          </a:p>
        </p:txBody>
      </p:sp>
      <p:pic>
        <p:nvPicPr>
          <p:cNvPr id="4" name="Picture 3">
            <a:extLst>
              <a:ext uri="{FF2B5EF4-FFF2-40B4-BE49-F238E27FC236}">
                <a16:creationId xmlns:a16="http://schemas.microsoft.com/office/drawing/2014/main" id="{9A1DCF12-4E4C-45EC-9ADB-E205AAD5E633}"/>
              </a:ext>
            </a:extLst>
          </p:cNvPr>
          <p:cNvPicPr>
            <a:picLocks noChangeAspect="1"/>
          </p:cNvPicPr>
          <p:nvPr/>
        </p:nvPicPr>
        <p:blipFill>
          <a:blip r:embed="rId2"/>
          <a:stretch>
            <a:fillRect/>
          </a:stretch>
        </p:blipFill>
        <p:spPr>
          <a:xfrm>
            <a:off x="487753" y="1953038"/>
            <a:ext cx="3942793" cy="4651513"/>
          </a:xfrm>
          <a:prstGeom prst="rect">
            <a:avLst/>
          </a:prstGeom>
        </p:spPr>
      </p:pic>
      <p:pic>
        <p:nvPicPr>
          <p:cNvPr id="6" name="Picture 5">
            <a:extLst>
              <a:ext uri="{FF2B5EF4-FFF2-40B4-BE49-F238E27FC236}">
                <a16:creationId xmlns:a16="http://schemas.microsoft.com/office/drawing/2014/main" id="{178CF4DD-4BF4-44B4-AD94-52725A8D870E}"/>
              </a:ext>
            </a:extLst>
          </p:cNvPr>
          <p:cNvPicPr>
            <a:picLocks noChangeAspect="1"/>
          </p:cNvPicPr>
          <p:nvPr/>
        </p:nvPicPr>
        <p:blipFill>
          <a:blip r:embed="rId3"/>
          <a:stretch>
            <a:fillRect/>
          </a:stretch>
        </p:blipFill>
        <p:spPr>
          <a:xfrm>
            <a:off x="3185491" y="2208626"/>
            <a:ext cx="6663850" cy="4082568"/>
          </a:xfrm>
          <a:prstGeom prst="rect">
            <a:avLst/>
          </a:prstGeom>
        </p:spPr>
      </p:pic>
    </p:spTree>
    <p:extLst>
      <p:ext uri="{BB962C8B-B14F-4D97-AF65-F5344CB8AC3E}">
        <p14:creationId xmlns:p14="http://schemas.microsoft.com/office/powerpoint/2010/main" val="125788558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dirty="0"/>
              <a:t>Diagnostic Logs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6407978" cy="4833938"/>
          </a:xfrm>
        </p:spPr>
        <p:txBody>
          <a:bodyPr/>
          <a:lstStyle/>
          <a:p>
            <a:r>
              <a:rPr lang="en-US" dirty="0">
                <a:solidFill>
                  <a:srgbClr val="0078D4"/>
                </a:solidFill>
              </a:rPr>
              <a:t>Use the Azure portal to enable diagnostics logs</a:t>
            </a:r>
            <a:endParaRPr lang="en-US" dirty="0"/>
          </a:p>
          <a:p>
            <a:pPr lvl="1"/>
            <a:r>
              <a:rPr lang="en-US" dirty="0"/>
              <a:t>Pipe logs to Log Analytics, Event Hub or a storage account</a:t>
            </a:r>
          </a:p>
          <a:p>
            <a:pPr lvl="1"/>
            <a:r>
              <a:rPr lang="en-US" dirty="0" err="1"/>
              <a:t>kube</a:t>
            </a:r>
            <a:r>
              <a:rPr lang="en-US" dirty="0"/>
              <a:t>-controller-manager</a:t>
            </a:r>
          </a:p>
          <a:p>
            <a:pPr lvl="1"/>
            <a:r>
              <a:rPr lang="en-US" dirty="0" err="1"/>
              <a:t>kube</a:t>
            </a:r>
            <a:r>
              <a:rPr lang="en-US" dirty="0"/>
              <a:t>-</a:t>
            </a:r>
            <a:r>
              <a:rPr lang="en-US" dirty="0" err="1"/>
              <a:t>api</a:t>
            </a:r>
            <a:r>
              <a:rPr lang="en-US" dirty="0"/>
              <a:t>-server</a:t>
            </a:r>
          </a:p>
          <a:p>
            <a:pPr lvl="1"/>
            <a:r>
              <a:rPr lang="en-US" dirty="0" err="1"/>
              <a:t>kube</a:t>
            </a:r>
            <a:r>
              <a:rPr lang="en-US" dirty="0"/>
              <a:t>-scheduler</a:t>
            </a:r>
          </a:p>
          <a:p>
            <a:pPr lvl="1"/>
            <a:r>
              <a:rPr lang="en-US" dirty="0" err="1"/>
              <a:t>kube</a:t>
            </a:r>
            <a:r>
              <a:rPr lang="en-US" dirty="0"/>
              <a:t>-audit logs (direct to Storage Account to reduce costs)</a:t>
            </a:r>
            <a:endParaRPr lang="en-CA" dirty="0"/>
          </a:p>
        </p:txBody>
      </p:sp>
      <p:pic>
        <p:nvPicPr>
          <p:cNvPr id="5" name="Picture 4">
            <a:extLst>
              <a:ext uri="{FF2B5EF4-FFF2-40B4-BE49-F238E27FC236}">
                <a16:creationId xmlns:a16="http://schemas.microsoft.com/office/drawing/2014/main" id="{75A60C16-D481-4EA1-8D19-8A654D292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673" y="1326952"/>
            <a:ext cx="4549225" cy="4933449"/>
          </a:xfrm>
          <a:prstGeom prst="rect">
            <a:avLst/>
          </a:prstGeom>
        </p:spPr>
      </p:pic>
    </p:spTree>
    <p:extLst>
      <p:ext uri="{BB962C8B-B14F-4D97-AF65-F5344CB8AC3E}">
        <p14:creationId xmlns:p14="http://schemas.microsoft.com/office/powerpoint/2010/main" val="9258780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Traffic Analytics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View Ports and VMs Receiving Traffic from Internet</a:t>
            </a:r>
          </a:p>
          <a:p>
            <a:r>
              <a:rPr lang="en-CA"/>
              <a:t>Find Traffic Hot Spots</a:t>
            </a:r>
          </a:p>
          <a:p>
            <a:r>
              <a:rPr lang="en-CA"/>
              <a:t>Visualize Traffic Distribution by Geography</a:t>
            </a:r>
          </a:p>
          <a:p>
            <a:r>
              <a:rPr lang="en-CA"/>
              <a:t>Visualize Traffic Distribution by Virtual Networks</a:t>
            </a:r>
          </a:p>
          <a:p>
            <a:r>
              <a:rPr lang="en-CA"/>
              <a:t>Visualize Trends in NSG Rule Hits</a:t>
            </a:r>
          </a:p>
          <a:p>
            <a:r>
              <a:rPr lang="en-CA"/>
              <a:t>…</a:t>
            </a:r>
          </a:p>
        </p:txBody>
      </p:sp>
      <p:pic>
        <p:nvPicPr>
          <p:cNvPr id="4" name="Picture 3">
            <a:extLst>
              <a:ext uri="{FF2B5EF4-FFF2-40B4-BE49-F238E27FC236}">
                <a16:creationId xmlns:a16="http://schemas.microsoft.com/office/drawing/2014/main" id="{4DEA900C-D2E4-4C64-AA1D-C2633D976C60}"/>
              </a:ext>
            </a:extLst>
          </p:cNvPr>
          <p:cNvPicPr>
            <a:picLocks noChangeAspect="1"/>
          </p:cNvPicPr>
          <p:nvPr/>
        </p:nvPicPr>
        <p:blipFill>
          <a:blip r:embed="rId2"/>
          <a:stretch>
            <a:fillRect/>
          </a:stretch>
        </p:blipFill>
        <p:spPr>
          <a:xfrm>
            <a:off x="4070073" y="3852069"/>
            <a:ext cx="5890591" cy="2929808"/>
          </a:xfrm>
          <a:prstGeom prst="rect">
            <a:avLst/>
          </a:prstGeom>
        </p:spPr>
      </p:pic>
    </p:spTree>
    <p:extLst>
      <p:ext uri="{BB962C8B-B14F-4D97-AF65-F5344CB8AC3E}">
        <p14:creationId xmlns:p14="http://schemas.microsoft.com/office/powerpoint/2010/main" val="225775630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FFFD-3DFC-4074-8ABF-AC31FB99CD8C}"/>
              </a:ext>
            </a:extLst>
          </p:cNvPr>
          <p:cNvSpPr>
            <a:spLocks noGrp="1"/>
          </p:cNvSpPr>
          <p:nvPr>
            <p:ph type="title"/>
          </p:nvPr>
        </p:nvSpPr>
        <p:spPr>
          <a:xfrm>
            <a:off x="266700" y="344471"/>
            <a:ext cx="11259574" cy="1143000"/>
          </a:xfrm>
        </p:spPr>
        <p:txBody>
          <a:bodyPr>
            <a:noAutofit/>
          </a:bodyPr>
          <a:lstStyle/>
          <a:p>
            <a:r>
              <a:rPr lang="en-US" sz="3600"/>
              <a:t>What to be careful when monitoring Kubernetes? </a:t>
            </a:r>
          </a:p>
        </p:txBody>
      </p:sp>
      <p:sp>
        <p:nvSpPr>
          <p:cNvPr id="3" name="Content Placeholder 2">
            <a:extLst>
              <a:ext uri="{FF2B5EF4-FFF2-40B4-BE49-F238E27FC236}">
                <a16:creationId xmlns:a16="http://schemas.microsoft.com/office/drawing/2014/main" id="{5C9B1DE8-7D9D-4CF6-9218-BC8D6D1A6EA7}"/>
              </a:ext>
            </a:extLst>
          </p:cNvPr>
          <p:cNvSpPr>
            <a:spLocks noGrp="1"/>
          </p:cNvSpPr>
          <p:nvPr>
            <p:ph idx="1"/>
          </p:nvPr>
        </p:nvSpPr>
        <p:spPr>
          <a:xfrm>
            <a:off x="665726" y="1313388"/>
            <a:ext cx="11088124" cy="4915961"/>
          </a:xfrm>
        </p:spPr>
        <p:txBody>
          <a:bodyPr>
            <a:normAutofit/>
          </a:bodyPr>
          <a:lstStyle/>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Workloads</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Health, performance, SLA (create, start, end)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Restart counts</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Crash loop</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Workload Sizing and Tuning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noisy neighbor</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limits/requests per workload – oversubscription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pod anti-affinity – distribution of containers among nodes</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Cluster (Orchestrator) “itself” </a:t>
            </a:r>
          </a:p>
          <a:p>
            <a:pPr marL="1562075" lvl="1" indent="-571500">
              <a:buFont typeface="Arial" panose="020B0604020202020204" pitchFamily="34" charset="0"/>
              <a:buChar char="•"/>
            </a:pPr>
            <a:r>
              <a:rPr lang="en-US" sz="2200" err="1">
                <a:latin typeface="Segoe UI Light" panose="020B0502040204020203" pitchFamily="34" charset="0"/>
                <a:cs typeface="Segoe UI Light" panose="020B0502040204020203" pitchFamily="34" charset="0"/>
              </a:rPr>
              <a:t>etcd</a:t>
            </a:r>
            <a:r>
              <a:rPr lang="en-US" sz="2200">
                <a:latin typeface="Segoe UI Light" panose="020B0502040204020203" pitchFamily="34" charset="0"/>
                <a:cs typeface="Segoe UI Light" panose="020B0502040204020203" pitchFamily="34" charset="0"/>
              </a:rPr>
              <a:t>, </a:t>
            </a:r>
            <a:r>
              <a:rPr lang="en-US" sz="2200" err="1">
                <a:latin typeface="Segoe UI Light" panose="020B0502040204020203" pitchFamily="34" charset="0"/>
                <a:cs typeface="Segoe UI Light" panose="020B0502040204020203" pitchFamily="34" charset="0"/>
              </a:rPr>
              <a:t>kube-api</a:t>
            </a:r>
            <a:r>
              <a:rPr lang="en-US" sz="2200">
                <a:latin typeface="Segoe UI Light" panose="020B0502040204020203" pitchFamily="34" charset="0"/>
                <a:cs typeface="Segoe UI Light" panose="020B0502040204020203" pitchFamily="34" charset="0"/>
              </a:rPr>
              <a:t>, increasing pending pods can pause any deployment running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capacity – do I need to scale up/down? </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Platform – Node, Network, Storage </a:t>
            </a:r>
          </a:p>
          <a:p>
            <a:pPr marL="1562075" lvl="1" indent="-571500">
              <a:buFont typeface="Arial" panose="020B0604020202020204" pitchFamily="34" charset="0"/>
              <a:buChar char="•"/>
            </a:pPr>
            <a:endParaRPr lang="en-US" sz="2200">
              <a:latin typeface="Segoe UI Light" panose="020B0502040204020203" pitchFamily="34" charset="0"/>
              <a:cs typeface="Segoe UI Light" panose="020B0502040204020203" pitchFamily="34" charset="0"/>
            </a:endParaRPr>
          </a:p>
          <a:p>
            <a:pPr marL="1562075" lvl="1" indent="-571500">
              <a:buFont typeface="Arial" panose="020B0604020202020204" pitchFamily="34" charset="0"/>
              <a:buChar char="•"/>
            </a:pPr>
            <a:endParaRPr lang="en-US" sz="22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1726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Setting Expectations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NOT an Introduction to Containers, Kubernetes &amp; AKS</a:t>
            </a:r>
          </a:p>
          <a:p>
            <a:r>
              <a:rPr lang="en-CA"/>
              <a:t>Targeted at Highly Regulated Customers (</a:t>
            </a:r>
            <a:r>
              <a:rPr lang="en-CA" err="1"/>
              <a:t>ie</a:t>
            </a:r>
            <a:r>
              <a:rPr lang="en-CA"/>
              <a:t>. Financial Services, Insurance)</a:t>
            </a:r>
          </a:p>
          <a:p>
            <a:r>
              <a:rPr lang="en-CA"/>
              <a:t>Familiarity with Azure &amp; Completed AKS Workshop or have some experience with AKS (</a:t>
            </a:r>
            <a:r>
              <a:rPr lang="en-CA" err="1"/>
              <a:t>ie</a:t>
            </a:r>
            <a:r>
              <a:rPr lang="en-CA"/>
              <a:t>. Not the first time using Kubernetes)</a:t>
            </a:r>
          </a:p>
          <a:p>
            <a:r>
              <a:rPr lang="en-CA"/>
              <a:t>Have a target Application Workload that needs to move into Azure + AKS</a:t>
            </a:r>
          </a:p>
          <a:p>
            <a:r>
              <a:rPr lang="en-GB"/>
              <a:t>Will be Hands-on &amp; Discussion</a:t>
            </a:r>
          </a:p>
          <a:p>
            <a:r>
              <a:rPr lang="en-GB"/>
              <a:t>Provide Feedback</a:t>
            </a:r>
          </a:p>
          <a:p>
            <a:r>
              <a:rPr lang="en-GB"/>
              <a:t>Content is “Not Comprehensive”, but a representative sample</a:t>
            </a:r>
          </a:p>
          <a:p>
            <a:r>
              <a:rPr lang="en-GB"/>
              <a:t>Content is “Opinionated”, but not meant to be “Set in Stone”</a:t>
            </a:r>
          </a:p>
        </p:txBody>
      </p:sp>
    </p:spTree>
    <p:extLst>
      <p:ext uri="{BB962C8B-B14F-4D97-AF65-F5344CB8AC3E}">
        <p14:creationId xmlns:p14="http://schemas.microsoft.com/office/powerpoint/2010/main" val="331849196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dirty="0"/>
              <a:t>Observability Hands-on Exercises</a:t>
            </a:r>
            <a:endParaRPr lang="en-US" dirty="0"/>
          </a:p>
        </p:txBody>
      </p:sp>
    </p:spTree>
    <p:extLst>
      <p:ext uri="{BB962C8B-B14F-4D97-AF65-F5344CB8AC3E}">
        <p14:creationId xmlns:p14="http://schemas.microsoft.com/office/powerpoint/2010/main" val="1079405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normAutofit/>
          </a:bodyPr>
          <a:lstStyle/>
          <a:p>
            <a:r>
              <a:rPr lang="en-CA" dirty="0"/>
              <a:t>What worked? What didn't work?</a:t>
            </a:r>
          </a:p>
          <a:p>
            <a:r>
              <a:rPr lang="en-CA" dirty="0"/>
              <a:t>Were steps/guidance missing? (</a:t>
            </a:r>
            <a:r>
              <a:rPr lang="en-CA" dirty="0" err="1"/>
              <a:t>ie</a:t>
            </a:r>
            <a:r>
              <a:rPr lang="en-CA" dirty="0"/>
              <a:t>. Is the content good enough or too much?)</a:t>
            </a:r>
          </a:p>
          <a:p>
            <a:r>
              <a:rPr lang="en-CA" dirty="0"/>
              <a:t>Was there something in there you were expecting to see, but didn’t?</a:t>
            </a:r>
          </a:p>
          <a:p>
            <a:endParaRPr lang="en-CA" dirty="0"/>
          </a:p>
          <a:p>
            <a:r>
              <a:rPr lang="en-CA" dirty="0"/>
              <a:t>What is the difference between capturing Metrics and Logs?</a:t>
            </a:r>
          </a:p>
          <a:p>
            <a:r>
              <a:rPr lang="en-CA" dirty="0"/>
              <a:t>Why is it important to observe the infrastructure?</a:t>
            </a:r>
          </a:p>
          <a:p>
            <a:r>
              <a:rPr lang="en-CA" dirty="0"/>
              <a:t>Why are we recommending Azure Monitor for Containers and Prometheus + Grafana?</a:t>
            </a:r>
          </a:p>
        </p:txBody>
      </p:sp>
    </p:spTree>
    <p:extLst>
      <p:ext uri="{BB962C8B-B14F-4D97-AF65-F5344CB8AC3E}">
        <p14:creationId xmlns:p14="http://schemas.microsoft.com/office/powerpoint/2010/main" val="2047581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5407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Rounded Corners 172">
            <a:extLst>
              <a:ext uri="{FF2B5EF4-FFF2-40B4-BE49-F238E27FC236}">
                <a16:creationId xmlns:a16="http://schemas.microsoft.com/office/drawing/2014/main" id="{6AF05D4D-7501-447C-8F53-9B2A3CC0FC16}"/>
              </a:ext>
            </a:extLst>
          </p:cNvPr>
          <p:cNvSpPr/>
          <p:nvPr/>
        </p:nvSpPr>
        <p:spPr bwMode="auto">
          <a:xfrm>
            <a:off x="6060050"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210" name="Straight Arrow Connector 209">
            <a:extLst>
              <a:ext uri="{FF2B5EF4-FFF2-40B4-BE49-F238E27FC236}">
                <a16:creationId xmlns:a16="http://schemas.microsoft.com/office/drawing/2014/main" id="{5473BB2B-1603-4349-B122-E03BF58AA1BD}"/>
              </a:ext>
            </a:extLst>
          </p:cNvPr>
          <p:cNvCxnSpPr>
            <a:cxnSpLocks/>
          </p:cNvCxnSpPr>
          <p:nvPr/>
        </p:nvCxnSpPr>
        <p:spPr>
          <a:xfrm flipH="1">
            <a:off x="7315044" y="3845614"/>
            <a:ext cx="158069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3C4FA2-FA72-499F-BA4F-D24B0FA80F9B}"/>
              </a:ext>
            </a:extLst>
          </p:cNvPr>
          <p:cNvCxnSpPr>
            <a:cxnSpLocks/>
          </p:cNvCxnSpPr>
          <p:nvPr/>
        </p:nvCxnSpPr>
        <p:spPr>
          <a:xfrm>
            <a:off x="952324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4E6F8E7-6727-4C42-B3D0-BB712932E5F3}"/>
              </a:ext>
            </a:extLst>
          </p:cNvPr>
          <p:cNvCxnSpPr>
            <a:cxnSpLocks/>
          </p:cNvCxnSpPr>
          <p:nvPr/>
        </p:nvCxnSpPr>
        <p:spPr>
          <a:xfrm>
            <a:off x="6543295"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728A690-4EA5-4D74-872D-578E810E9244}"/>
              </a:ext>
            </a:extLst>
          </p:cNvPr>
          <p:cNvCxnSpPr>
            <a:cxnSpLocks/>
          </p:cNvCxnSpPr>
          <p:nvPr/>
        </p:nvCxnSpPr>
        <p:spPr>
          <a:xfrm>
            <a:off x="683180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6" name="Title 16">
            <a:extLst>
              <a:ext uri="{FF2B5EF4-FFF2-40B4-BE49-F238E27FC236}">
                <a16:creationId xmlns:a16="http://schemas.microsoft.com/office/drawing/2014/main" id="{52375AE3-D948-4D23-8593-38625948EE2E}"/>
              </a:ext>
            </a:extLst>
          </p:cNvPr>
          <p:cNvSpPr txBox="1">
            <a:spLocks/>
          </p:cNvSpPr>
          <p:nvPr/>
        </p:nvSpPr>
        <p:spPr>
          <a:xfrm>
            <a:off x="455995" y="1967258"/>
            <a:ext cx="3261391" cy="211209"/>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 adds policy for the cluster</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591924" cy="402302"/>
          </a:xfrm>
        </p:spPr>
        <p:txBody>
          <a:bodyPr/>
          <a:lstStyle/>
          <a:p>
            <a:r>
              <a:rPr lang="en-US"/>
              <a:t>Policy controller</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16">
            <a:extLst>
              <a:ext uri="{FF2B5EF4-FFF2-40B4-BE49-F238E27FC236}">
                <a16:creationId xmlns:a16="http://schemas.microsoft.com/office/drawing/2014/main" id="{6A0E05BC-084D-4E3B-B873-546CF798B16E}"/>
              </a:ext>
            </a:extLst>
          </p:cNvPr>
          <p:cNvSpPr txBox="1">
            <a:spLocks/>
          </p:cNvSpPr>
          <p:nvPr/>
        </p:nvSpPr>
        <p:spPr>
          <a:xfrm>
            <a:off x="455995" y="2538161"/>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startAt="2"/>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 audits compliance of the cluster using /audit endpoint</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55995" y="3320273"/>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startAt="3"/>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User uses standard Kubernetes API to operate the cluster and the create actions are guarded by policy</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359447" y="5603550"/>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t>
            </a:r>
          </a:p>
          <a:p>
            <a:pPr marL="0" marR="0" lvl="0" indent="0" algn="l" defTabSz="914400" rtl="0" eaLnBrk="1" fontAlgn="auto" latinLnBrk="0" hangingPunct="1">
              <a:lnSpc>
                <a:spcPct val="100000"/>
              </a:lnSpc>
              <a:spcBef>
                <a:spcPct val="0"/>
              </a:spcBef>
              <a:spcAft>
                <a:spcPts val="0"/>
              </a:spcAft>
              <a:buClrTx/>
              <a:buSzTx/>
              <a:buFont typeface="+mj-lt"/>
              <a:buNone/>
              <a:tabLst/>
              <a:defRPr/>
            </a:pP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a:p>
            <a:pPr marL="0" marR="0" lvl="0" indent="0" algn="l" defTabSz="914400" rtl="0" eaLnBrk="1" fontAlgn="auto" latinLnBrk="0" hangingPunct="1">
              <a:lnSpc>
                <a:spcPct val="100000"/>
              </a:lnSpc>
              <a:spcBef>
                <a:spcPct val="0"/>
              </a:spcBef>
              <a:spcAft>
                <a:spcPts val="0"/>
              </a:spcAft>
              <a:buClrTx/>
              <a:buSzTx/>
              <a:buFont typeface="+mj-lt"/>
              <a:buNone/>
              <a:tabLst/>
              <a:defRPr/>
            </a:pP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256" name="Oval 255">
            <a:extLst>
              <a:ext uri="{FF2B5EF4-FFF2-40B4-BE49-F238E27FC236}">
                <a16:creationId xmlns:a16="http://schemas.microsoft.com/office/drawing/2014/main" id="{E3882B8C-61C6-4191-83DE-D444224A8754}"/>
              </a:ext>
            </a:extLst>
          </p:cNvPr>
          <p:cNvSpPr/>
          <p:nvPr/>
        </p:nvSpPr>
        <p:spPr bwMode="auto">
          <a:xfrm>
            <a:off x="10182009" y="3133095"/>
            <a:ext cx="268927" cy="2550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7" name="Oval 256">
            <a:extLst>
              <a:ext uri="{FF2B5EF4-FFF2-40B4-BE49-F238E27FC236}">
                <a16:creationId xmlns:a16="http://schemas.microsoft.com/office/drawing/2014/main" id="{CFDF83C3-D346-4D16-8DE7-46E593B03CA0}"/>
              </a:ext>
            </a:extLst>
          </p:cNvPr>
          <p:cNvSpPr/>
          <p:nvPr/>
        </p:nvSpPr>
        <p:spPr bwMode="auto">
          <a:xfrm>
            <a:off x="6811727" y="310838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58" name="Oval 257">
            <a:extLst>
              <a:ext uri="{FF2B5EF4-FFF2-40B4-BE49-F238E27FC236}">
                <a16:creationId xmlns:a16="http://schemas.microsoft.com/office/drawing/2014/main" id="{CD1DC195-C672-49CB-9A77-D55704425065}"/>
              </a:ext>
            </a:extLst>
          </p:cNvPr>
          <p:cNvSpPr/>
          <p:nvPr/>
        </p:nvSpPr>
        <p:spPr bwMode="auto">
          <a:xfrm>
            <a:off x="8228744" y="282957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59" name="Oval 258">
            <a:extLst>
              <a:ext uri="{FF2B5EF4-FFF2-40B4-BE49-F238E27FC236}">
                <a16:creationId xmlns:a16="http://schemas.microsoft.com/office/drawing/2014/main" id="{D55D27A4-0C0B-47D8-90A5-812E501B08C7}"/>
              </a:ext>
            </a:extLst>
          </p:cNvPr>
          <p:cNvSpPr/>
          <p:nvPr/>
        </p:nvSpPr>
        <p:spPr bwMode="auto">
          <a:xfrm>
            <a:off x="6701725" y="402849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64" name="Title 1">
            <a:extLst>
              <a:ext uri="{FF2B5EF4-FFF2-40B4-BE49-F238E27FC236}">
                <a16:creationId xmlns:a16="http://schemas.microsoft.com/office/drawing/2014/main" id="{6AFE65CE-7293-418D-9133-09B291974336}"/>
              </a:ext>
            </a:extLst>
          </p:cNvPr>
          <p:cNvSpPr txBox="1">
            <a:spLocks/>
          </p:cNvSpPr>
          <p:nvPr/>
        </p:nvSpPr>
        <p:spPr>
          <a:xfrm>
            <a:off x="6335811"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65" name="Rectangle: Rounded Corners 264">
            <a:extLst>
              <a:ext uri="{FF2B5EF4-FFF2-40B4-BE49-F238E27FC236}">
                <a16:creationId xmlns:a16="http://schemas.microsoft.com/office/drawing/2014/main" id="{1DB35F02-D62F-40C1-BB25-2C67A9435E33}"/>
              </a:ext>
            </a:extLst>
          </p:cNvPr>
          <p:cNvSpPr/>
          <p:nvPr/>
        </p:nvSpPr>
        <p:spPr bwMode="auto">
          <a:xfrm>
            <a:off x="6284156"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6" name="people_4" title="Icon of a person">
            <a:extLst>
              <a:ext uri="{FF2B5EF4-FFF2-40B4-BE49-F238E27FC236}">
                <a16:creationId xmlns:a16="http://schemas.microsoft.com/office/drawing/2014/main" id="{6B177A1A-FF1B-4126-A154-C2994161C103}"/>
              </a:ext>
            </a:extLst>
          </p:cNvPr>
          <p:cNvSpPr>
            <a:spLocks noChangeAspect="1" noEditPoints="1"/>
          </p:cNvSpPr>
          <p:nvPr/>
        </p:nvSpPr>
        <p:spPr bwMode="auto">
          <a:xfrm>
            <a:off x="6474119"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7" name="Freeform 104">
            <a:extLst>
              <a:ext uri="{FF2B5EF4-FFF2-40B4-BE49-F238E27FC236}">
                <a16:creationId xmlns:a16="http://schemas.microsoft.com/office/drawing/2014/main" id="{30708FBA-A50B-482A-806F-A2E71499D351}"/>
              </a:ext>
            </a:extLst>
          </p:cNvPr>
          <p:cNvSpPr>
            <a:spLocks noChangeAspect="1" noEditPoints="1"/>
          </p:cNvSpPr>
          <p:nvPr/>
        </p:nvSpPr>
        <p:spPr bwMode="black">
          <a:xfrm>
            <a:off x="6569224"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Segoe UI"/>
              <a:ea typeface="+mn-ea"/>
              <a:cs typeface="+mn-cs"/>
            </a:endParaRPr>
          </a:p>
        </p:txBody>
      </p:sp>
      <p:sp>
        <p:nvSpPr>
          <p:cNvPr id="261" name="Title 1">
            <a:extLst>
              <a:ext uri="{FF2B5EF4-FFF2-40B4-BE49-F238E27FC236}">
                <a16:creationId xmlns:a16="http://schemas.microsoft.com/office/drawing/2014/main" id="{EE2E498B-7437-41B6-B1A4-C43B86C1B9A3}"/>
              </a:ext>
            </a:extLst>
          </p:cNvPr>
          <p:cNvSpPr txBox="1">
            <a:spLocks/>
          </p:cNvSpPr>
          <p:nvPr/>
        </p:nvSpPr>
        <p:spPr>
          <a:xfrm>
            <a:off x="8636862"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262" name="Rectangle: Rounded Corners 261">
            <a:extLst>
              <a:ext uri="{FF2B5EF4-FFF2-40B4-BE49-F238E27FC236}">
                <a16:creationId xmlns:a16="http://schemas.microsoft.com/office/drawing/2014/main" id="{10982416-1454-418E-A12C-A461B88252DE}"/>
              </a:ext>
            </a:extLst>
          </p:cNvPr>
          <p:cNvSpPr/>
          <p:nvPr/>
        </p:nvSpPr>
        <p:spPr bwMode="auto">
          <a:xfrm>
            <a:off x="8585207"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3" name="people_4" title="Icon of a person">
            <a:extLst>
              <a:ext uri="{FF2B5EF4-FFF2-40B4-BE49-F238E27FC236}">
                <a16:creationId xmlns:a16="http://schemas.microsoft.com/office/drawing/2014/main" id="{591D920D-B2E3-4382-BD62-63C37E507D7D}"/>
              </a:ext>
            </a:extLst>
          </p:cNvPr>
          <p:cNvSpPr>
            <a:spLocks noChangeAspect="1" noEditPoints="1"/>
          </p:cNvSpPr>
          <p:nvPr/>
        </p:nvSpPr>
        <p:spPr bwMode="auto">
          <a:xfrm>
            <a:off x="8775170" y="2345199"/>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3" name="Title 1">
            <a:extLst>
              <a:ext uri="{FF2B5EF4-FFF2-40B4-BE49-F238E27FC236}">
                <a16:creationId xmlns:a16="http://schemas.microsoft.com/office/drawing/2014/main" id="{44C8E810-2F55-41F0-A4C0-F28BEC4F6C8A}"/>
              </a:ext>
            </a:extLst>
          </p:cNvPr>
          <p:cNvSpPr txBox="1">
            <a:spLocks/>
          </p:cNvSpPr>
          <p:nvPr/>
        </p:nvSpPr>
        <p:spPr>
          <a:xfrm>
            <a:off x="9706145"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54" name="Rectangle: Rounded Corners 253">
            <a:extLst>
              <a:ext uri="{FF2B5EF4-FFF2-40B4-BE49-F238E27FC236}">
                <a16:creationId xmlns:a16="http://schemas.microsoft.com/office/drawing/2014/main" id="{4072EDC7-B68D-47B8-817B-43EEE909DD20}"/>
              </a:ext>
            </a:extLst>
          </p:cNvPr>
          <p:cNvSpPr/>
          <p:nvPr/>
        </p:nvSpPr>
        <p:spPr bwMode="auto">
          <a:xfrm>
            <a:off x="9654491"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5" name="people_4" title="Icon of a person">
            <a:extLst>
              <a:ext uri="{FF2B5EF4-FFF2-40B4-BE49-F238E27FC236}">
                <a16:creationId xmlns:a16="http://schemas.microsoft.com/office/drawing/2014/main" id="{15DEEE5C-C50B-4656-8A8F-202C8A0948E7}"/>
              </a:ext>
            </a:extLst>
          </p:cNvPr>
          <p:cNvSpPr>
            <a:spLocks noChangeAspect="1" noEditPoints="1"/>
          </p:cNvSpPr>
          <p:nvPr/>
        </p:nvSpPr>
        <p:spPr bwMode="auto">
          <a:xfrm>
            <a:off x="9844454"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104">
            <a:extLst>
              <a:ext uri="{FF2B5EF4-FFF2-40B4-BE49-F238E27FC236}">
                <a16:creationId xmlns:a16="http://schemas.microsoft.com/office/drawing/2014/main" id="{17FCA42D-68A7-48A8-90E6-C49BA3C798BD}"/>
              </a:ext>
            </a:extLst>
          </p:cNvPr>
          <p:cNvSpPr>
            <a:spLocks noChangeAspect="1" noEditPoints="1"/>
          </p:cNvSpPr>
          <p:nvPr/>
        </p:nvSpPr>
        <p:spPr bwMode="black">
          <a:xfrm>
            <a:off x="9939559"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Segoe UI"/>
              <a:ea typeface="+mn-ea"/>
              <a:cs typeface="+mn-cs"/>
            </a:endParaRPr>
          </a:p>
        </p:txBody>
      </p:sp>
      <p:sp>
        <p:nvSpPr>
          <p:cNvPr id="172" name="Title 1">
            <a:extLst>
              <a:ext uri="{FF2B5EF4-FFF2-40B4-BE49-F238E27FC236}">
                <a16:creationId xmlns:a16="http://schemas.microsoft.com/office/drawing/2014/main" id="{5A320E00-1841-48ED-9244-4E1E9FBC6F5D}"/>
              </a:ext>
            </a:extLst>
          </p:cNvPr>
          <p:cNvSpPr txBox="1">
            <a:spLocks/>
          </p:cNvSpPr>
          <p:nvPr/>
        </p:nvSpPr>
        <p:spPr>
          <a:xfrm>
            <a:off x="5030598"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-policy-service</a:t>
            </a:r>
          </a:p>
        </p:txBody>
      </p:sp>
      <p:sp>
        <p:nvSpPr>
          <p:cNvPr id="177" name="Trackers_EADF" title="Icon of a clipboard with a checklist on it">
            <a:extLst>
              <a:ext uri="{FF2B5EF4-FFF2-40B4-BE49-F238E27FC236}">
                <a16:creationId xmlns:a16="http://schemas.microsoft.com/office/drawing/2014/main" id="{D28F3928-F2EB-4659-B1CA-F2B17D7BAB1F}"/>
              </a:ext>
            </a:extLst>
          </p:cNvPr>
          <p:cNvSpPr>
            <a:spLocks noChangeAspect="1" noEditPoints="1"/>
          </p:cNvSpPr>
          <p:nvPr/>
        </p:nvSpPr>
        <p:spPr bwMode="auto">
          <a:xfrm>
            <a:off x="6535945" y="3638897"/>
            <a:ext cx="303207" cy="41343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Title 1">
            <a:extLst>
              <a:ext uri="{FF2B5EF4-FFF2-40B4-BE49-F238E27FC236}">
                <a16:creationId xmlns:a16="http://schemas.microsoft.com/office/drawing/2014/main" id="{D93449DB-3EF1-449F-A0D3-0CD99EFB23EF}"/>
              </a:ext>
            </a:extLst>
          </p:cNvPr>
          <p:cNvSpPr txBox="1">
            <a:spLocks/>
          </p:cNvSpPr>
          <p:nvPr/>
        </p:nvSpPr>
        <p:spPr>
          <a:xfrm>
            <a:off x="10168705"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kubernetes-apiserver</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439415A-B983-4380-B6D9-09BB1FA52149}"/>
              </a:ext>
            </a:extLst>
          </p:cNvPr>
          <p:cNvSpPr/>
          <p:nvPr/>
        </p:nvSpPr>
        <p:spPr bwMode="auto">
          <a:xfrm>
            <a:off x="8895742"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Processing_E9F5" title="Icon of two interlocked gears">
            <a:extLst>
              <a:ext uri="{FF2B5EF4-FFF2-40B4-BE49-F238E27FC236}">
                <a16:creationId xmlns:a16="http://schemas.microsoft.com/office/drawing/2014/main" id="{06625E9C-9951-408C-B6BF-B920CB9E8A8C}"/>
              </a:ext>
            </a:extLst>
          </p:cNvPr>
          <p:cNvSpPr>
            <a:spLocks noChangeAspect="1" noEditPoints="1"/>
          </p:cNvSpPr>
          <p:nvPr/>
        </p:nvSpPr>
        <p:spPr bwMode="auto">
          <a:xfrm>
            <a:off x="9292944" y="3645041"/>
            <a:ext cx="460592" cy="40114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cxnSp>
        <p:nvCxnSpPr>
          <p:cNvPr id="206" name="Straight Arrow Connector 205">
            <a:extLst>
              <a:ext uri="{FF2B5EF4-FFF2-40B4-BE49-F238E27FC236}">
                <a16:creationId xmlns:a16="http://schemas.microsoft.com/office/drawing/2014/main" id="{C089037A-2322-4B8E-9814-273C7887C7E0}"/>
              </a:ext>
            </a:extLst>
          </p:cNvPr>
          <p:cNvCxnSpPr>
            <a:cxnSpLocks/>
          </p:cNvCxnSpPr>
          <p:nvPr/>
        </p:nvCxnSpPr>
        <p:spPr>
          <a:xfrm>
            <a:off x="6687547" y="2987199"/>
            <a:ext cx="0" cy="5446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FD3CDD9C-E6AE-4E17-BD8A-10FDB5583AB9}"/>
              </a:ext>
            </a:extLst>
          </p:cNvPr>
          <p:cNvCxnSpPr/>
          <p:nvPr/>
        </p:nvCxnSpPr>
        <p:spPr>
          <a:xfrm>
            <a:off x="8983836"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51398371-3874-4C6B-AE23-7299C41D2B1F}"/>
              </a:ext>
            </a:extLst>
          </p:cNvPr>
          <p:cNvCxnSpPr/>
          <p:nvPr/>
        </p:nvCxnSpPr>
        <p:spPr>
          <a:xfrm>
            <a:off x="10053120"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9" name="Title 1">
            <a:extLst>
              <a:ext uri="{FF2B5EF4-FFF2-40B4-BE49-F238E27FC236}">
                <a16:creationId xmlns:a16="http://schemas.microsoft.com/office/drawing/2014/main" id="{1809FC6C-1DB2-4D72-A7C2-C24E879E9BAE}"/>
              </a:ext>
            </a:extLst>
          </p:cNvPr>
          <p:cNvSpPr txBox="1">
            <a:spLocks/>
          </p:cNvSpPr>
          <p:nvPr/>
        </p:nvSpPr>
        <p:spPr>
          <a:xfrm>
            <a:off x="5614874" y="3167414"/>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Run audit</a:t>
            </a:r>
          </a:p>
        </p:txBody>
      </p:sp>
      <p:sp>
        <p:nvSpPr>
          <p:cNvPr id="211" name="Title 1">
            <a:extLst>
              <a:ext uri="{FF2B5EF4-FFF2-40B4-BE49-F238E27FC236}">
                <a16:creationId xmlns:a16="http://schemas.microsoft.com/office/drawing/2014/main" id="{04F7A526-40FC-4DAD-91A1-66093E422B94}"/>
              </a:ext>
            </a:extLst>
          </p:cNvPr>
          <p:cNvSpPr txBox="1">
            <a:spLocks/>
          </p:cNvSpPr>
          <p:nvPr/>
        </p:nvSpPr>
        <p:spPr>
          <a:xfrm>
            <a:off x="7616990" y="3640776"/>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12" name="Title 1">
            <a:extLst>
              <a:ext uri="{FF2B5EF4-FFF2-40B4-BE49-F238E27FC236}">
                <a16:creationId xmlns:a16="http://schemas.microsoft.com/office/drawing/2014/main" id="{30A28E70-95F9-4075-A3EC-A124AE936005}"/>
              </a:ext>
            </a:extLst>
          </p:cNvPr>
          <p:cNvSpPr txBox="1">
            <a:spLocks/>
          </p:cNvSpPr>
          <p:nvPr/>
        </p:nvSpPr>
        <p:spPr>
          <a:xfrm>
            <a:off x="8129727"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Create + Update</a:t>
            </a:r>
          </a:p>
        </p:txBody>
      </p:sp>
      <p:sp>
        <p:nvSpPr>
          <p:cNvPr id="213" name="Title 1">
            <a:extLst>
              <a:ext uri="{FF2B5EF4-FFF2-40B4-BE49-F238E27FC236}">
                <a16:creationId xmlns:a16="http://schemas.microsoft.com/office/drawing/2014/main" id="{1BA5962F-5371-4AB4-8AF0-77588BFF341D}"/>
              </a:ext>
            </a:extLst>
          </p:cNvPr>
          <p:cNvSpPr txBox="1">
            <a:spLocks/>
          </p:cNvSpPr>
          <p:nvPr/>
        </p:nvSpPr>
        <p:spPr>
          <a:xfrm>
            <a:off x="9194476"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Policy as CRDs</a:t>
            </a:r>
          </a:p>
        </p:txBody>
      </p:sp>
      <p:sp>
        <p:nvSpPr>
          <p:cNvPr id="215" name="Title 1">
            <a:extLst>
              <a:ext uri="{FF2B5EF4-FFF2-40B4-BE49-F238E27FC236}">
                <a16:creationId xmlns:a16="http://schemas.microsoft.com/office/drawing/2014/main" id="{2D4A94D4-7882-4124-BF63-AF278A68A001}"/>
              </a:ext>
            </a:extLst>
          </p:cNvPr>
          <p:cNvSpPr txBox="1">
            <a:spLocks/>
          </p:cNvSpPr>
          <p:nvPr/>
        </p:nvSpPr>
        <p:spPr>
          <a:xfrm>
            <a:off x="5657641"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-policy-controller</a:t>
            </a:r>
          </a:p>
        </p:txBody>
      </p:sp>
      <p:sp>
        <p:nvSpPr>
          <p:cNvPr id="216" name="Rectangle: Rounded Corners 215">
            <a:extLst>
              <a:ext uri="{FF2B5EF4-FFF2-40B4-BE49-F238E27FC236}">
                <a16:creationId xmlns:a16="http://schemas.microsoft.com/office/drawing/2014/main" id="{48920918-A9D5-46F9-B309-6C5C703D0023}"/>
              </a:ext>
            </a:extLst>
          </p:cNvPr>
          <p:cNvSpPr/>
          <p:nvPr/>
        </p:nvSpPr>
        <p:spPr bwMode="auto">
          <a:xfrm>
            <a:off x="5432553"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7" name="Rectangle: Rounded Corners 216">
            <a:extLst>
              <a:ext uri="{FF2B5EF4-FFF2-40B4-BE49-F238E27FC236}">
                <a16:creationId xmlns:a16="http://schemas.microsoft.com/office/drawing/2014/main" id="{F15F76F9-0546-4864-A579-878BB80609C4}"/>
              </a:ext>
            </a:extLst>
          </p:cNvPr>
          <p:cNvSpPr/>
          <p:nvPr/>
        </p:nvSpPr>
        <p:spPr bwMode="auto">
          <a:xfrm>
            <a:off x="8268245"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8" name="Title 1">
            <a:extLst>
              <a:ext uri="{FF2B5EF4-FFF2-40B4-BE49-F238E27FC236}">
                <a16:creationId xmlns:a16="http://schemas.microsoft.com/office/drawing/2014/main" id="{AA5C1862-EAE4-417B-A169-50CCCDDB08B1}"/>
              </a:ext>
            </a:extLst>
          </p:cNvPr>
          <p:cNvSpPr txBox="1">
            <a:spLocks/>
          </p:cNvSpPr>
          <p:nvPr/>
        </p:nvSpPr>
        <p:spPr>
          <a:xfrm>
            <a:off x="8493334"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kubernetes-mgmt</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9" name="Title 1">
            <a:extLst>
              <a:ext uri="{FF2B5EF4-FFF2-40B4-BE49-F238E27FC236}">
                <a16:creationId xmlns:a16="http://schemas.microsoft.com/office/drawing/2014/main" id="{A7664B58-613F-47D4-87B6-1F89FE289B4D}"/>
              </a:ext>
            </a:extLst>
          </p:cNvPr>
          <p:cNvSpPr txBox="1">
            <a:spLocks/>
          </p:cNvSpPr>
          <p:nvPr/>
        </p:nvSpPr>
        <p:spPr>
          <a:xfrm>
            <a:off x="5490523" y="4994225"/>
            <a:ext cx="752997"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audit</a:t>
            </a:r>
          </a:p>
        </p:txBody>
      </p:sp>
      <p:sp>
        <p:nvSpPr>
          <p:cNvPr id="221" name="Title 1">
            <a:extLst>
              <a:ext uri="{FF2B5EF4-FFF2-40B4-BE49-F238E27FC236}">
                <a16:creationId xmlns:a16="http://schemas.microsoft.com/office/drawing/2014/main" id="{E8EE7461-C544-4FCB-A637-7704633C5828}"/>
              </a:ext>
            </a:extLst>
          </p:cNvPr>
          <p:cNvSpPr txBox="1">
            <a:spLocks/>
          </p:cNvSpPr>
          <p:nvPr/>
        </p:nvSpPr>
        <p:spPr>
          <a:xfrm>
            <a:off x="630644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a:t>
            </a: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itchFamily="34" charset="0"/>
              </a:rPr>
              <a:t>olicy</a:t>
            </a: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23" name="Title 1">
            <a:extLst>
              <a:ext uri="{FF2B5EF4-FFF2-40B4-BE49-F238E27FC236}">
                <a16:creationId xmlns:a16="http://schemas.microsoft.com/office/drawing/2014/main" id="{05482D92-B7DA-46B6-A52D-BC62CAF29353}"/>
              </a:ext>
            </a:extLst>
          </p:cNvPr>
          <p:cNvSpPr txBox="1">
            <a:spLocks/>
          </p:cNvSpPr>
          <p:nvPr/>
        </p:nvSpPr>
        <p:spPr>
          <a:xfrm>
            <a:off x="712449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itchFamily="34" charset="0"/>
              </a:rPr>
              <a:t>opa</a:t>
            </a: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24" name="magnify" title="Icon of a magnifying glass">
            <a:extLst>
              <a:ext uri="{FF2B5EF4-FFF2-40B4-BE49-F238E27FC236}">
                <a16:creationId xmlns:a16="http://schemas.microsoft.com/office/drawing/2014/main" id="{F93497CD-5D7C-44E3-AFB6-E6521EA431D6}"/>
              </a:ext>
            </a:extLst>
          </p:cNvPr>
          <p:cNvSpPr>
            <a:spLocks noChangeAspect="1" noEditPoints="1"/>
          </p:cNvSpPr>
          <p:nvPr/>
        </p:nvSpPr>
        <p:spPr bwMode="auto">
          <a:xfrm flipH="1">
            <a:off x="5684243" y="5224325"/>
            <a:ext cx="365556" cy="3585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AB6839AB-F41A-4762-A882-0BDF1A206D30}"/>
              </a:ext>
            </a:extLst>
          </p:cNvPr>
          <p:cNvSpPr>
            <a:spLocks noChangeAspect="1"/>
          </p:cNvSpPr>
          <p:nvPr/>
        </p:nvSpPr>
        <p:spPr>
          <a:xfrm flipH="1">
            <a:off x="7340009" y="5224325"/>
            <a:ext cx="324093" cy="358570"/>
          </a:xfrm>
          <a:custGeom>
            <a:avLst/>
            <a:gdLst>
              <a:gd name="connsiteX0" fmla="*/ 954901 w 1194262"/>
              <a:gd name="connsiteY0" fmla="*/ 80 h 1321308"/>
              <a:gd name="connsiteX1" fmla="*/ 1022970 w 1194262"/>
              <a:gd name="connsiteY1" fmla="*/ 283703 h 1321308"/>
              <a:gd name="connsiteX2" fmla="*/ 919995 w 1194262"/>
              <a:gd name="connsiteY2" fmla="*/ 414256 h 1321308"/>
              <a:gd name="connsiteX3" fmla="*/ 919201 w 1194262"/>
              <a:gd name="connsiteY3" fmla="*/ 418903 h 1321308"/>
              <a:gd name="connsiteX4" fmla="*/ 917556 w 1194262"/>
              <a:gd name="connsiteY4" fmla="*/ 415735 h 1321308"/>
              <a:gd name="connsiteX5" fmla="*/ 595591 w 1194262"/>
              <a:gd name="connsiteY5" fmla="*/ 288242 h 1321308"/>
              <a:gd name="connsiteX6" fmla="*/ 305843 w 1194262"/>
              <a:gd name="connsiteY6" fmla="*/ 380276 h 1321308"/>
              <a:gd name="connsiteX7" fmla="*/ 274378 w 1194262"/>
              <a:gd name="connsiteY7" fmla="*/ 414908 h 1321308"/>
              <a:gd name="connsiteX8" fmla="*/ 274267 w 1194262"/>
              <a:gd name="connsiteY8" fmla="*/ 414256 h 1321308"/>
              <a:gd name="connsiteX9" fmla="*/ 171292 w 1194262"/>
              <a:gd name="connsiteY9" fmla="*/ 283703 h 1321308"/>
              <a:gd name="connsiteX10" fmla="*/ 239361 w 1194262"/>
              <a:gd name="connsiteY10" fmla="*/ 80 h 1321308"/>
              <a:gd name="connsiteX11" fmla="*/ 60112 w 1194262"/>
              <a:gd name="connsiteY11" fmla="*/ 256475 h 1321308"/>
              <a:gd name="connsiteX12" fmla="*/ 3387 w 1194262"/>
              <a:gd name="connsiteY12" fmla="*/ 431187 h 1321308"/>
              <a:gd name="connsiteX13" fmla="*/ 125456 w 1194262"/>
              <a:gd name="connsiteY13" fmla="*/ 646490 h 1321308"/>
              <a:gd name="connsiteX14" fmla="*/ 141066 w 1194262"/>
              <a:gd name="connsiteY14" fmla="*/ 652410 h 1321308"/>
              <a:gd name="connsiteX15" fmla="*/ 141066 w 1194262"/>
              <a:gd name="connsiteY15" fmla="*/ 980282 h 1321308"/>
              <a:gd name="connsiteX16" fmla="*/ 142409 w 1194262"/>
              <a:gd name="connsiteY16" fmla="*/ 980282 h 1321308"/>
              <a:gd name="connsiteX17" fmla="*/ 141580 w 1194262"/>
              <a:gd name="connsiteY17" fmla="*/ 981544 h 1321308"/>
              <a:gd name="connsiteX18" fmla="*/ 354513 w 1194262"/>
              <a:gd name="connsiteY18" fmla="*/ 1071040 h 1321308"/>
              <a:gd name="connsiteX19" fmla="*/ 474127 w 1194262"/>
              <a:gd name="connsiteY19" fmla="*/ 1168606 h 1321308"/>
              <a:gd name="connsiteX20" fmla="*/ 581798 w 1194262"/>
              <a:gd name="connsiteY20" fmla="*/ 1321308 h 1321308"/>
              <a:gd name="connsiteX21" fmla="*/ 585387 w 1194262"/>
              <a:gd name="connsiteY21" fmla="*/ 1319375 h 1321308"/>
              <a:gd name="connsiteX22" fmla="*/ 589166 w 1194262"/>
              <a:gd name="connsiteY22" fmla="*/ 1321308 h 1321308"/>
              <a:gd name="connsiteX23" fmla="*/ 702528 w 1194262"/>
              <a:gd name="connsiteY23" fmla="*/ 1168606 h 1321308"/>
              <a:gd name="connsiteX24" fmla="*/ 828466 w 1194262"/>
              <a:gd name="connsiteY24" fmla="*/ 1071040 h 1321308"/>
              <a:gd name="connsiteX25" fmla="*/ 1052656 w 1194262"/>
              <a:gd name="connsiteY25" fmla="*/ 981544 h 1321308"/>
              <a:gd name="connsiteX26" fmla="*/ 1051783 w 1194262"/>
              <a:gd name="connsiteY26" fmla="*/ 980282 h 1321308"/>
              <a:gd name="connsiteX27" fmla="*/ 1053197 w 1194262"/>
              <a:gd name="connsiteY27" fmla="*/ 980282 h 1321308"/>
              <a:gd name="connsiteX28" fmla="*/ 1053197 w 1194262"/>
              <a:gd name="connsiteY28" fmla="*/ 652410 h 1321308"/>
              <a:gd name="connsiteX29" fmla="*/ 1068806 w 1194262"/>
              <a:gd name="connsiteY29" fmla="*/ 646490 h 1321308"/>
              <a:gd name="connsiteX30" fmla="*/ 1190875 w 1194262"/>
              <a:gd name="connsiteY30" fmla="*/ 431187 h 1321308"/>
              <a:gd name="connsiteX31" fmla="*/ 1134150 w 1194262"/>
              <a:gd name="connsiteY31" fmla="*/ 256475 h 1321308"/>
              <a:gd name="connsiteX32" fmla="*/ 954901 w 1194262"/>
              <a:gd name="connsiteY32" fmla="*/ 80 h 13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4262" h="1321308">
                <a:moveTo>
                  <a:pt x="954901" y="80"/>
                </a:moveTo>
                <a:cubicBezTo>
                  <a:pt x="936371" y="4618"/>
                  <a:pt x="1029399" y="211095"/>
                  <a:pt x="1022970" y="283703"/>
                </a:cubicBezTo>
                <a:cubicBezTo>
                  <a:pt x="1017345" y="347234"/>
                  <a:pt x="938179" y="368205"/>
                  <a:pt x="919995" y="414256"/>
                </a:cubicBezTo>
                <a:lnTo>
                  <a:pt x="919201" y="418903"/>
                </a:lnTo>
                <a:lnTo>
                  <a:pt x="917556" y="415735"/>
                </a:lnTo>
                <a:cubicBezTo>
                  <a:pt x="864510" y="340813"/>
                  <a:pt x="740327" y="288242"/>
                  <a:pt x="595591" y="288242"/>
                </a:cubicBezTo>
                <a:cubicBezTo>
                  <a:pt x="474977" y="288242"/>
                  <a:pt x="368637" y="324749"/>
                  <a:pt x="305843" y="380276"/>
                </a:cubicBezTo>
                <a:lnTo>
                  <a:pt x="274378" y="414908"/>
                </a:lnTo>
                <a:lnTo>
                  <a:pt x="274267" y="414256"/>
                </a:lnTo>
                <a:cubicBezTo>
                  <a:pt x="256083" y="368205"/>
                  <a:pt x="176917" y="347234"/>
                  <a:pt x="171292" y="283703"/>
                </a:cubicBezTo>
                <a:cubicBezTo>
                  <a:pt x="164863" y="211095"/>
                  <a:pt x="257891" y="4618"/>
                  <a:pt x="239361" y="80"/>
                </a:cubicBezTo>
                <a:cubicBezTo>
                  <a:pt x="220831" y="-4458"/>
                  <a:pt x="99441" y="184624"/>
                  <a:pt x="60112" y="256475"/>
                </a:cubicBezTo>
                <a:cubicBezTo>
                  <a:pt x="20783" y="328326"/>
                  <a:pt x="-10605" y="365008"/>
                  <a:pt x="3387" y="431187"/>
                </a:cubicBezTo>
                <a:cubicBezTo>
                  <a:pt x="15630" y="489094"/>
                  <a:pt x="79120" y="615329"/>
                  <a:pt x="125456" y="646490"/>
                </a:cubicBezTo>
                <a:lnTo>
                  <a:pt x="141066" y="652410"/>
                </a:lnTo>
                <a:lnTo>
                  <a:pt x="141066" y="980282"/>
                </a:lnTo>
                <a:lnTo>
                  <a:pt x="142409" y="980282"/>
                </a:lnTo>
                <a:lnTo>
                  <a:pt x="141580" y="981544"/>
                </a:lnTo>
                <a:cubicBezTo>
                  <a:pt x="151649" y="1003125"/>
                  <a:pt x="306790" y="1042583"/>
                  <a:pt x="354513" y="1071040"/>
                </a:cubicBezTo>
                <a:cubicBezTo>
                  <a:pt x="409054" y="1103562"/>
                  <a:pt x="434633" y="1127764"/>
                  <a:pt x="474127" y="1168606"/>
                </a:cubicBezTo>
                <a:cubicBezTo>
                  <a:pt x="508685" y="1204343"/>
                  <a:pt x="555915" y="1316805"/>
                  <a:pt x="581798" y="1321308"/>
                </a:cubicBezTo>
                <a:lnTo>
                  <a:pt x="585387" y="1319375"/>
                </a:lnTo>
                <a:lnTo>
                  <a:pt x="589166" y="1321308"/>
                </a:lnTo>
                <a:cubicBezTo>
                  <a:pt x="616417" y="1316805"/>
                  <a:pt x="666144" y="1204343"/>
                  <a:pt x="702528" y="1168606"/>
                </a:cubicBezTo>
                <a:cubicBezTo>
                  <a:pt x="744111" y="1127764"/>
                  <a:pt x="771042" y="1103562"/>
                  <a:pt x="828466" y="1071040"/>
                </a:cubicBezTo>
                <a:cubicBezTo>
                  <a:pt x="878712" y="1042583"/>
                  <a:pt x="1042055" y="1003125"/>
                  <a:pt x="1052656" y="981544"/>
                </a:cubicBezTo>
                <a:lnTo>
                  <a:pt x="1051783" y="980282"/>
                </a:lnTo>
                <a:lnTo>
                  <a:pt x="1053197" y="980282"/>
                </a:lnTo>
                <a:lnTo>
                  <a:pt x="1053197" y="652410"/>
                </a:lnTo>
                <a:lnTo>
                  <a:pt x="1068806" y="646490"/>
                </a:lnTo>
                <a:cubicBezTo>
                  <a:pt x="1115142" y="615329"/>
                  <a:pt x="1178632" y="489094"/>
                  <a:pt x="1190875" y="431187"/>
                </a:cubicBezTo>
                <a:cubicBezTo>
                  <a:pt x="1204867" y="365008"/>
                  <a:pt x="1173479" y="328326"/>
                  <a:pt x="1134150" y="256475"/>
                </a:cubicBezTo>
                <a:cubicBezTo>
                  <a:pt x="1094821" y="184624"/>
                  <a:pt x="973431" y="-4458"/>
                  <a:pt x="954901" y="80"/>
                </a:cubicBezTo>
                <a:close/>
              </a:path>
            </a:pathLst>
          </a:custGeom>
          <a:noFill/>
          <a:ln w="1270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6" name="Share_E72D" title="Icon of a square with an arrow pointing out of it">
            <a:extLst>
              <a:ext uri="{FF2B5EF4-FFF2-40B4-BE49-F238E27FC236}">
                <a16:creationId xmlns:a16="http://schemas.microsoft.com/office/drawing/2014/main" id="{D651009D-9965-4FD5-859C-984A28573415}"/>
              </a:ext>
            </a:extLst>
          </p:cNvPr>
          <p:cNvSpPr>
            <a:spLocks noChangeAspect="1" noEditPoints="1"/>
          </p:cNvSpPr>
          <p:nvPr/>
        </p:nvSpPr>
        <p:spPr bwMode="auto">
          <a:xfrm>
            <a:off x="6475742" y="5224325"/>
            <a:ext cx="416526" cy="358570"/>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7" name="Title 1">
            <a:extLst>
              <a:ext uri="{FF2B5EF4-FFF2-40B4-BE49-F238E27FC236}">
                <a16:creationId xmlns:a16="http://schemas.microsoft.com/office/drawing/2014/main" id="{57E1BDDE-14B8-4583-9FC4-F232050CE157}"/>
              </a:ext>
            </a:extLst>
          </p:cNvPr>
          <p:cNvSpPr txBox="1">
            <a:spLocks/>
          </p:cNvSpPr>
          <p:nvPr/>
        </p:nvSpPr>
        <p:spPr>
          <a:xfrm>
            <a:off x="8376562"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k8s object watcher</a:t>
            </a:r>
          </a:p>
        </p:txBody>
      </p:sp>
      <p:sp>
        <p:nvSpPr>
          <p:cNvPr id="229" name="Title 1">
            <a:extLst>
              <a:ext uri="{FF2B5EF4-FFF2-40B4-BE49-F238E27FC236}">
                <a16:creationId xmlns:a16="http://schemas.microsoft.com/office/drawing/2014/main" id="{8E86E659-67F8-4771-92D3-7FB0B1411E52}"/>
              </a:ext>
            </a:extLst>
          </p:cNvPr>
          <p:cNvSpPr txBox="1">
            <a:spLocks/>
          </p:cNvSpPr>
          <p:nvPr/>
        </p:nvSpPr>
        <p:spPr>
          <a:xfrm>
            <a:off x="9577399"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policy-</a:t>
            </a: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itchFamily="34" charset="0"/>
              </a:rPr>
              <a:t>crd</a:t>
            </a: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-watcher</a:t>
            </a:r>
          </a:p>
        </p:txBody>
      </p:sp>
      <p:sp>
        <p:nvSpPr>
          <p:cNvPr id="230" name="Freeform: Shape 229">
            <a:extLst>
              <a:ext uri="{FF2B5EF4-FFF2-40B4-BE49-F238E27FC236}">
                <a16:creationId xmlns:a16="http://schemas.microsoft.com/office/drawing/2014/main" id="{C32EC23C-C0B7-4EC3-9E15-EEFA5763921A}"/>
              </a:ext>
            </a:extLst>
          </p:cNvPr>
          <p:cNvSpPr>
            <a:spLocks noChangeAspect="1"/>
          </p:cNvSpPr>
          <p:nvPr/>
        </p:nvSpPr>
        <p:spPr>
          <a:xfrm>
            <a:off x="8759172" y="5224325"/>
            <a:ext cx="327187" cy="3585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Page2_E7C3" title="Icon of a document">
            <a:extLst>
              <a:ext uri="{FF2B5EF4-FFF2-40B4-BE49-F238E27FC236}">
                <a16:creationId xmlns:a16="http://schemas.microsoft.com/office/drawing/2014/main" id="{C3D6EDC0-E575-468A-B7CE-D161026FBD59}"/>
              </a:ext>
            </a:extLst>
          </p:cNvPr>
          <p:cNvSpPr>
            <a:spLocks noChangeAspect="1" noEditPoints="1"/>
          </p:cNvSpPr>
          <p:nvPr/>
        </p:nvSpPr>
        <p:spPr bwMode="auto">
          <a:xfrm>
            <a:off x="9980122" y="5224325"/>
            <a:ext cx="286960" cy="35857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3" name="Title 1">
            <a:extLst>
              <a:ext uri="{FF2B5EF4-FFF2-40B4-BE49-F238E27FC236}">
                <a16:creationId xmlns:a16="http://schemas.microsoft.com/office/drawing/2014/main" id="{4E75A7BA-8AFF-4911-9F67-75CC5F17B2B7}"/>
              </a:ext>
            </a:extLst>
          </p:cNvPr>
          <p:cNvSpPr txBox="1">
            <a:spLocks/>
          </p:cNvSpPr>
          <p:nvPr/>
        </p:nvSpPr>
        <p:spPr>
          <a:xfrm>
            <a:off x="547062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/audit</a:t>
            </a:r>
          </a:p>
        </p:txBody>
      </p:sp>
      <p:sp>
        <p:nvSpPr>
          <p:cNvPr id="235" name="Title 1">
            <a:extLst>
              <a:ext uri="{FF2B5EF4-FFF2-40B4-BE49-F238E27FC236}">
                <a16:creationId xmlns:a16="http://schemas.microsoft.com/office/drawing/2014/main" id="{0D9B8960-33DE-4EE4-81B7-6F64209C2BCE}"/>
              </a:ext>
            </a:extLst>
          </p:cNvPr>
          <p:cNvSpPr txBox="1">
            <a:spLocks/>
          </p:cNvSpPr>
          <p:nvPr/>
        </p:nvSpPr>
        <p:spPr>
          <a:xfrm>
            <a:off x="6933753"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36" name="Title 1">
            <a:extLst>
              <a:ext uri="{FF2B5EF4-FFF2-40B4-BE49-F238E27FC236}">
                <a16:creationId xmlns:a16="http://schemas.microsoft.com/office/drawing/2014/main" id="{62882961-3EA8-4B80-991A-6AC929682843}"/>
              </a:ext>
            </a:extLst>
          </p:cNvPr>
          <p:cNvSpPr txBox="1">
            <a:spLocks/>
          </p:cNvSpPr>
          <p:nvPr/>
        </p:nvSpPr>
        <p:spPr>
          <a:xfrm>
            <a:off x="844840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watch</a:t>
            </a:r>
          </a:p>
        </p:txBody>
      </p:sp>
      <p:sp>
        <p:nvSpPr>
          <p:cNvPr id="237" name="Rectangle: Rounded Corners 236">
            <a:extLst>
              <a:ext uri="{FF2B5EF4-FFF2-40B4-BE49-F238E27FC236}">
                <a16:creationId xmlns:a16="http://schemas.microsoft.com/office/drawing/2014/main" id="{C5C58778-95CD-4974-A0BB-74DB0B5F8811}"/>
              </a:ext>
            </a:extLst>
          </p:cNvPr>
          <p:cNvSpPr/>
          <p:nvPr/>
        </p:nvSpPr>
        <p:spPr bwMode="auto">
          <a:xfrm>
            <a:off x="5432552" y="6152417"/>
            <a:ext cx="5345682" cy="31374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open-policy-agent</a:t>
            </a:r>
          </a:p>
        </p:txBody>
      </p:sp>
      <p:cxnSp>
        <p:nvCxnSpPr>
          <p:cNvPr id="238" name="Straight Arrow Connector 237">
            <a:extLst>
              <a:ext uri="{FF2B5EF4-FFF2-40B4-BE49-F238E27FC236}">
                <a16:creationId xmlns:a16="http://schemas.microsoft.com/office/drawing/2014/main" id="{33C0714F-1869-4FA6-82F9-FA1CF0863C1F}"/>
              </a:ext>
            </a:extLst>
          </p:cNvPr>
          <p:cNvCxnSpPr>
            <a:cxnSpLocks/>
          </p:cNvCxnSpPr>
          <p:nvPr/>
        </p:nvCxnSpPr>
        <p:spPr>
          <a:xfrm>
            <a:off x="7502056"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7768E7F0-3E9A-464E-91C8-2BABFDB8C3D9}"/>
              </a:ext>
            </a:extLst>
          </p:cNvPr>
          <p:cNvCxnSpPr>
            <a:cxnSpLocks/>
          </p:cNvCxnSpPr>
          <p:nvPr/>
        </p:nvCxnSpPr>
        <p:spPr>
          <a:xfrm>
            <a:off x="8922765"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BCACE2-2F4F-4421-860C-CE5EC3E5CFD4}"/>
              </a:ext>
            </a:extLst>
          </p:cNvPr>
          <p:cNvCxnSpPr>
            <a:cxnSpLocks/>
          </p:cNvCxnSpPr>
          <p:nvPr/>
        </p:nvCxnSpPr>
        <p:spPr>
          <a:xfrm>
            <a:off x="10123602"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1" name="Title 1">
            <a:extLst>
              <a:ext uri="{FF2B5EF4-FFF2-40B4-BE49-F238E27FC236}">
                <a16:creationId xmlns:a16="http://schemas.microsoft.com/office/drawing/2014/main" id="{3A14D86C-6FC3-4267-BB56-D4EFE7878618}"/>
              </a:ext>
            </a:extLst>
          </p:cNvPr>
          <p:cNvSpPr txBox="1">
            <a:spLocks/>
          </p:cNvSpPr>
          <p:nvPr/>
        </p:nvSpPr>
        <p:spPr>
          <a:xfrm>
            <a:off x="6440319"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/query</a:t>
            </a:r>
          </a:p>
        </p:txBody>
      </p:sp>
      <p:sp>
        <p:nvSpPr>
          <p:cNvPr id="243" name="Title 1">
            <a:extLst>
              <a:ext uri="{FF2B5EF4-FFF2-40B4-BE49-F238E27FC236}">
                <a16:creationId xmlns:a16="http://schemas.microsoft.com/office/drawing/2014/main" id="{97D4569F-42C1-45D3-B829-23D05DB140F9}"/>
              </a:ext>
            </a:extLst>
          </p:cNvPr>
          <p:cNvSpPr txBox="1">
            <a:spLocks/>
          </p:cNvSpPr>
          <p:nvPr/>
        </p:nvSpPr>
        <p:spPr>
          <a:xfrm>
            <a:off x="7868955"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/data</a:t>
            </a:r>
          </a:p>
        </p:txBody>
      </p:sp>
      <p:sp>
        <p:nvSpPr>
          <p:cNvPr id="244" name="Title 1">
            <a:extLst>
              <a:ext uri="{FF2B5EF4-FFF2-40B4-BE49-F238E27FC236}">
                <a16:creationId xmlns:a16="http://schemas.microsoft.com/office/drawing/2014/main" id="{4E310E51-6C17-4E6C-A136-B345468CA7DE}"/>
              </a:ext>
            </a:extLst>
          </p:cNvPr>
          <p:cNvSpPr txBox="1">
            <a:spLocks/>
          </p:cNvSpPr>
          <p:nvPr/>
        </p:nvSpPr>
        <p:spPr>
          <a:xfrm>
            <a:off x="9060600"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/policy</a:t>
            </a:r>
          </a:p>
        </p:txBody>
      </p:sp>
      <p:sp>
        <p:nvSpPr>
          <p:cNvPr id="65" name="Title 16">
            <a:extLst>
              <a:ext uri="{FF2B5EF4-FFF2-40B4-BE49-F238E27FC236}">
                <a16:creationId xmlns:a16="http://schemas.microsoft.com/office/drawing/2014/main" id="{91A9E51F-9428-4163-8DCB-A2566DA8A5BE}"/>
              </a:ext>
            </a:extLst>
          </p:cNvPr>
          <p:cNvSpPr txBox="1">
            <a:spLocks/>
          </p:cNvSpPr>
          <p:nvPr/>
        </p:nvSpPr>
        <p:spPr>
          <a:xfrm>
            <a:off x="455995" y="4313591"/>
            <a:ext cx="3261391" cy="84483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startAt="4"/>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Kubernetes-policy-controller provides an admission controller webhook that performs evaluations by calling open-policy-agent (OPA) service</a:t>
            </a:r>
          </a:p>
        </p:txBody>
      </p:sp>
    </p:spTree>
    <p:extLst>
      <p:ext uri="{BB962C8B-B14F-4D97-AF65-F5344CB8AC3E}">
        <p14:creationId xmlns:p14="http://schemas.microsoft.com/office/powerpoint/2010/main" val="14430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1ADA31-2882-FE44-814C-64567B311771}"/>
              </a:ext>
            </a:extLst>
          </p:cNvPr>
          <p:cNvPicPr>
            <a:picLocks noGrp="1" noChangeAspect="1"/>
          </p:cNvPicPr>
          <p:nvPr>
            <p:ph idx="1"/>
          </p:nvPr>
        </p:nvPicPr>
        <p:blipFill>
          <a:blip r:embed="rId2"/>
          <a:stretch>
            <a:fillRect/>
          </a:stretch>
        </p:blipFill>
        <p:spPr>
          <a:xfrm>
            <a:off x="920750" y="1981994"/>
            <a:ext cx="10350500" cy="4038600"/>
          </a:xfrm>
        </p:spPr>
      </p:pic>
    </p:spTree>
    <p:extLst>
      <p:ext uri="{BB962C8B-B14F-4D97-AF65-F5344CB8AC3E}">
        <p14:creationId xmlns:p14="http://schemas.microsoft.com/office/powerpoint/2010/main" val="4409942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C125-FE73-AA49-A0DB-EDFA7BC4CE59}"/>
              </a:ext>
            </a:extLst>
          </p:cNvPr>
          <p:cNvSpPr>
            <a:spLocks noGrp="1"/>
          </p:cNvSpPr>
          <p:nvPr>
            <p:ph type="title"/>
          </p:nvPr>
        </p:nvSpPr>
        <p:spPr/>
        <p:txBody>
          <a:bodyPr/>
          <a:lstStyle/>
          <a:p>
            <a:r>
              <a:rPr lang="en-US"/>
              <a:t>Dynamic Admission Control</a:t>
            </a:r>
          </a:p>
        </p:txBody>
      </p:sp>
      <p:sp>
        <p:nvSpPr>
          <p:cNvPr id="4" name="TextBox 3">
            <a:extLst>
              <a:ext uri="{FF2B5EF4-FFF2-40B4-BE49-F238E27FC236}">
                <a16:creationId xmlns:a16="http://schemas.microsoft.com/office/drawing/2014/main" id="{01F2CDA0-358E-B04D-AC39-9079FBEC8FFB}"/>
              </a:ext>
            </a:extLst>
          </p:cNvPr>
          <p:cNvSpPr txBox="1"/>
          <p:nvPr/>
        </p:nvSpPr>
        <p:spPr>
          <a:xfrm>
            <a:off x="609597" y="1615554"/>
            <a:ext cx="8189346" cy="3970318"/>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Validating Webhook</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Allows you to intercept and validate requests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Can be run in parallel, as they don’t mutate objects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Example use case: restricting resource creation</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Mutating Webhook</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Executes the mutation by sending requests to webhook server</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Matching webhooks are called in serial</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Example use case: injecting side cars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Policy Enforcement</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Admission Control is policy based on Kubernetes objects.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Network Policy and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Arial"/>
              </a:rPr>
              <a:t>PodSecurity</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 Policy focus on data plane policy</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RBAC is policy enforced on the user</a:t>
            </a:r>
          </a:p>
        </p:txBody>
      </p:sp>
    </p:spTree>
    <p:extLst>
      <p:ext uri="{BB962C8B-B14F-4D97-AF65-F5344CB8AC3E}">
        <p14:creationId xmlns:p14="http://schemas.microsoft.com/office/powerpoint/2010/main" val="255970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B934-76D8-3D43-8A52-7769160BA7D8}"/>
              </a:ext>
            </a:extLst>
          </p:cNvPr>
          <p:cNvSpPr>
            <a:spLocks noGrp="1"/>
          </p:cNvSpPr>
          <p:nvPr>
            <p:ph type="title"/>
          </p:nvPr>
        </p:nvSpPr>
        <p:spPr/>
        <p:txBody>
          <a:bodyPr/>
          <a:lstStyle/>
          <a:p>
            <a:r>
              <a:rPr lang="en-US"/>
              <a:t>That’s awesome! But…</a:t>
            </a:r>
          </a:p>
        </p:txBody>
      </p:sp>
      <p:pic>
        <p:nvPicPr>
          <p:cNvPr id="4" name="Picture 3">
            <a:extLst>
              <a:ext uri="{FF2B5EF4-FFF2-40B4-BE49-F238E27FC236}">
                <a16:creationId xmlns:a16="http://schemas.microsoft.com/office/drawing/2014/main" id="{08800CFC-569D-3942-B250-23A5EA19A865}"/>
              </a:ext>
            </a:extLst>
          </p:cNvPr>
          <p:cNvPicPr>
            <a:picLocks noChangeAspect="1"/>
          </p:cNvPicPr>
          <p:nvPr/>
        </p:nvPicPr>
        <p:blipFill>
          <a:blip r:embed="rId3"/>
          <a:stretch>
            <a:fillRect/>
          </a:stretch>
        </p:blipFill>
        <p:spPr>
          <a:xfrm>
            <a:off x="2933700" y="2214160"/>
            <a:ext cx="6324600" cy="2921000"/>
          </a:xfrm>
          <a:prstGeom prst="rect">
            <a:avLst/>
          </a:prstGeom>
        </p:spPr>
      </p:pic>
    </p:spTree>
    <p:extLst>
      <p:ext uri="{BB962C8B-B14F-4D97-AF65-F5344CB8AC3E}">
        <p14:creationId xmlns:p14="http://schemas.microsoft.com/office/powerpoint/2010/main" val="4003176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77A9-9E2C-574E-ADF2-EE321E031145}"/>
              </a:ext>
            </a:extLst>
          </p:cNvPr>
          <p:cNvSpPr>
            <a:spLocks noGrp="1"/>
          </p:cNvSpPr>
          <p:nvPr>
            <p:ph type="title"/>
          </p:nvPr>
        </p:nvSpPr>
        <p:spPr/>
        <p:txBody>
          <a:bodyPr/>
          <a:lstStyle/>
          <a:p>
            <a:r>
              <a:rPr lang="en-US"/>
              <a:t>Sample Admission Webhook</a:t>
            </a:r>
          </a:p>
        </p:txBody>
      </p:sp>
      <p:pic>
        <p:nvPicPr>
          <p:cNvPr id="3" name="Picture 2">
            <a:extLst>
              <a:ext uri="{FF2B5EF4-FFF2-40B4-BE49-F238E27FC236}">
                <a16:creationId xmlns:a16="http://schemas.microsoft.com/office/drawing/2014/main" id="{7F9EC44C-4362-EA40-9645-9184502573AC}"/>
              </a:ext>
            </a:extLst>
          </p:cNvPr>
          <p:cNvPicPr>
            <a:picLocks noChangeAspect="1"/>
          </p:cNvPicPr>
          <p:nvPr/>
        </p:nvPicPr>
        <p:blipFill>
          <a:blip r:embed="rId3"/>
          <a:stretch>
            <a:fillRect/>
          </a:stretch>
        </p:blipFill>
        <p:spPr>
          <a:xfrm>
            <a:off x="0" y="1829772"/>
            <a:ext cx="12192000" cy="4559405"/>
          </a:xfrm>
          <a:prstGeom prst="rect">
            <a:avLst/>
          </a:prstGeom>
        </p:spPr>
      </p:pic>
      <p:sp>
        <p:nvSpPr>
          <p:cNvPr id="4" name="TextBox 3">
            <a:extLst>
              <a:ext uri="{FF2B5EF4-FFF2-40B4-BE49-F238E27FC236}">
                <a16:creationId xmlns:a16="http://schemas.microsoft.com/office/drawing/2014/main" id="{078728C4-517C-F04E-84C4-C5F8A5494445}"/>
              </a:ext>
            </a:extLst>
          </p:cNvPr>
          <p:cNvSpPr txBox="1"/>
          <p:nvPr/>
        </p:nvSpPr>
        <p:spPr>
          <a:xfrm>
            <a:off x="0" y="6096045"/>
            <a:ext cx="752933" cy="369332"/>
          </a:xfrm>
          <a:prstGeom prst="rect">
            <a:avLst/>
          </a:prstGeom>
          <a:noFill/>
          <a:ln w="381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36849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9C19-B3A6-0742-B1FA-34EE6F73C793}"/>
              </a:ext>
            </a:extLst>
          </p:cNvPr>
          <p:cNvSpPr>
            <a:spLocks noGrp="1"/>
          </p:cNvSpPr>
          <p:nvPr>
            <p:ph type="title"/>
          </p:nvPr>
        </p:nvSpPr>
        <p:spPr/>
        <p:txBody>
          <a:bodyPr/>
          <a:lstStyle/>
          <a:p>
            <a:r>
              <a:rPr lang="en-US"/>
              <a:t>Open Policy Agent</a:t>
            </a:r>
          </a:p>
        </p:txBody>
      </p:sp>
      <p:pic>
        <p:nvPicPr>
          <p:cNvPr id="3" name="Picture 2">
            <a:extLst>
              <a:ext uri="{FF2B5EF4-FFF2-40B4-BE49-F238E27FC236}">
                <a16:creationId xmlns:a16="http://schemas.microsoft.com/office/drawing/2014/main" id="{E6F86872-230A-564D-B034-AE411A4410CD}"/>
              </a:ext>
            </a:extLst>
          </p:cNvPr>
          <p:cNvPicPr>
            <a:picLocks noChangeAspect="1"/>
          </p:cNvPicPr>
          <p:nvPr/>
        </p:nvPicPr>
        <p:blipFill>
          <a:blip r:embed="rId3"/>
          <a:stretch>
            <a:fillRect/>
          </a:stretch>
        </p:blipFill>
        <p:spPr>
          <a:xfrm>
            <a:off x="815460" y="1969022"/>
            <a:ext cx="5891312" cy="3431204"/>
          </a:xfrm>
          <a:prstGeom prst="rect">
            <a:avLst/>
          </a:prstGeom>
        </p:spPr>
      </p:pic>
      <p:sp>
        <p:nvSpPr>
          <p:cNvPr id="4" name="TextBox 3">
            <a:extLst>
              <a:ext uri="{FF2B5EF4-FFF2-40B4-BE49-F238E27FC236}">
                <a16:creationId xmlns:a16="http://schemas.microsoft.com/office/drawing/2014/main" id="{016F4B9D-CD39-F145-AE4B-7A37438C0D33}"/>
              </a:ext>
            </a:extLst>
          </p:cNvPr>
          <p:cNvSpPr txBox="1"/>
          <p:nvPr/>
        </p:nvSpPr>
        <p:spPr>
          <a:xfrm>
            <a:off x="87085" y="6419080"/>
            <a:ext cx="37611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Image: </a:t>
            </a:r>
            <a:r>
              <a:rPr kumimoji="0" lang="en-US" sz="1200" b="0" i="0" u="none" strike="noStrike" kern="1200" cap="none" spc="0" normalizeH="0" baseline="0" noProof="0" err="1">
                <a:ln>
                  <a:noFill/>
                </a:ln>
                <a:solidFill>
                  <a:prstClr val="black"/>
                </a:solidFill>
                <a:effectLst/>
                <a:uLnTx/>
                <a:uFillTx/>
                <a:latin typeface="Arial" panose="020B0604020202020204"/>
                <a:ea typeface="+mn-ea"/>
                <a:cs typeface="+mn-cs"/>
              </a:rPr>
              <a:t>openpolicyagent.org</a:t>
            </a:r>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38F8AB7D-EE80-8F42-813C-27BFE9FF09F2}"/>
              </a:ext>
            </a:extLst>
          </p:cNvPr>
          <p:cNvSpPr txBox="1"/>
          <p:nvPr/>
        </p:nvSpPr>
        <p:spPr>
          <a:xfrm>
            <a:off x="7515825" y="1878711"/>
            <a:ext cx="4330460"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CNCF Hosted Sandbox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General purpose policy engine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Can be used across the stack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Declarative policy language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99103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F60F48-838C-8046-BB2F-80EF39A3F7FA}"/>
              </a:ext>
            </a:extLst>
          </p:cNvPr>
          <p:cNvSpPr txBox="1"/>
          <p:nvPr/>
        </p:nvSpPr>
        <p:spPr>
          <a:xfrm>
            <a:off x="8234855" y="930165"/>
            <a:ext cx="3502211" cy="1600438"/>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Service</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refers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Kubernetes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Custom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SSH Daemon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Terraform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Authorization </a:t>
            </a:r>
            <a:r>
              <a:rPr kumimoji="0" lang="en-US" sz="1600" b="0" i="0" u="none" strike="noStrike" kern="1200" cap="none" spc="0" normalizeH="0" baseline="0" noProof="0" err="1">
                <a:ln>
                  <a:noFill/>
                </a:ln>
                <a:solidFill>
                  <a:prstClr val="black"/>
                </a:solidFill>
                <a:effectLst/>
                <a:uLnTx/>
                <a:uFillTx/>
                <a:latin typeface="Arial" panose="020B0604020202020204"/>
                <a:ea typeface="+mn-ea"/>
                <a:cs typeface="+mn-cs"/>
              </a:rPr>
              <a:t>APi</a:t>
            </a:r>
            <a:endParaRPr kumimoji="0" lang="en-US" sz="16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51F74BED-2615-554A-9B62-854121D76E12}"/>
              </a:ext>
            </a:extLst>
          </p:cNvPr>
          <p:cNvSpPr txBox="1"/>
          <p:nvPr/>
        </p:nvSpPr>
        <p:spPr>
          <a:xfrm>
            <a:off x="8234855" y="3932185"/>
            <a:ext cx="3502219" cy="2031325"/>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Output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can be any JSON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”request annotated”                          “   “annotations":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costCenter</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8000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p>
        </p:txBody>
      </p:sp>
      <p:sp>
        <p:nvSpPr>
          <p:cNvPr id="8" name="TextBox 7">
            <a:extLst>
              <a:ext uri="{FF2B5EF4-FFF2-40B4-BE49-F238E27FC236}">
                <a16:creationId xmlns:a16="http://schemas.microsoft.com/office/drawing/2014/main" id="{0DEF6A2C-A30B-BF49-903A-F3E4CCD3F561}"/>
              </a:ext>
            </a:extLst>
          </p:cNvPr>
          <p:cNvSpPr txBox="1"/>
          <p:nvPr/>
        </p:nvSpPr>
        <p:spPr>
          <a:xfrm>
            <a:off x="717992" y="3932185"/>
            <a:ext cx="3283827" cy="2031325"/>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Input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can be any JSON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"kind":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"metadata":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department: dev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	</a:t>
            </a:r>
          </a:p>
        </p:txBody>
      </p:sp>
      <p:grpSp>
        <p:nvGrpSpPr>
          <p:cNvPr id="37" name="Group 36">
            <a:extLst>
              <a:ext uri="{FF2B5EF4-FFF2-40B4-BE49-F238E27FC236}">
                <a16:creationId xmlns:a16="http://schemas.microsoft.com/office/drawing/2014/main" id="{76610B7B-F22A-D64F-A1FA-B43D76656181}"/>
              </a:ext>
            </a:extLst>
          </p:cNvPr>
          <p:cNvGrpSpPr/>
          <p:nvPr/>
        </p:nvGrpSpPr>
        <p:grpSpPr>
          <a:xfrm>
            <a:off x="4560179" y="588579"/>
            <a:ext cx="2659327" cy="4713892"/>
            <a:chOff x="3404041" y="430924"/>
            <a:chExt cx="2659327" cy="4713892"/>
          </a:xfrm>
        </p:grpSpPr>
        <p:cxnSp>
          <p:nvCxnSpPr>
            <p:cNvPr id="20" name="Elbow Connector 19">
              <a:extLst>
                <a:ext uri="{FF2B5EF4-FFF2-40B4-BE49-F238E27FC236}">
                  <a16:creationId xmlns:a16="http://schemas.microsoft.com/office/drawing/2014/main" id="{6069D299-02D8-2143-B16E-A0C8C1BD436C}"/>
                </a:ext>
              </a:extLst>
            </p:cNvPr>
            <p:cNvCxnSpPr>
              <a:cxnSpLocks/>
            </p:cNvCxnSpPr>
            <p:nvPr/>
          </p:nvCxnSpPr>
          <p:spPr>
            <a:xfrm rot="16200000" flipH="1">
              <a:off x="4632435" y="3306816"/>
              <a:ext cx="1069432" cy="7488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232D7A0C-2688-9649-93E7-C5D2F6135564}"/>
                </a:ext>
              </a:extLst>
            </p:cNvPr>
            <p:cNvSpPr/>
            <p:nvPr/>
          </p:nvSpPr>
          <p:spPr>
            <a:xfrm>
              <a:off x="3541986" y="1103586"/>
              <a:ext cx="2196662" cy="65164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Service</a:t>
              </a:r>
            </a:p>
          </p:txBody>
        </p:sp>
        <p:sp>
          <p:nvSpPr>
            <p:cNvPr id="3" name="Rounded Rectangle 2">
              <a:extLst>
                <a:ext uri="{FF2B5EF4-FFF2-40B4-BE49-F238E27FC236}">
                  <a16:creationId xmlns:a16="http://schemas.microsoft.com/office/drawing/2014/main" id="{E4BF59BF-F9AF-9842-9F4A-F27FE0E81C5A}"/>
                </a:ext>
              </a:extLst>
            </p:cNvPr>
            <p:cNvSpPr/>
            <p:nvPr/>
          </p:nvSpPr>
          <p:spPr>
            <a:xfrm>
              <a:off x="3541986" y="2525110"/>
              <a:ext cx="2196662" cy="651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OPA</a:t>
              </a:r>
            </a:p>
          </p:txBody>
        </p:sp>
        <p:sp>
          <p:nvSpPr>
            <p:cNvPr id="4" name="Snip and Round Single Corner Rectangle 3">
              <a:extLst>
                <a:ext uri="{FF2B5EF4-FFF2-40B4-BE49-F238E27FC236}">
                  <a16:creationId xmlns:a16="http://schemas.microsoft.com/office/drawing/2014/main" id="{C9366C25-34F9-B54E-A995-C6B6F01F0A99}"/>
                </a:ext>
              </a:extLst>
            </p:cNvPr>
            <p:cNvSpPr/>
            <p:nvPr/>
          </p:nvSpPr>
          <p:spPr>
            <a:xfrm>
              <a:off x="3404041" y="4156844"/>
              <a:ext cx="830317" cy="987972"/>
            </a:xfrm>
            <a:prstGeom prst="snip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a:t>
              </a:r>
              <a:r>
                <a:rPr kumimoji="0" lang="en-US" sz="1200" b="0" i="0" u="none" strike="noStrike" kern="1200" cap="none" spc="0" normalizeH="0" baseline="0" noProof="0" err="1">
                  <a:ln>
                    <a:noFill/>
                  </a:ln>
                  <a:solidFill>
                    <a:prstClr val="white"/>
                  </a:solidFill>
                  <a:effectLst/>
                  <a:uLnTx/>
                  <a:uFillTx/>
                  <a:latin typeface="Arial" panose="020B0604020202020204"/>
                  <a:ea typeface="+mn-ea"/>
                  <a:cs typeface="+mn-cs"/>
                </a:rPr>
                <a:t>Rego</a:t>
              </a: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a:t>
              </a:r>
            </a:p>
          </p:txBody>
        </p:sp>
        <p:sp>
          <p:nvSpPr>
            <p:cNvPr id="5" name="Can 4">
              <a:extLst>
                <a:ext uri="{FF2B5EF4-FFF2-40B4-BE49-F238E27FC236}">
                  <a16:creationId xmlns:a16="http://schemas.microsoft.com/office/drawing/2014/main" id="{2B0E3F90-D5B8-5A42-B0BF-562577844BC4}"/>
                </a:ext>
              </a:extLst>
            </p:cNvPr>
            <p:cNvSpPr/>
            <p:nvPr/>
          </p:nvSpPr>
          <p:spPr>
            <a:xfrm>
              <a:off x="5004456" y="4147645"/>
              <a:ext cx="1058912" cy="9971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(JSON)</a:t>
              </a:r>
            </a:p>
          </p:txBody>
        </p:sp>
        <p:cxnSp>
          <p:nvCxnSpPr>
            <p:cNvPr id="10" name="Straight Arrow Connector 9">
              <a:extLst>
                <a:ext uri="{FF2B5EF4-FFF2-40B4-BE49-F238E27FC236}">
                  <a16:creationId xmlns:a16="http://schemas.microsoft.com/office/drawing/2014/main" id="{8031DCAB-DD74-114A-A67D-319D157A4E4E}"/>
                </a:ext>
              </a:extLst>
            </p:cNvPr>
            <p:cNvCxnSpPr/>
            <p:nvPr/>
          </p:nvCxnSpPr>
          <p:spPr>
            <a:xfrm>
              <a:off x="4640317" y="430924"/>
              <a:ext cx="0" cy="67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8F52EC-1CE5-A544-8C5D-3D4D56AE4C76}"/>
                </a:ext>
              </a:extLst>
            </p:cNvPr>
            <p:cNvCxnSpPr>
              <a:cxnSpLocks/>
            </p:cNvCxnSpPr>
            <p:nvPr/>
          </p:nvCxnSpPr>
          <p:spPr>
            <a:xfrm flipV="1">
              <a:off x="5076496" y="1811721"/>
              <a:ext cx="0" cy="64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DFF0E3-AF68-9345-8397-BC01442358C2}"/>
                </a:ext>
              </a:extLst>
            </p:cNvPr>
            <p:cNvCxnSpPr/>
            <p:nvPr/>
          </p:nvCxnSpPr>
          <p:spPr>
            <a:xfrm>
              <a:off x="4251435" y="1811721"/>
              <a:ext cx="0" cy="67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8E21DCA-4384-A044-B3D9-FF16C31FFC36}"/>
                </a:ext>
              </a:extLst>
            </p:cNvPr>
            <p:cNvCxnSpPr>
              <a:cxnSpLocks/>
              <a:endCxn id="4" idx="3"/>
            </p:cNvCxnSpPr>
            <p:nvPr/>
          </p:nvCxnSpPr>
          <p:spPr>
            <a:xfrm rot="5400000">
              <a:off x="3744312" y="3256896"/>
              <a:ext cx="974836" cy="8250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A47236C-98FF-194F-9BBB-B1FF6B7105C0}"/>
              </a:ext>
            </a:extLst>
          </p:cNvPr>
          <p:cNvSpPr txBox="1"/>
          <p:nvPr/>
        </p:nvSpPr>
        <p:spPr>
          <a:xfrm>
            <a:off x="5796455" y="700096"/>
            <a:ext cx="11666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Request</a:t>
            </a:r>
          </a:p>
        </p:txBody>
      </p:sp>
      <p:sp>
        <p:nvSpPr>
          <p:cNvPr id="39" name="TextBox 38">
            <a:extLst>
              <a:ext uri="{FF2B5EF4-FFF2-40B4-BE49-F238E27FC236}">
                <a16:creationId xmlns:a16="http://schemas.microsoft.com/office/drawing/2014/main" id="{1A46C505-6BAA-BA4D-AC8A-41FC5635CE8A}"/>
              </a:ext>
            </a:extLst>
          </p:cNvPr>
          <p:cNvSpPr txBox="1"/>
          <p:nvPr/>
        </p:nvSpPr>
        <p:spPr>
          <a:xfrm>
            <a:off x="2737945" y="1402396"/>
            <a:ext cx="1481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Enforcement</a:t>
            </a:r>
          </a:p>
        </p:txBody>
      </p:sp>
      <p:cxnSp>
        <p:nvCxnSpPr>
          <p:cNvPr id="41" name="Straight Connector 40">
            <a:extLst>
              <a:ext uri="{FF2B5EF4-FFF2-40B4-BE49-F238E27FC236}">
                <a16:creationId xmlns:a16="http://schemas.microsoft.com/office/drawing/2014/main" id="{D35204B0-B571-D944-AA6A-56A9D71AD063}"/>
              </a:ext>
            </a:extLst>
          </p:cNvPr>
          <p:cNvCxnSpPr>
            <a:stCxn id="39" idx="3"/>
            <a:endCxn id="2" idx="1"/>
          </p:cNvCxnSpPr>
          <p:nvPr/>
        </p:nvCxnSpPr>
        <p:spPr>
          <a:xfrm>
            <a:off x="4219904" y="1587062"/>
            <a:ext cx="4782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925B5D8-4AB4-0E4E-AFEB-2939696BBE3B}"/>
              </a:ext>
            </a:extLst>
          </p:cNvPr>
          <p:cNvSpPr txBox="1"/>
          <p:nvPr/>
        </p:nvSpPr>
        <p:spPr>
          <a:xfrm>
            <a:off x="4540467" y="1985141"/>
            <a:ext cx="9459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Query</a:t>
            </a:r>
          </a:p>
        </p:txBody>
      </p:sp>
      <p:sp>
        <p:nvSpPr>
          <p:cNvPr id="45" name="TextBox 44">
            <a:extLst>
              <a:ext uri="{FF2B5EF4-FFF2-40B4-BE49-F238E27FC236}">
                <a16:creationId xmlns:a16="http://schemas.microsoft.com/office/drawing/2014/main" id="{DA613A9E-15A7-7640-9B25-F5F4E07D78D3}"/>
              </a:ext>
            </a:extLst>
          </p:cNvPr>
          <p:cNvSpPr txBox="1"/>
          <p:nvPr/>
        </p:nvSpPr>
        <p:spPr>
          <a:xfrm>
            <a:off x="6427074" y="1962835"/>
            <a:ext cx="10773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Decision</a:t>
            </a:r>
          </a:p>
        </p:txBody>
      </p:sp>
      <p:pic>
        <p:nvPicPr>
          <p:cNvPr id="46" name="Picture 45">
            <a:extLst>
              <a:ext uri="{FF2B5EF4-FFF2-40B4-BE49-F238E27FC236}">
                <a16:creationId xmlns:a16="http://schemas.microsoft.com/office/drawing/2014/main" id="{11528585-2AD0-9340-AA3E-88D4D0727522}"/>
              </a:ext>
            </a:extLst>
          </p:cNvPr>
          <p:cNvPicPr>
            <a:picLocks noChangeAspect="1"/>
          </p:cNvPicPr>
          <p:nvPr/>
        </p:nvPicPr>
        <p:blipFill>
          <a:blip r:embed="rId3"/>
          <a:stretch>
            <a:fillRect/>
          </a:stretch>
        </p:blipFill>
        <p:spPr>
          <a:xfrm>
            <a:off x="5993525" y="2765562"/>
            <a:ext cx="478217" cy="478217"/>
          </a:xfrm>
          <a:prstGeom prst="rect">
            <a:avLst/>
          </a:prstGeom>
        </p:spPr>
      </p:pic>
      <p:sp>
        <p:nvSpPr>
          <p:cNvPr id="47" name="TextBox 46">
            <a:extLst>
              <a:ext uri="{FF2B5EF4-FFF2-40B4-BE49-F238E27FC236}">
                <a16:creationId xmlns:a16="http://schemas.microsoft.com/office/drawing/2014/main" id="{4A3D3775-D3F6-3341-AA6E-B31A8433FD6E}"/>
              </a:ext>
            </a:extLst>
          </p:cNvPr>
          <p:cNvSpPr txBox="1"/>
          <p:nvPr/>
        </p:nvSpPr>
        <p:spPr>
          <a:xfrm>
            <a:off x="0" y="6334780"/>
            <a:ext cx="22754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Diagram rewritten from: </a:t>
            </a:r>
            <a:r>
              <a:rPr kumimoji="0" lang="en-US" sz="1400" b="0" i="0" u="none" strike="noStrike" kern="1200" cap="none" spc="0" normalizeH="0" baseline="0" noProof="0" err="1">
                <a:ln>
                  <a:noFill/>
                </a:ln>
                <a:solidFill>
                  <a:prstClr val="black"/>
                </a:solidFill>
                <a:effectLst/>
                <a:uLnTx/>
                <a:uFillTx/>
                <a:latin typeface="Arial" panose="020B0604020202020204"/>
                <a:ea typeface="+mn-ea"/>
                <a:cs typeface="+mn-cs"/>
              </a:rPr>
              <a:t>www.openpolicyagent.org</a:t>
            </a: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8B8453EA-4391-6A41-9920-0A6E147262BB}"/>
              </a:ext>
            </a:extLst>
          </p:cNvPr>
          <p:cNvPicPr>
            <a:picLocks noChangeAspect="1"/>
          </p:cNvPicPr>
          <p:nvPr/>
        </p:nvPicPr>
        <p:blipFill>
          <a:blip r:embed="rId3"/>
          <a:stretch>
            <a:fillRect/>
          </a:stretch>
        </p:blipFill>
        <p:spPr>
          <a:xfrm>
            <a:off x="82118" y="-78653"/>
            <a:ext cx="1557497" cy="1557497"/>
          </a:xfrm>
          <a:prstGeom prst="rect">
            <a:avLst/>
          </a:prstGeom>
        </p:spPr>
      </p:pic>
    </p:spTree>
    <p:extLst>
      <p:ext uri="{BB962C8B-B14F-4D97-AF65-F5344CB8AC3E}">
        <p14:creationId xmlns:p14="http://schemas.microsoft.com/office/powerpoint/2010/main" val="85474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Targeted Audience</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Security/Risk Lead</a:t>
            </a:r>
          </a:p>
          <a:p>
            <a:r>
              <a:rPr lang="en-CA"/>
              <a:t>Compliance Lead</a:t>
            </a:r>
          </a:p>
          <a:p>
            <a:r>
              <a:rPr lang="en-CA"/>
              <a:t>InfoSec Lead</a:t>
            </a:r>
          </a:p>
          <a:p>
            <a:r>
              <a:rPr lang="en-CA"/>
              <a:t>Identity &amp; Access Mgmt Lead</a:t>
            </a:r>
          </a:p>
          <a:p>
            <a:r>
              <a:rPr lang="en-CA"/>
              <a:t>Networking Lead</a:t>
            </a:r>
          </a:p>
          <a:p>
            <a:r>
              <a:rPr lang="en-CA"/>
              <a:t>Cloud Engineering Lead</a:t>
            </a:r>
          </a:p>
          <a:p>
            <a:r>
              <a:rPr lang="en-CA"/>
              <a:t>Line of Business Owner</a:t>
            </a:r>
            <a:endParaRPr lang="en-GB"/>
          </a:p>
        </p:txBody>
      </p:sp>
    </p:spTree>
    <p:extLst>
      <p:ext uri="{BB962C8B-B14F-4D97-AF65-F5344CB8AC3E}">
        <p14:creationId xmlns:p14="http://schemas.microsoft.com/office/powerpoint/2010/main" val="42659001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CB0C-E8AD-CA4A-8209-5496671BD0E3}"/>
              </a:ext>
            </a:extLst>
          </p:cNvPr>
          <p:cNvSpPr>
            <a:spLocks noGrp="1"/>
          </p:cNvSpPr>
          <p:nvPr>
            <p:ph type="title"/>
          </p:nvPr>
        </p:nvSpPr>
        <p:spPr/>
        <p:txBody>
          <a:bodyPr/>
          <a:lstStyle/>
          <a:p>
            <a:r>
              <a:rPr lang="en-US"/>
              <a:t>Example </a:t>
            </a:r>
            <a:r>
              <a:rPr lang="en-US" err="1"/>
              <a:t>Rego</a:t>
            </a:r>
            <a:r>
              <a:rPr lang="en-US"/>
              <a:t> Policy</a:t>
            </a:r>
          </a:p>
        </p:txBody>
      </p:sp>
      <p:sp>
        <p:nvSpPr>
          <p:cNvPr id="3" name="TextBox 2">
            <a:extLst>
              <a:ext uri="{FF2B5EF4-FFF2-40B4-BE49-F238E27FC236}">
                <a16:creationId xmlns:a16="http://schemas.microsoft.com/office/drawing/2014/main" id="{3B895E51-12D4-5845-B564-46870EF1F4F3}"/>
              </a:ext>
            </a:extLst>
          </p:cNvPr>
          <p:cNvSpPr txBox="1"/>
          <p:nvPr/>
        </p:nvSpPr>
        <p:spPr>
          <a:xfrm>
            <a:off x="338956" y="1846781"/>
            <a:ext cx="11056882"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is a policy language and not a programing language, so don’t think about sockets, methods, binary trees,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Think about two things: Logic and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logic is all queries. A query finds values for variables that make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boolean</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conditions 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You write logic to search and combine JSON/YAML data from different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92D7DB58-E09C-F248-8FA0-CCF696C3BACB}"/>
              </a:ext>
            </a:extLst>
          </p:cNvPr>
          <p:cNvSpPr txBox="1"/>
          <p:nvPr/>
        </p:nvSpPr>
        <p:spPr>
          <a:xfrm>
            <a:off x="504966" y="4121623"/>
            <a:ext cx="11348077"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"id": "conditional-annotation",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"resource": {"kind": kind, "namespace": namespace, "name":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"resolution": {"patches": p, "message" : "conditional annotation"}, }]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matches[[kind, namespace, name,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matched_object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matched_object.metadata.annotations</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Mr</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 = [{"op": "add", "path": "/metadata/annotations/cost-center", "value": ”A-Team"}] }</a:t>
            </a:r>
          </a:p>
        </p:txBody>
      </p:sp>
      <p:sp>
        <p:nvSpPr>
          <p:cNvPr id="10" name="TextBox 9">
            <a:extLst>
              <a:ext uri="{FF2B5EF4-FFF2-40B4-BE49-F238E27FC236}">
                <a16:creationId xmlns:a16="http://schemas.microsoft.com/office/drawing/2014/main" id="{C4F8B927-6BC1-3045-83BD-ED082B050AC5}"/>
              </a:ext>
            </a:extLst>
          </p:cNvPr>
          <p:cNvSpPr txBox="1"/>
          <p:nvPr/>
        </p:nvSpPr>
        <p:spPr>
          <a:xfrm>
            <a:off x="338956" y="4121623"/>
            <a:ext cx="1448901"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0C3A44B5-4D01-A547-A777-C77BE52E0363}"/>
              </a:ext>
            </a:extLst>
          </p:cNvPr>
          <p:cNvSpPr txBox="1"/>
          <p:nvPr/>
        </p:nvSpPr>
        <p:spPr>
          <a:xfrm>
            <a:off x="609597" y="5008678"/>
            <a:ext cx="2715316"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0D5A8504-1673-9B49-833B-3A031F6A3215}"/>
              </a:ext>
            </a:extLst>
          </p:cNvPr>
          <p:cNvSpPr txBox="1"/>
          <p:nvPr/>
        </p:nvSpPr>
        <p:spPr>
          <a:xfrm>
            <a:off x="5927770" y="5461379"/>
            <a:ext cx="5581934"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2F5503B2-C65B-4C4D-A8DE-72F1E2DDEE4C}"/>
              </a:ext>
            </a:extLst>
          </p:cNvPr>
          <p:cNvSpPr txBox="1"/>
          <p:nvPr/>
        </p:nvSpPr>
        <p:spPr>
          <a:xfrm>
            <a:off x="5418161" y="5830711"/>
            <a:ext cx="3084397"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19E1C669-47B7-C34F-8F44-24EC43692952}"/>
              </a:ext>
            </a:extLst>
          </p:cNvPr>
          <p:cNvSpPr txBox="1"/>
          <p:nvPr/>
        </p:nvSpPr>
        <p:spPr>
          <a:xfrm>
            <a:off x="518354" y="5830711"/>
            <a:ext cx="2579688"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41807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2BF5-747D-A44B-8E49-4D88BFC32458}"/>
              </a:ext>
            </a:extLst>
          </p:cNvPr>
          <p:cNvSpPr>
            <a:spLocks noGrp="1"/>
          </p:cNvSpPr>
          <p:nvPr>
            <p:ph type="title"/>
          </p:nvPr>
        </p:nvSpPr>
        <p:spPr/>
        <p:txBody>
          <a:bodyPr/>
          <a:lstStyle/>
          <a:p>
            <a:r>
              <a:rPr lang="en-US"/>
              <a:t>Who manages all this policy?</a:t>
            </a:r>
          </a:p>
        </p:txBody>
      </p:sp>
      <p:pic>
        <p:nvPicPr>
          <p:cNvPr id="3" name="Picture 2">
            <a:extLst>
              <a:ext uri="{FF2B5EF4-FFF2-40B4-BE49-F238E27FC236}">
                <a16:creationId xmlns:a16="http://schemas.microsoft.com/office/drawing/2014/main" id="{81585530-8E7C-DC44-B60D-FE70BD1B2162}"/>
              </a:ext>
            </a:extLst>
          </p:cNvPr>
          <p:cNvPicPr>
            <a:picLocks noChangeAspect="1"/>
          </p:cNvPicPr>
          <p:nvPr/>
        </p:nvPicPr>
        <p:blipFill>
          <a:blip r:embed="rId2"/>
          <a:stretch>
            <a:fillRect/>
          </a:stretch>
        </p:blipFill>
        <p:spPr>
          <a:xfrm>
            <a:off x="609597" y="1866493"/>
            <a:ext cx="1422400" cy="1905000"/>
          </a:xfrm>
          <a:prstGeom prst="rect">
            <a:avLst/>
          </a:prstGeom>
        </p:spPr>
      </p:pic>
      <p:pic>
        <p:nvPicPr>
          <p:cNvPr id="4" name="Picture 3">
            <a:extLst>
              <a:ext uri="{FF2B5EF4-FFF2-40B4-BE49-F238E27FC236}">
                <a16:creationId xmlns:a16="http://schemas.microsoft.com/office/drawing/2014/main" id="{3CAAA56D-FB24-E14E-B842-76C08B53F7B2}"/>
              </a:ext>
            </a:extLst>
          </p:cNvPr>
          <p:cNvPicPr>
            <a:picLocks noChangeAspect="1"/>
          </p:cNvPicPr>
          <p:nvPr/>
        </p:nvPicPr>
        <p:blipFill>
          <a:blip r:embed="rId3"/>
          <a:stretch>
            <a:fillRect/>
          </a:stretch>
        </p:blipFill>
        <p:spPr>
          <a:xfrm>
            <a:off x="569678" y="4794740"/>
            <a:ext cx="1462317" cy="1462317"/>
          </a:xfrm>
          <a:prstGeom prst="rect">
            <a:avLst/>
          </a:prstGeom>
        </p:spPr>
      </p:pic>
      <p:pic>
        <p:nvPicPr>
          <p:cNvPr id="5" name="Picture 4">
            <a:extLst>
              <a:ext uri="{FF2B5EF4-FFF2-40B4-BE49-F238E27FC236}">
                <a16:creationId xmlns:a16="http://schemas.microsoft.com/office/drawing/2014/main" id="{D62E5AF0-D8EC-2145-BFC1-9044271589A6}"/>
              </a:ext>
            </a:extLst>
          </p:cNvPr>
          <p:cNvPicPr>
            <a:picLocks noChangeAspect="1"/>
          </p:cNvPicPr>
          <p:nvPr/>
        </p:nvPicPr>
        <p:blipFill>
          <a:blip r:embed="rId4"/>
          <a:stretch>
            <a:fillRect/>
          </a:stretch>
        </p:blipFill>
        <p:spPr>
          <a:xfrm>
            <a:off x="8681360" y="3038108"/>
            <a:ext cx="1422400" cy="2032000"/>
          </a:xfrm>
          <a:prstGeom prst="rect">
            <a:avLst/>
          </a:prstGeom>
        </p:spPr>
      </p:pic>
      <p:sp>
        <p:nvSpPr>
          <p:cNvPr id="6" name="TextBox 5">
            <a:extLst>
              <a:ext uri="{FF2B5EF4-FFF2-40B4-BE49-F238E27FC236}">
                <a16:creationId xmlns:a16="http://schemas.microsoft.com/office/drawing/2014/main" id="{2C71EF41-548F-5947-9E4E-06FD07369DC0}"/>
              </a:ext>
            </a:extLst>
          </p:cNvPr>
          <p:cNvSpPr txBox="1"/>
          <p:nvPr/>
        </p:nvSpPr>
        <p:spPr>
          <a:xfrm>
            <a:off x="676724" y="3743045"/>
            <a:ext cx="1153889" cy="376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Ice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F547016-C6EE-AA4C-8549-28D3BF794207}"/>
              </a:ext>
            </a:extLst>
          </p:cNvPr>
          <p:cNvSpPr txBox="1"/>
          <p:nvPr/>
        </p:nvSpPr>
        <p:spPr>
          <a:xfrm>
            <a:off x="676724" y="6257057"/>
            <a:ext cx="1288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Acid Burn</a:t>
            </a:r>
          </a:p>
        </p:txBody>
      </p:sp>
      <p:sp>
        <p:nvSpPr>
          <p:cNvPr id="8" name="TextBox 7">
            <a:extLst>
              <a:ext uri="{FF2B5EF4-FFF2-40B4-BE49-F238E27FC236}">
                <a16:creationId xmlns:a16="http://schemas.microsoft.com/office/drawing/2014/main" id="{4C4EAAE4-CAEE-E64C-B862-92C293D60DE9}"/>
              </a:ext>
            </a:extLst>
          </p:cNvPr>
          <p:cNvSpPr txBox="1"/>
          <p:nvPr/>
        </p:nvSpPr>
        <p:spPr>
          <a:xfrm>
            <a:off x="8577037" y="5156566"/>
            <a:ext cx="16310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The Governor</a:t>
            </a:r>
          </a:p>
        </p:txBody>
      </p:sp>
      <p:sp>
        <p:nvSpPr>
          <p:cNvPr id="9" name="TextBox 8">
            <a:extLst>
              <a:ext uri="{FF2B5EF4-FFF2-40B4-BE49-F238E27FC236}">
                <a16:creationId xmlns:a16="http://schemas.microsoft.com/office/drawing/2014/main" id="{BC7778F6-1ED4-7B4B-8FB9-6D8B0E55D07A}"/>
              </a:ext>
            </a:extLst>
          </p:cNvPr>
          <p:cNvSpPr txBox="1"/>
          <p:nvPr/>
        </p:nvSpPr>
        <p:spPr>
          <a:xfrm>
            <a:off x="210223" y="4452987"/>
            <a:ext cx="222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Platform Operator</a:t>
            </a:r>
          </a:p>
        </p:txBody>
      </p:sp>
      <p:sp>
        <p:nvSpPr>
          <p:cNvPr id="10" name="TextBox 9">
            <a:extLst>
              <a:ext uri="{FF2B5EF4-FFF2-40B4-BE49-F238E27FC236}">
                <a16:creationId xmlns:a16="http://schemas.microsoft.com/office/drawing/2014/main" id="{E626B0F2-DD4B-AB45-9145-1AA9D00CB9F3}"/>
              </a:ext>
            </a:extLst>
          </p:cNvPr>
          <p:cNvSpPr txBox="1"/>
          <p:nvPr/>
        </p:nvSpPr>
        <p:spPr>
          <a:xfrm>
            <a:off x="643160" y="1524106"/>
            <a:ext cx="1355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Developer</a:t>
            </a:r>
          </a:p>
        </p:txBody>
      </p:sp>
      <p:cxnSp>
        <p:nvCxnSpPr>
          <p:cNvPr id="12" name="Straight Arrow Connector 11">
            <a:extLst>
              <a:ext uri="{FF2B5EF4-FFF2-40B4-BE49-F238E27FC236}">
                <a16:creationId xmlns:a16="http://schemas.microsoft.com/office/drawing/2014/main" id="{B08370FE-5B72-EF4C-ABA7-2B05C1727C04}"/>
              </a:ext>
            </a:extLst>
          </p:cNvPr>
          <p:cNvCxnSpPr>
            <a:stCxn id="3" idx="3"/>
          </p:cNvCxnSpPr>
          <p:nvPr/>
        </p:nvCxnSpPr>
        <p:spPr>
          <a:xfrm>
            <a:off x="2031997" y="2818993"/>
            <a:ext cx="2191660" cy="10345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E9FC6E-1F3A-DE45-8782-448FB954FFE9}"/>
              </a:ext>
            </a:extLst>
          </p:cNvPr>
          <p:cNvCxnSpPr>
            <a:cxnSpLocks/>
            <a:stCxn id="4" idx="3"/>
          </p:cNvCxnSpPr>
          <p:nvPr/>
        </p:nvCxnSpPr>
        <p:spPr>
          <a:xfrm flipV="1">
            <a:off x="2031995" y="4278087"/>
            <a:ext cx="2191662" cy="1247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4DDD9461-50D9-7D49-A628-27E101A05221}"/>
              </a:ext>
            </a:extLst>
          </p:cNvPr>
          <p:cNvSpPr/>
          <p:nvPr/>
        </p:nvSpPr>
        <p:spPr>
          <a:xfrm>
            <a:off x="4343400" y="3743045"/>
            <a:ext cx="2090057" cy="622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OPA Policy</a:t>
            </a:r>
          </a:p>
        </p:txBody>
      </p:sp>
      <p:cxnSp>
        <p:nvCxnSpPr>
          <p:cNvPr id="16" name="Straight Arrow Connector 15">
            <a:extLst>
              <a:ext uri="{FF2B5EF4-FFF2-40B4-BE49-F238E27FC236}">
                <a16:creationId xmlns:a16="http://schemas.microsoft.com/office/drawing/2014/main" id="{B580A501-4B82-2F4E-818F-6BCA1E363ACA}"/>
              </a:ext>
            </a:extLst>
          </p:cNvPr>
          <p:cNvCxnSpPr>
            <a:cxnSpLocks/>
            <a:stCxn id="5" idx="1"/>
            <a:endCxn id="15" idx="3"/>
          </p:cNvCxnSpPr>
          <p:nvPr/>
        </p:nvCxnSpPr>
        <p:spPr>
          <a:xfrm flipH="1">
            <a:off x="6433457" y="4054108"/>
            <a:ext cx="22479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DC3B28D-EB29-3A45-B921-AFA804A509E9}"/>
              </a:ext>
            </a:extLst>
          </p:cNvPr>
          <p:cNvSpPr txBox="1"/>
          <p:nvPr/>
        </p:nvSpPr>
        <p:spPr>
          <a:xfrm rot="19734767">
            <a:off x="1922612" y="4885441"/>
            <a:ext cx="294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Creates And Maintains</a:t>
            </a:r>
          </a:p>
        </p:txBody>
      </p:sp>
      <p:sp>
        <p:nvSpPr>
          <p:cNvPr id="21" name="TextBox 20">
            <a:extLst>
              <a:ext uri="{FF2B5EF4-FFF2-40B4-BE49-F238E27FC236}">
                <a16:creationId xmlns:a16="http://schemas.microsoft.com/office/drawing/2014/main" id="{7DDEBC24-57DC-7040-AE8C-AB14E5722586}"/>
              </a:ext>
            </a:extLst>
          </p:cNvPr>
          <p:cNvSpPr txBox="1"/>
          <p:nvPr/>
        </p:nvSpPr>
        <p:spPr>
          <a:xfrm rot="1550550">
            <a:off x="2231960" y="2940095"/>
            <a:ext cx="1791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Deploys Apps</a:t>
            </a:r>
          </a:p>
        </p:txBody>
      </p:sp>
      <p:sp>
        <p:nvSpPr>
          <p:cNvPr id="22" name="TextBox 21">
            <a:extLst>
              <a:ext uri="{FF2B5EF4-FFF2-40B4-BE49-F238E27FC236}">
                <a16:creationId xmlns:a16="http://schemas.microsoft.com/office/drawing/2014/main" id="{100D7B5A-01EC-4249-8CC0-CB9BDA4E43EE}"/>
              </a:ext>
            </a:extLst>
          </p:cNvPr>
          <p:cNvSpPr txBox="1"/>
          <p:nvPr/>
        </p:nvSpPr>
        <p:spPr>
          <a:xfrm>
            <a:off x="6785305" y="3650411"/>
            <a:ext cx="1791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Audits Platform</a:t>
            </a:r>
          </a:p>
        </p:txBody>
      </p:sp>
    </p:spTree>
    <p:extLst>
      <p:ext uri="{BB962C8B-B14F-4D97-AF65-F5344CB8AC3E}">
        <p14:creationId xmlns:p14="http://schemas.microsoft.com/office/powerpoint/2010/main" val="3101881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a:t>Kubernetes Policy Controller</a:t>
            </a:r>
          </a:p>
        </p:txBody>
      </p:sp>
      <p:sp>
        <p:nvSpPr>
          <p:cNvPr id="3" name="TextBox 2">
            <a:extLst>
              <a:ext uri="{FF2B5EF4-FFF2-40B4-BE49-F238E27FC236}">
                <a16:creationId xmlns:a16="http://schemas.microsoft.com/office/drawing/2014/main" id="{D796B21C-458D-6D43-90F0-5B8E77BD522F}"/>
              </a:ext>
            </a:extLst>
          </p:cNvPr>
          <p:cNvSpPr txBox="1"/>
          <p:nvPr/>
        </p:nvSpPr>
        <p:spPr>
          <a:xfrm>
            <a:off x="379562" y="1811547"/>
            <a:ext cx="11421374" cy="37856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Kubernetes Policy Controller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Moving to OPA org, as a standard Kubernetes Policy Controller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Authorization module makes it possible to implement a blacklist in front of RBAC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Provides auditing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Deployment consist of three containers: OPA,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-mgmt., and Controller</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Examples: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Whitelist / blacklist registries.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Not allow conflicting hosts for ingresses.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Label objects based on a user from a department.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Block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kubectl</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exec &lt;pod&gt;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63721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a:t>The Good, The Bad, and Gotchas</a:t>
            </a:r>
          </a:p>
        </p:txBody>
      </p:sp>
      <p:sp>
        <p:nvSpPr>
          <p:cNvPr id="3" name="TextBox 2">
            <a:extLst>
              <a:ext uri="{FF2B5EF4-FFF2-40B4-BE49-F238E27FC236}">
                <a16:creationId xmlns:a16="http://schemas.microsoft.com/office/drawing/2014/main" id="{D796B21C-458D-6D43-90F0-5B8E77BD522F}"/>
              </a:ext>
            </a:extLst>
          </p:cNvPr>
          <p:cNvSpPr txBox="1"/>
          <p:nvPr/>
        </p:nvSpPr>
        <p:spPr>
          <a:xfrm>
            <a:off x="385313" y="1333876"/>
            <a:ext cx="11421374" cy="646330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1" u="none" strike="noStrike" kern="1200" cap="none" spc="0" normalizeH="0" baseline="0" noProof="0">
                <a:ln>
                  <a:noFill/>
                </a:ln>
                <a:solidFill>
                  <a:prstClr val="black"/>
                </a:solidFill>
                <a:effectLst/>
                <a:uLnTx/>
                <a:uFillTx/>
                <a:latin typeface="Arial" panose="020B0604020202020204"/>
                <a:ea typeface="+mn-ea"/>
                <a:cs typeface="+mn-cs"/>
              </a:rPr>
              <a:t>Good</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OPA approach allows you to decouple policy from your applications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General purpose, so can be used outside of Kubernetes context.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Bad</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There can be a learning curve to </a:t>
            </a:r>
            <a:r>
              <a:rPr kumimoji="0" lang="en-US" sz="24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Can cause latency, but’s negligible for most apps. (more of a consideration)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Gotchas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Mutating objects need to be handled with care. They can cause unexpected behavior to what the end-user expects.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2401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Find Public IP Endpoints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AKS </a:t>
            </a:r>
            <a:r>
              <a:rPr lang="en-CA" err="1"/>
              <a:t>api</a:t>
            </a:r>
            <a:r>
              <a:rPr lang="en-CA"/>
              <a:t>-server – Needed for Authorized IP Ranges</a:t>
            </a:r>
          </a:p>
          <a:p>
            <a:r>
              <a:rPr lang="en-CA"/>
              <a:t>WAF (Azure Application Gateway) – Ingress point for Ingress Controller and Application Workload</a:t>
            </a:r>
          </a:p>
        </p:txBody>
      </p:sp>
    </p:spTree>
    <p:extLst>
      <p:ext uri="{BB962C8B-B14F-4D97-AF65-F5344CB8AC3E}">
        <p14:creationId xmlns:p14="http://schemas.microsoft.com/office/powerpoint/2010/main" val="44457581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dirty="0"/>
              <a:t>Securing Workloads – AAD Pod Identity</a:t>
            </a:r>
          </a:p>
        </p:txBody>
      </p:sp>
      <p:sp>
        <p:nvSpPr>
          <p:cNvPr id="6" name="Rectangle: Rounded Corners 5">
            <a:extLst>
              <a:ext uri="{FF2B5EF4-FFF2-40B4-BE49-F238E27FC236}">
                <a16:creationId xmlns:a16="http://schemas.microsoft.com/office/drawing/2014/main" id="{29E737CC-C582-48A9-8A15-75DF7A9D6007}"/>
              </a:ext>
            </a:extLst>
          </p:cNvPr>
          <p:cNvSpPr/>
          <p:nvPr/>
        </p:nvSpPr>
        <p:spPr bwMode="auto">
          <a:xfrm>
            <a:off x="6581381" y="3185715"/>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cxnSp>
        <p:nvCxnSpPr>
          <p:cNvPr id="7" name="Straight Connector 6">
            <a:extLst>
              <a:ext uri="{FF2B5EF4-FFF2-40B4-BE49-F238E27FC236}">
                <a16:creationId xmlns:a16="http://schemas.microsoft.com/office/drawing/2014/main" id="{582FD4A5-C895-42E0-A37F-35A9FCC9F43B}"/>
              </a:ext>
            </a:extLst>
          </p:cNvPr>
          <p:cNvCxnSpPr>
            <a:cxnSpLocks/>
          </p:cNvCxnSpPr>
          <p:nvPr/>
        </p:nvCxnSpPr>
        <p:spPr>
          <a:xfrm>
            <a:off x="4064000" y="1626326"/>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E5B4FCF-1944-4F38-9CE2-BDAE26C3E94D}"/>
              </a:ext>
            </a:extLst>
          </p:cNvPr>
          <p:cNvGrpSpPr/>
          <p:nvPr/>
        </p:nvGrpSpPr>
        <p:grpSpPr>
          <a:xfrm>
            <a:off x="5344244" y="3380898"/>
            <a:ext cx="822960" cy="1184981"/>
            <a:chOff x="4564392" y="2095596"/>
            <a:chExt cx="822960" cy="1184981"/>
          </a:xfrm>
        </p:grpSpPr>
        <p:sp>
          <p:nvSpPr>
            <p:cNvPr id="9" name="Title 1">
              <a:extLst>
                <a:ext uri="{FF2B5EF4-FFF2-40B4-BE49-F238E27FC236}">
                  <a16:creationId xmlns:a16="http://schemas.microsoft.com/office/drawing/2014/main" id="{D6AC6D4D-3EE2-4711-AD93-9EC815F20FBC}"/>
                </a:ext>
              </a:extLst>
            </p:cNvPr>
            <p:cNvSpPr txBox="1">
              <a:spLocks/>
            </p:cNvSpPr>
            <p:nvPr/>
          </p:nvSpPr>
          <p:spPr>
            <a:xfrm>
              <a:off x="4617082" y="2095596"/>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controller</a:t>
              </a:r>
            </a:p>
          </p:txBody>
        </p:sp>
        <p:sp>
          <p:nvSpPr>
            <p:cNvPr id="10" name="Rectangle: Rounded Corners 9">
              <a:extLst>
                <a:ext uri="{FF2B5EF4-FFF2-40B4-BE49-F238E27FC236}">
                  <a16:creationId xmlns:a16="http://schemas.microsoft.com/office/drawing/2014/main" id="{A3B91018-5920-4900-B268-5876B00F04C1}"/>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DE074722-CCAE-4FA5-BE93-885B5CA08E75}"/>
                </a:ext>
              </a:extLst>
            </p:cNvPr>
            <p:cNvGrpSpPr/>
            <p:nvPr/>
          </p:nvGrpSpPr>
          <p:grpSpPr>
            <a:xfrm>
              <a:off x="4735102" y="2599921"/>
              <a:ext cx="481540" cy="538353"/>
              <a:chOff x="4937274" y="2450177"/>
              <a:chExt cx="481540" cy="538353"/>
            </a:xfrm>
          </p:grpSpPr>
          <p:sp>
            <p:nvSpPr>
              <p:cNvPr id="12" name="Freeform: Shape 11">
                <a:extLst>
                  <a:ext uri="{FF2B5EF4-FFF2-40B4-BE49-F238E27FC236}">
                    <a16:creationId xmlns:a16="http://schemas.microsoft.com/office/drawing/2014/main" id="{8879649E-F9E7-4756-8F31-CD1E6243DF12}"/>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people_4" title="Icon of a person">
                <a:extLst>
                  <a:ext uri="{FF2B5EF4-FFF2-40B4-BE49-F238E27FC236}">
                    <a16:creationId xmlns:a16="http://schemas.microsoft.com/office/drawing/2014/main" id="{E14A3852-915A-4EB3-8677-F356D9C653C5}"/>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 name="Title 1">
            <a:extLst>
              <a:ext uri="{FF2B5EF4-FFF2-40B4-BE49-F238E27FC236}">
                <a16:creationId xmlns:a16="http://schemas.microsoft.com/office/drawing/2014/main" id="{5EBDE7FB-CE1B-4572-B340-EDFDFAF13488}"/>
              </a:ext>
            </a:extLst>
          </p:cNvPr>
          <p:cNvSpPr txBox="1">
            <a:spLocks/>
          </p:cNvSpPr>
          <p:nvPr/>
        </p:nvSpPr>
        <p:spPr>
          <a:xfrm>
            <a:off x="6581381" y="298458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p>
        </p:txBody>
      </p:sp>
      <p:grpSp>
        <p:nvGrpSpPr>
          <p:cNvPr id="15" name="Group 14">
            <a:extLst>
              <a:ext uri="{FF2B5EF4-FFF2-40B4-BE49-F238E27FC236}">
                <a16:creationId xmlns:a16="http://schemas.microsoft.com/office/drawing/2014/main" id="{D8A3544F-0D31-4A86-9D79-DA5A66170835}"/>
              </a:ext>
            </a:extLst>
          </p:cNvPr>
          <p:cNvGrpSpPr/>
          <p:nvPr/>
        </p:nvGrpSpPr>
        <p:grpSpPr>
          <a:xfrm>
            <a:off x="9755061" y="5029966"/>
            <a:ext cx="717581" cy="736259"/>
            <a:chOff x="9085941" y="2684839"/>
            <a:chExt cx="717581" cy="736259"/>
          </a:xfrm>
        </p:grpSpPr>
        <p:sp>
          <p:nvSpPr>
            <p:cNvPr id="16" name="Rectangle: Rounded Corners 15">
              <a:extLst>
                <a:ext uri="{FF2B5EF4-FFF2-40B4-BE49-F238E27FC236}">
                  <a16:creationId xmlns:a16="http://schemas.microsoft.com/office/drawing/2014/main" id="{147AFEB2-BA7C-4167-8ABB-11D295F4396A}"/>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7" name="Eye" title="Icon of an eye">
              <a:extLst>
                <a:ext uri="{FF2B5EF4-FFF2-40B4-BE49-F238E27FC236}">
                  <a16:creationId xmlns:a16="http://schemas.microsoft.com/office/drawing/2014/main" id="{26F8FD5B-2CC1-48B3-A2FD-F717B6D0ABD9}"/>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7857D056-976E-465A-8855-DEDAC49AA25B}"/>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MSI</a:t>
              </a:r>
            </a:p>
          </p:txBody>
        </p:sp>
      </p:grpSp>
      <p:cxnSp>
        <p:nvCxnSpPr>
          <p:cNvPr id="19" name="Straight Arrow Connector 18">
            <a:extLst>
              <a:ext uri="{FF2B5EF4-FFF2-40B4-BE49-F238E27FC236}">
                <a16:creationId xmlns:a16="http://schemas.microsoft.com/office/drawing/2014/main" id="{4953B76D-5261-40C9-A7BA-A88ABE93102C}"/>
              </a:ext>
            </a:extLst>
          </p:cNvPr>
          <p:cNvCxnSpPr>
            <a:cxnSpLocks/>
            <a:stCxn id="28" idx="3"/>
            <a:endCxn id="16" idx="1"/>
          </p:cNvCxnSpPr>
          <p:nvPr/>
        </p:nvCxnSpPr>
        <p:spPr>
          <a:xfrm>
            <a:off x="8155470" y="5499431"/>
            <a:ext cx="1691587"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C4EC865-B3B8-46FE-BB61-AA7494F1C6FB}"/>
              </a:ext>
            </a:extLst>
          </p:cNvPr>
          <p:cNvGrpSpPr/>
          <p:nvPr/>
        </p:nvGrpSpPr>
        <p:grpSpPr>
          <a:xfrm>
            <a:off x="6794786" y="3231583"/>
            <a:ext cx="652346" cy="1192072"/>
            <a:chOff x="6216736" y="1943820"/>
            <a:chExt cx="652346" cy="1192072"/>
          </a:xfrm>
        </p:grpSpPr>
        <p:sp>
          <p:nvSpPr>
            <p:cNvPr id="21" name="Title 1">
              <a:extLst>
                <a:ext uri="{FF2B5EF4-FFF2-40B4-BE49-F238E27FC236}">
                  <a16:creationId xmlns:a16="http://schemas.microsoft.com/office/drawing/2014/main" id="{0CCAEBD7-3937-40F5-B2EE-218283EB6A8E}"/>
                </a:ext>
              </a:extLst>
            </p:cNvPr>
            <p:cNvSpPr txBox="1">
              <a:spLocks/>
            </p:cNvSpPr>
            <p:nvPr/>
          </p:nvSpPr>
          <p:spPr>
            <a:xfrm>
              <a:off x="6216736" y="1943820"/>
              <a:ext cx="652346" cy="61555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Identity Binding</a:t>
              </a:r>
            </a:p>
          </p:txBody>
        </p:sp>
        <p:grpSp>
          <p:nvGrpSpPr>
            <p:cNvPr id="22" name="Group 21">
              <a:extLst>
                <a:ext uri="{FF2B5EF4-FFF2-40B4-BE49-F238E27FC236}">
                  <a16:creationId xmlns:a16="http://schemas.microsoft.com/office/drawing/2014/main" id="{986BB449-6733-472D-83B2-0EE5854126C9}"/>
                </a:ext>
              </a:extLst>
            </p:cNvPr>
            <p:cNvGrpSpPr/>
            <p:nvPr/>
          </p:nvGrpSpPr>
          <p:grpSpPr>
            <a:xfrm>
              <a:off x="6276115" y="2602303"/>
              <a:ext cx="533589" cy="533589"/>
              <a:chOff x="6276115" y="2641203"/>
              <a:chExt cx="533589" cy="533589"/>
            </a:xfrm>
          </p:grpSpPr>
          <p:sp>
            <p:nvSpPr>
              <p:cNvPr id="23" name="Rectangle: Rounded Corners 22">
                <a:extLst>
                  <a:ext uri="{FF2B5EF4-FFF2-40B4-BE49-F238E27FC236}">
                    <a16:creationId xmlns:a16="http://schemas.microsoft.com/office/drawing/2014/main" id="{68EDB8EF-7735-44C5-AA20-F30ED4450348}"/>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4" name="Freeform 72">
                <a:extLst>
                  <a:ext uri="{FF2B5EF4-FFF2-40B4-BE49-F238E27FC236}">
                    <a16:creationId xmlns:a16="http://schemas.microsoft.com/office/drawing/2014/main" id="{D34506E9-AC19-4ECB-BA14-C2A78407695F}"/>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35DB13A7-B506-4BB8-9DDB-58C41EA241AE}"/>
              </a:ext>
            </a:extLst>
          </p:cNvPr>
          <p:cNvGrpSpPr/>
          <p:nvPr/>
        </p:nvGrpSpPr>
        <p:grpSpPr>
          <a:xfrm>
            <a:off x="7526340" y="4722189"/>
            <a:ext cx="724670" cy="1248213"/>
            <a:chOff x="7172350" y="3230502"/>
            <a:chExt cx="724670" cy="1248213"/>
          </a:xfrm>
        </p:grpSpPr>
        <p:grpSp>
          <p:nvGrpSpPr>
            <p:cNvPr id="26" name="Group 25">
              <a:extLst>
                <a:ext uri="{FF2B5EF4-FFF2-40B4-BE49-F238E27FC236}">
                  <a16:creationId xmlns:a16="http://schemas.microsoft.com/office/drawing/2014/main" id="{FF9AAAD5-4F4E-494C-94BB-973ABA973EFB}"/>
                </a:ext>
              </a:extLst>
            </p:cNvPr>
            <p:cNvGrpSpPr/>
            <p:nvPr/>
          </p:nvGrpSpPr>
          <p:grpSpPr>
            <a:xfrm>
              <a:off x="7175895" y="3230502"/>
              <a:ext cx="717581" cy="1044036"/>
              <a:chOff x="7379061" y="2807592"/>
              <a:chExt cx="717581" cy="1044036"/>
            </a:xfrm>
          </p:grpSpPr>
          <p:sp>
            <p:nvSpPr>
              <p:cNvPr id="28" name="Rectangle: Rounded Corners 27">
                <a:extLst>
                  <a:ext uri="{FF2B5EF4-FFF2-40B4-BE49-F238E27FC236}">
                    <a16:creationId xmlns:a16="http://schemas.microsoft.com/office/drawing/2014/main" id="{26D01DBB-F8A7-4A23-A480-EEF0605B9044}"/>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9" name="Title 1">
                <a:extLst>
                  <a:ext uri="{FF2B5EF4-FFF2-40B4-BE49-F238E27FC236}">
                    <a16:creationId xmlns:a16="http://schemas.microsoft.com/office/drawing/2014/main" id="{B46A5A18-124D-4FC1-A0FF-A8A2BC439BEB}"/>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 Pod Identity</a:t>
                </a:r>
              </a:p>
            </p:txBody>
          </p:sp>
          <p:pic>
            <p:nvPicPr>
              <p:cNvPr id="30" name="Picture 29" descr="A picture containing object&#10;&#10;Description generated with high confidence">
                <a:extLst>
                  <a:ext uri="{FF2B5EF4-FFF2-40B4-BE49-F238E27FC236}">
                    <a16:creationId xmlns:a16="http://schemas.microsoft.com/office/drawing/2014/main" id="{82EEA234-9AE5-4BE2-9ABD-C9E3686E0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27" name="Title 1">
              <a:extLst>
                <a:ext uri="{FF2B5EF4-FFF2-40B4-BE49-F238E27FC236}">
                  <a16:creationId xmlns:a16="http://schemas.microsoft.com/office/drawing/2014/main" id="{4508CA26-E59D-439B-9371-25F223143497}"/>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NMI + EMSI</a:t>
              </a:r>
            </a:p>
          </p:txBody>
        </p:sp>
      </p:grpSp>
      <p:grpSp>
        <p:nvGrpSpPr>
          <p:cNvPr id="31" name="Group 30">
            <a:extLst>
              <a:ext uri="{FF2B5EF4-FFF2-40B4-BE49-F238E27FC236}">
                <a16:creationId xmlns:a16="http://schemas.microsoft.com/office/drawing/2014/main" id="{D63D519F-ACB4-4114-914B-AC5E42B8BFE3}"/>
              </a:ext>
            </a:extLst>
          </p:cNvPr>
          <p:cNvGrpSpPr/>
          <p:nvPr/>
        </p:nvGrpSpPr>
        <p:grpSpPr>
          <a:xfrm>
            <a:off x="8140855" y="3687396"/>
            <a:ext cx="782329" cy="736259"/>
            <a:chOff x="7713807" y="2521009"/>
            <a:chExt cx="782329" cy="736259"/>
          </a:xfrm>
        </p:grpSpPr>
        <p:sp>
          <p:nvSpPr>
            <p:cNvPr id="32" name="Rectangle: Rounded Corners 31">
              <a:extLst>
                <a:ext uri="{FF2B5EF4-FFF2-40B4-BE49-F238E27FC236}">
                  <a16:creationId xmlns:a16="http://schemas.microsoft.com/office/drawing/2014/main" id="{296BD11D-88F6-484D-867E-A9A19B9E09C2}"/>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33" name="Title 1">
              <a:extLst>
                <a:ext uri="{FF2B5EF4-FFF2-40B4-BE49-F238E27FC236}">
                  <a16:creationId xmlns:a16="http://schemas.microsoft.com/office/drawing/2014/main" id="{0477F503-690E-4C3E-983D-8A8AEA0477CB}"/>
                </a:ext>
              </a:extLst>
            </p:cNvPr>
            <p:cNvSpPr txBox="1">
              <a:spLocks/>
            </p:cNvSpPr>
            <p:nvPr/>
          </p:nvSpPr>
          <p:spPr>
            <a:xfrm>
              <a:off x="7713807"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 name="Freeform: Shape 33">
              <a:extLst>
                <a:ext uri="{FF2B5EF4-FFF2-40B4-BE49-F238E27FC236}">
                  <a16:creationId xmlns:a16="http://schemas.microsoft.com/office/drawing/2014/main" id="{645D8A61-97E9-4AEE-B9C8-F2C824DB34A2}"/>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5" name="Connector: Elbow 34">
            <a:extLst>
              <a:ext uri="{FF2B5EF4-FFF2-40B4-BE49-F238E27FC236}">
                <a16:creationId xmlns:a16="http://schemas.microsoft.com/office/drawing/2014/main" id="{EFC1CC85-DBC0-4A1F-B5F4-175EDC599882}"/>
              </a:ext>
            </a:extLst>
          </p:cNvPr>
          <p:cNvCxnSpPr>
            <a:stCxn id="23" idx="2"/>
            <a:endCxn id="28" idx="1"/>
          </p:cNvCxnSpPr>
          <p:nvPr/>
        </p:nvCxnSpPr>
        <p:spPr>
          <a:xfrm rot="16200000" flipH="1">
            <a:off x="6833532" y="4711082"/>
            <a:ext cx="1075776" cy="500921"/>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5CD6823-4101-4F07-ACA7-44F28721F5C1}"/>
              </a:ext>
            </a:extLst>
          </p:cNvPr>
          <p:cNvCxnSpPr>
            <a:cxnSpLocks/>
          </p:cNvCxnSpPr>
          <p:nvPr/>
        </p:nvCxnSpPr>
        <p:spPr>
          <a:xfrm rot="5400000" flipH="1" flipV="1">
            <a:off x="7922170" y="4653313"/>
            <a:ext cx="963877" cy="504563"/>
          </a:xfrm>
          <a:prstGeom prst="bentConnector3">
            <a:avLst>
              <a:gd name="adj1" fmla="val 530"/>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18B1E81-EC6F-459C-8D15-B735476398EC}"/>
              </a:ext>
            </a:extLst>
          </p:cNvPr>
          <p:cNvGrpSpPr/>
          <p:nvPr/>
        </p:nvGrpSpPr>
        <p:grpSpPr>
          <a:xfrm>
            <a:off x="8467801" y="4664067"/>
            <a:ext cx="832276" cy="402336"/>
            <a:chOff x="6627166" y="5231968"/>
            <a:chExt cx="832276" cy="402336"/>
          </a:xfrm>
        </p:grpSpPr>
        <p:sp>
          <p:nvSpPr>
            <p:cNvPr id="38" name="Rectangle: Rounded Corners 37">
              <a:extLst>
                <a:ext uri="{FF2B5EF4-FFF2-40B4-BE49-F238E27FC236}">
                  <a16:creationId xmlns:a16="http://schemas.microsoft.com/office/drawing/2014/main" id="{972BE5BF-FE45-40A8-B8ED-D4733209D5CA}"/>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39" name="TagLegacy_E1CB" title="Icon of a shopping tag">
              <a:extLst>
                <a:ext uri="{FF2B5EF4-FFF2-40B4-BE49-F238E27FC236}">
                  <a16:creationId xmlns:a16="http://schemas.microsoft.com/office/drawing/2014/main" id="{6AB4B9DB-500A-4A33-B980-38C2831A6105}"/>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itle 1">
              <a:extLst>
                <a:ext uri="{FF2B5EF4-FFF2-40B4-BE49-F238E27FC236}">
                  <a16:creationId xmlns:a16="http://schemas.microsoft.com/office/drawing/2014/main" id="{94F5529F-C7DA-4192-80D8-921322440591}"/>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grpSp>
        <p:nvGrpSpPr>
          <p:cNvPr id="41" name="Group 40">
            <a:extLst>
              <a:ext uri="{FF2B5EF4-FFF2-40B4-BE49-F238E27FC236}">
                <a16:creationId xmlns:a16="http://schemas.microsoft.com/office/drawing/2014/main" id="{A1D17FAB-B488-4BE3-A1C2-F98BE4F56863}"/>
              </a:ext>
            </a:extLst>
          </p:cNvPr>
          <p:cNvGrpSpPr/>
          <p:nvPr/>
        </p:nvGrpSpPr>
        <p:grpSpPr>
          <a:xfrm>
            <a:off x="9755061" y="3533507"/>
            <a:ext cx="717581" cy="890148"/>
            <a:chOff x="9067435" y="2275120"/>
            <a:chExt cx="717581" cy="890148"/>
          </a:xfrm>
        </p:grpSpPr>
        <p:sp>
          <p:nvSpPr>
            <p:cNvPr id="42" name="Rectangle: Rounded Corners 41">
              <a:extLst>
                <a:ext uri="{FF2B5EF4-FFF2-40B4-BE49-F238E27FC236}">
                  <a16:creationId xmlns:a16="http://schemas.microsoft.com/office/drawing/2014/main" id="{DDAE6D6C-F35F-4CE0-9207-099016B163D6}"/>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43" name="Title 1">
              <a:extLst>
                <a:ext uri="{FF2B5EF4-FFF2-40B4-BE49-F238E27FC236}">
                  <a16:creationId xmlns:a16="http://schemas.microsoft.com/office/drawing/2014/main" id="{BF39B042-006A-4EA1-8875-C3C90B2B34FD}"/>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Server</a:t>
              </a:r>
            </a:p>
          </p:txBody>
        </p:sp>
        <p:grpSp>
          <p:nvGrpSpPr>
            <p:cNvPr id="44" name="Group 43">
              <a:extLst>
                <a:ext uri="{FF2B5EF4-FFF2-40B4-BE49-F238E27FC236}">
                  <a16:creationId xmlns:a16="http://schemas.microsoft.com/office/drawing/2014/main" id="{A6D3C488-F9E3-4B16-A8C9-91FA67119B37}"/>
                </a:ext>
              </a:extLst>
            </p:cNvPr>
            <p:cNvGrpSpPr/>
            <p:nvPr/>
          </p:nvGrpSpPr>
          <p:grpSpPr>
            <a:xfrm>
              <a:off x="9294567" y="2724730"/>
              <a:ext cx="263317" cy="347486"/>
              <a:chOff x="10305105" y="2133716"/>
              <a:chExt cx="263317" cy="347486"/>
            </a:xfrm>
          </p:grpSpPr>
          <p:sp>
            <p:nvSpPr>
              <p:cNvPr id="45" name="Freeform: Shape 44">
                <a:extLst>
                  <a:ext uri="{FF2B5EF4-FFF2-40B4-BE49-F238E27FC236}">
                    <a16:creationId xmlns:a16="http://schemas.microsoft.com/office/drawing/2014/main" id="{FEB82923-E8DD-498A-9B52-390252D98920}"/>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880747A3-CA06-4A4B-AADC-5EDDE0B92EB1}"/>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32C0AD75-08EC-4958-8AAC-9BCB5C12EE1F}"/>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725BA313-E918-4C5F-A64A-C7D653D27114}"/>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7A6AAD33-AF56-403F-B552-161595C1AC18}"/>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1F5CA971-1EE2-441B-BF14-8C27D4057BF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35074F60-0200-4864-A89E-E5BA41B8008C}"/>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0890A1F1-CDA3-4048-A15B-4665F8E876BB}"/>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FD1D0BCB-057F-4EB5-A86F-B84F2C9886E1}"/>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54" name="Straight Arrow Connector 53">
            <a:extLst>
              <a:ext uri="{FF2B5EF4-FFF2-40B4-BE49-F238E27FC236}">
                <a16:creationId xmlns:a16="http://schemas.microsoft.com/office/drawing/2014/main" id="{E9CC87D5-4174-4F97-8306-C8E604B3B14A}"/>
              </a:ext>
            </a:extLst>
          </p:cNvPr>
          <p:cNvCxnSpPr>
            <a:cxnSpLocks/>
            <a:stCxn id="18" idx="0"/>
            <a:endCxn id="42" idx="2"/>
          </p:cNvCxnSpPr>
          <p:nvPr/>
        </p:nvCxnSpPr>
        <p:spPr>
          <a:xfrm flipV="1">
            <a:off x="10113852" y="4423655"/>
            <a:ext cx="0" cy="60631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itle 16">
            <a:extLst>
              <a:ext uri="{FF2B5EF4-FFF2-40B4-BE49-F238E27FC236}">
                <a16:creationId xmlns:a16="http://schemas.microsoft.com/office/drawing/2014/main" id="{17E446B0-AEEB-4EE7-ACB1-2F8BF3A2B7D2}"/>
              </a:ext>
            </a:extLst>
          </p:cNvPr>
          <p:cNvSpPr txBox="1">
            <a:spLocks/>
          </p:cNvSpPr>
          <p:nvPr/>
        </p:nvSpPr>
        <p:spPr>
          <a:xfrm>
            <a:off x="588263" y="1748149"/>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operator defines an identity map for K8s service accounts</a:t>
            </a:r>
          </a:p>
        </p:txBody>
      </p:sp>
      <p:sp>
        <p:nvSpPr>
          <p:cNvPr id="56" name="Title 16">
            <a:extLst>
              <a:ext uri="{FF2B5EF4-FFF2-40B4-BE49-F238E27FC236}">
                <a16:creationId xmlns:a16="http://schemas.microsoft.com/office/drawing/2014/main" id="{06F04B24-EC35-4A0B-AE40-BBBF5DB1FD78}"/>
              </a:ext>
            </a:extLst>
          </p:cNvPr>
          <p:cNvSpPr txBox="1">
            <a:spLocks/>
          </p:cNvSpPr>
          <p:nvPr/>
        </p:nvSpPr>
        <p:spPr>
          <a:xfrm>
            <a:off x="588263" y="2858322"/>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Node Managed Identity (NMI) watches for mapping reaction and syncs to Managed Service Identity (MSI) </a:t>
            </a:r>
          </a:p>
        </p:txBody>
      </p:sp>
      <p:sp>
        <p:nvSpPr>
          <p:cNvPr id="57" name="Title 16">
            <a:extLst>
              <a:ext uri="{FF2B5EF4-FFF2-40B4-BE49-F238E27FC236}">
                <a16:creationId xmlns:a16="http://schemas.microsoft.com/office/drawing/2014/main" id="{B7E1B01E-6ABC-4AF0-9CA1-8CCB1B33C752}"/>
              </a:ext>
            </a:extLst>
          </p:cNvPr>
          <p:cNvSpPr txBox="1">
            <a:spLocks/>
          </p:cNvSpPr>
          <p:nvPr/>
        </p:nvSpPr>
        <p:spPr>
          <a:xfrm>
            <a:off x="570921" y="4041452"/>
            <a:ext cx="3326789"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 creates a pod with a service account. Pod uses standard Azure SDK to fetch a token bound to MSI</a:t>
            </a:r>
          </a:p>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endPar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58" name="Title 16">
            <a:extLst>
              <a:ext uri="{FF2B5EF4-FFF2-40B4-BE49-F238E27FC236}">
                <a16:creationId xmlns:a16="http://schemas.microsoft.com/office/drawing/2014/main" id="{8863B73F-22F2-4F78-91C5-B14FAEB16880}"/>
              </a:ext>
            </a:extLst>
          </p:cNvPr>
          <p:cNvSpPr txBox="1">
            <a:spLocks/>
          </p:cNvSpPr>
          <p:nvPr/>
        </p:nvSpPr>
        <p:spPr>
          <a:xfrm>
            <a:off x="588263" y="5450180"/>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Pod uses access token to consume other Azure services; services validate token</a:t>
            </a:r>
          </a:p>
        </p:txBody>
      </p:sp>
      <p:sp>
        <p:nvSpPr>
          <p:cNvPr id="59" name="Oval 58">
            <a:extLst>
              <a:ext uri="{FF2B5EF4-FFF2-40B4-BE49-F238E27FC236}">
                <a16:creationId xmlns:a16="http://schemas.microsoft.com/office/drawing/2014/main" id="{F3116277-FC0D-46F8-AD92-DC9F77A867B7}"/>
              </a:ext>
            </a:extLst>
          </p:cNvPr>
          <p:cNvSpPr/>
          <p:nvPr/>
        </p:nvSpPr>
        <p:spPr bwMode="auto">
          <a:xfrm>
            <a:off x="6271482" y="385313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60" name="Oval 59">
            <a:extLst>
              <a:ext uri="{FF2B5EF4-FFF2-40B4-BE49-F238E27FC236}">
                <a16:creationId xmlns:a16="http://schemas.microsoft.com/office/drawing/2014/main" id="{B5767B7B-4CB9-40CB-A925-3B1AB67D7961}"/>
              </a:ext>
            </a:extLst>
          </p:cNvPr>
          <p:cNvSpPr/>
          <p:nvPr/>
        </p:nvSpPr>
        <p:spPr bwMode="auto">
          <a:xfrm>
            <a:off x="7751515" y="603689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61" name="Oval 60">
            <a:extLst>
              <a:ext uri="{FF2B5EF4-FFF2-40B4-BE49-F238E27FC236}">
                <a16:creationId xmlns:a16="http://schemas.microsoft.com/office/drawing/2014/main" id="{644FEE38-62D8-4D0E-8398-838C0353D7EA}"/>
              </a:ext>
            </a:extLst>
          </p:cNvPr>
          <p:cNvSpPr/>
          <p:nvPr/>
        </p:nvSpPr>
        <p:spPr bwMode="auto">
          <a:xfrm>
            <a:off x="8370993" y="289443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62" name="Oval 61">
            <a:extLst>
              <a:ext uri="{FF2B5EF4-FFF2-40B4-BE49-F238E27FC236}">
                <a16:creationId xmlns:a16="http://schemas.microsoft.com/office/drawing/2014/main" id="{F63937C4-F651-48C8-87D9-792F5333900A}"/>
              </a:ext>
            </a:extLst>
          </p:cNvPr>
          <p:cNvSpPr/>
          <p:nvPr/>
        </p:nvSpPr>
        <p:spPr bwMode="auto">
          <a:xfrm>
            <a:off x="8986096" y="514575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63" name="Straight Arrow Connector 62">
            <a:extLst>
              <a:ext uri="{FF2B5EF4-FFF2-40B4-BE49-F238E27FC236}">
                <a16:creationId xmlns:a16="http://schemas.microsoft.com/office/drawing/2014/main" id="{6726E2A1-43A9-4B2F-A86A-43D61B051B6D}"/>
              </a:ext>
            </a:extLst>
          </p:cNvPr>
          <p:cNvCxnSpPr>
            <a:cxnSpLocks/>
            <a:stCxn id="23" idx="1"/>
            <a:endCxn id="10" idx="3"/>
          </p:cNvCxnSpPr>
          <p:nvPr/>
        </p:nvCxnSpPr>
        <p:spPr>
          <a:xfrm flipH="1" flipV="1">
            <a:off x="6167204" y="4154399"/>
            <a:ext cx="686961" cy="2462"/>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9E5616D2-4FE8-4D5D-A266-4D1B345DEB82}"/>
              </a:ext>
            </a:extLst>
          </p:cNvPr>
          <p:cNvGrpSpPr/>
          <p:nvPr/>
        </p:nvGrpSpPr>
        <p:grpSpPr>
          <a:xfrm>
            <a:off x="8245696" y="1827230"/>
            <a:ext cx="822960" cy="1031092"/>
            <a:chOff x="4564392" y="2249485"/>
            <a:chExt cx="822960" cy="1031092"/>
          </a:xfrm>
        </p:grpSpPr>
        <p:sp>
          <p:nvSpPr>
            <p:cNvPr id="65" name="Title 1">
              <a:extLst>
                <a:ext uri="{FF2B5EF4-FFF2-40B4-BE49-F238E27FC236}">
                  <a16:creationId xmlns:a16="http://schemas.microsoft.com/office/drawing/2014/main" id="{283211ED-AE90-4327-B97B-0C8F69A851DA}"/>
                </a:ext>
              </a:extLst>
            </p:cNvPr>
            <p:cNvSpPr txBox="1">
              <a:spLocks/>
            </p:cNvSpPr>
            <p:nvPr/>
          </p:nvSpPr>
          <p:spPr>
            <a:xfrm>
              <a:off x="4617082" y="224948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66" name="Rectangle: Rounded Corners 65">
              <a:extLst>
                <a:ext uri="{FF2B5EF4-FFF2-40B4-BE49-F238E27FC236}">
                  <a16:creationId xmlns:a16="http://schemas.microsoft.com/office/drawing/2014/main" id="{B292BB3B-CA64-4247-9960-6366025BDE2C}"/>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people_4" title="Icon of a person">
              <a:extLst>
                <a:ext uri="{FF2B5EF4-FFF2-40B4-BE49-F238E27FC236}">
                  <a16:creationId xmlns:a16="http://schemas.microsoft.com/office/drawing/2014/main" id="{C1E44FA1-C094-4D3D-98A5-F4A0DC15E316}"/>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59A1008B-2F1A-47E6-A14B-A64362356896}"/>
              </a:ext>
            </a:extLst>
          </p:cNvPr>
          <p:cNvSpPr txBox="1"/>
          <p:nvPr/>
        </p:nvSpPr>
        <p:spPr>
          <a:xfrm>
            <a:off x="8359487" y="2122600"/>
            <a:ext cx="638077" cy="4408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4472C4"/>
                </a:solidFill>
                <a:effectLst/>
                <a:uLnTx/>
                <a:uFillTx/>
                <a:latin typeface="Calibri" panose="020F0502020204030204"/>
                <a:ea typeface="+mn-ea"/>
                <a:cs typeface="+mn-cs"/>
              </a:rPr>
              <a:t>&lt;\&gt;</a:t>
            </a:r>
          </a:p>
        </p:txBody>
      </p:sp>
      <p:cxnSp>
        <p:nvCxnSpPr>
          <p:cNvPr id="69" name="Straight Arrow Connector 68">
            <a:extLst>
              <a:ext uri="{FF2B5EF4-FFF2-40B4-BE49-F238E27FC236}">
                <a16:creationId xmlns:a16="http://schemas.microsoft.com/office/drawing/2014/main" id="{A7FC06CD-B839-4552-BFC2-538849F08C71}"/>
              </a:ext>
            </a:extLst>
          </p:cNvPr>
          <p:cNvCxnSpPr>
            <a:cxnSpLocks/>
            <a:stCxn id="66" idx="2"/>
          </p:cNvCxnSpPr>
          <p:nvPr/>
        </p:nvCxnSpPr>
        <p:spPr>
          <a:xfrm flipH="1">
            <a:off x="8656390" y="2858322"/>
            <a:ext cx="786" cy="1031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41A9AED-E710-4C8A-9B44-BD5599C5A9D6}"/>
              </a:ext>
            </a:extLst>
          </p:cNvPr>
          <p:cNvCxnSpPr>
            <a:cxnSpLocks/>
            <a:stCxn id="42" idx="1"/>
          </p:cNvCxnSpPr>
          <p:nvPr/>
        </p:nvCxnSpPr>
        <p:spPr>
          <a:xfrm flipH="1">
            <a:off x="8923184" y="4156861"/>
            <a:ext cx="923873"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58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ACR Permissions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No </a:t>
            </a:r>
            <a:r>
              <a:rPr lang="en-CA" err="1"/>
              <a:t>ImagePullSecrets</a:t>
            </a:r>
            <a:endParaRPr lang="en-CA"/>
          </a:p>
          <a:p>
            <a:r>
              <a:rPr lang="en-CA"/>
              <a:t>Leverage AKS Service Principal</a:t>
            </a:r>
          </a:p>
        </p:txBody>
      </p:sp>
    </p:spTree>
    <p:extLst>
      <p:ext uri="{BB962C8B-B14F-4D97-AF65-F5344CB8AC3E}">
        <p14:creationId xmlns:p14="http://schemas.microsoft.com/office/powerpoint/2010/main" val="113339914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a:xfrm>
            <a:off x="505378" y="403412"/>
            <a:ext cx="10848422" cy="553998"/>
          </a:xfrm>
        </p:spPr>
        <p:txBody>
          <a:bodyPr>
            <a:noAutofit/>
          </a:bodyPr>
          <a:lstStyle/>
          <a:p>
            <a:r>
              <a:rPr lang="en-US"/>
              <a:t>Container Level – Images and Runtime</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9632" y="1496584"/>
            <a:ext cx="10515600" cy="2375237"/>
          </a:xfrm>
        </p:spPr>
        <p:txBody>
          <a:bodyPr>
            <a:normAutofit/>
          </a:bodyPr>
          <a:lstStyle/>
          <a:p>
            <a:r>
              <a:rPr lang="en-US"/>
              <a:t>Regularly apply security updates to the container images</a:t>
            </a:r>
          </a:p>
          <a:p>
            <a:r>
              <a:rPr lang="en-US"/>
              <a:t>Scan your images, scan your containers</a:t>
            </a:r>
          </a:p>
          <a:p>
            <a:r>
              <a:rPr lang="en-US"/>
              <a:t>Runtime enforcement and remediation</a:t>
            </a:r>
          </a:p>
          <a:p>
            <a:r>
              <a:rPr lang="en-US"/>
              <a:t>Trusted Registry</a:t>
            </a:r>
          </a:p>
          <a:p>
            <a:endParaRPr lang="en-US"/>
          </a:p>
          <a:p>
            <a:pPr marL="0" indent="0">
              <a:buNone/>
            </a:pPr>
            <a:endParaRPr lang="en-US"/>
          </a:p>
        </p:txBody>
      </p:sp>
      <p:grpSp>
        <p:nvGrpSpPr>
          <p:cNvPr id="4" name="Group 3">
            <a:extLst>
              <a:ext uri="{FF2B5EF4-FFF2-40B4-BE49-F238E27FC236}">
                <a16:creationId xmlns:a16="http://schemas.microsoft.com/office/drawing/2014/main" id="{F9FAD79D-1979-4569-8BF2-2033A0BE07AC}"/>
              </a:ext>
            </a:extLst>
          </p:cNvPr>
          <p:cNvGrpSpPr/>
          <p:nvPr/>
        </p:nvGrpSpPr>
        <p:grpSpPr>
          <a:xfrm>
            <a:off x="6989860" y="5683247"/>
            <a:ext cx="2560320" cy="1087278"/>
            <a:chOff x="6791804" y="5181319"/>
            <a:chExt cx="2560320" cy="1087278"/>
          </a:xfrm>
        </p:grpSpPr>
        <p:sp>
          <p:nvSpPr>
            <p:cNvPr id="5" name="Rectangle: Rounded Corners 4">
              <a:extLst>
                <a:ext uri="{FF2B5EF4-FFF2-40B4-BE49-F238E27FC236}">
                  <a16:creationId xmlns:a16="http://schemas.microsoft.com/office/drawing/2014/main" id="{572EF52D-F299-4939-B3C1-509883E16431}"/>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2F78CE7B-F21B-42DA-AE14-6D59B64AEB58}"/>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7" name="Group 6">
            <a:extLst>
              <a:ext uri="{FF2B5EF4-FFF2-40B4-BE49-F238E27FC236}">
                <a16:creationId xmlns:a16="http://schemas.microsoft.com/office/drawing/2014/main" id="{DEC8D461-86A4-4E37-A618-8B077763E0DF}"/>
              </a:ext>
            </a:extLst>
          </p:cNvPr>
          <p:cNvGrpSpPr/>
          <p:nvPr/>
        </p:nvGrpSpPr>
        <p:grpSpPr>
          <a:xfrm>
            <a:off x="6989859" y="2645407"/>
            <a:ext cx="3525030" cy="2761238"/>
            <a:chOff x="6791803" y="2143479"/>
            <a:chExt cx="2560320" cy="2761238"/>
          </a:xfrm>
        </p:grpSpPr>
        <p:sp>
          <p:nvSpPr>
            <p:cNvPr id="8" name="Rectangle: Rounded Corners 7">
              <a:extLst>
                <a:ext uri="{FF2B5EF4-FFF2-40B4-BE49-F238E27FC236}">
                  <a16:creationId xmlns:a16="http://schemas.microsoft.com/office/drawing/2014/main" id="{90B35E1F-6456-4A46-9F74-75B3B4DB29AD}"/>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66BE9FC-F138-4D98-9D93-CB353421E784}"/>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0" name="Straight Arrow Connector 9">
            <a:extLst>
              <a:ext uri="{FF2B5EF4-FFF2-40B4-BE49-F238E27FC236}">
                <a16:creationId xmlns:a16="http://schemas.microsoft.com/office/drawing/2014/main" id="{50FD58E8-C2CE-44B6-B535-F8DF7D5FCBD1}"/>
              </a:ext>
            </a:extLst>
          </p:cNvPr>
          <p:cNvCxnSpPr>
            <a:cxnSpLocks/>
            <a:stCxn id="50" idx="3"/>
            <a:endCxn id="55" idx="1"/>
          </p:cNvCxnSpPr>
          <p:nvPr/>
        </p:nvCxnSpPr>
        <p:spPr>
          <a:xfrm flipV="1">
            <a:off x="4665800" y="4126485"/>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4FD990-4DE0-4E0E-BE92-199452826A66}"/>
              </a:ext>
            </a:extLst>
          </p:cNvPr>
          <p:cNvCxnSpPr>
            <a:cxnSpLocks/>
            <a:stCxn id="16" idx="3"/>
            <a:endCxn id="50" idx="1"/>
          </p:cNvCxnSpPr>
          <p:nvPr/>
        </p:nvCxnSpPr>
        <p:spPr>
          <a:xfrm>
            <a:off x="2904251" y="4126340"/>
            <a:ext cx="938589" cy="146"/>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13373D5-4E19-4284-AEB9-03887D6AF84F}"/>
              </a:ext>
            </a:extLst>
          </p:cNvPr>
          <p:cNvSpPr txBox="1">
            <a:spLocks/>
          </p:cNvSpPr>
          <p:nvPr/>
        </p:nvSpPr>
        <p:spPr>
          <a:xfrm>
            <a:off x="4366733" y="3347369"/>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4" name="Group 13">
            <a:extLst>
              <a:ext uri="{FF2B5EF4-FFF2-40B4-BE49-F238E27FC236}">
                <a16:creationId xmlns:a16="http://schemas.microsoft.com/office/drawing/2014/main" id="{81FB2939-0173-4C59-8DFE-66206E196420}"/>
              </a:ext>
            </a:extLst>
          </p:cNvPr>
          <p:cNvGrpSpPr/>
          <p:nvPr/>
        </p:nvGrpSpPr>
        <p:grpSpPr>
          <a:xfrm>
            <a:off x="2081291" y="3352839"/>
            <a:ext cx="822960" cy="1184981"/>
            <a:chOff x="3644784" y="1600600"/>
            <a:chExt cx="822960" cy="1184981"/>
          </a:xfrm>
        </p:grpSpPr>
        <p:sp>
          <p:nvSpPr>
            <p:cNvPr id="15" name="CRMArticles_EFF5" title="Icon of two documents stacked together with writing on them">
              <a:extLst>
                <a:ext uri="{FF2B5EF4-FFF2-40B4-BE49-F238E27FC236}">
                  <a16:creationId xmlns:a16="http://schemas.microsoft.com/office/drawing/2014/main" id="{57A205F5-4DA1-4C3D-BB2A-366164BE6D30}"/>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E4AE39A-ADD3-4202-ABF8-058180DCC631}"/>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7A4D07BB-AFEE-4DB8-BE3C-AF62644305CE}"/>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45" name="Group 44">
            <a:extLst>
              <a:ext uri="{FF2B5EF4-FFF2-40B4-BE49-F238E27FC236}">
                <a16:creationId xmlns:a16="http://schemas.microsoft.com/office/drawing/2014/main" id="{8D4CF0AB-8680-4195-B958-C87630077FF0}"/>
              </a:ext>
            </a:extLst>
          </p:cNvPr>
          <p:cNvGrpSpPr/>
          <p:nvPr/>
        </p:nvGrpSpPr>
        <p:grpSpPr>
          <a:xfrm>
            <a:off x="3675812" y="3548855"/>
            <a:ext cx="989988" cy="989111"/>
            <a:chOff x="3477756" y="3046927"/>
            <a:chExt cx="989988" cy="989111"/>
          </a:xfrm>
        </p:grpSpPr>
        <p:grpSp>
          <p:nvGrpSpPr>
            <p:cNvPr id="46" name="Group 45">
              <a:extLst>
                <a:ext uri="{FF2B5EF4-FFF2-40B4-BE49-F238E27FC236}">
                  <a16:creationId xmlns:a16="http://schemas.microsoft.com/office/drawing/2014/main" id="{59A4E802-8FC5-4C84-AA4E-29D6286E443A}"/>
                </a:ext>
              </a:extLst>
            </p:cNvPr>
            <p:cNvGrpSpPr/>
            <p:nvPr/>
          </p:nvGrpSpPr>
          <p:grpSpPr>
            <a:xfrm>
              <a:off x="3644784" y="3213078"/>
              <a:ext cx="822960" cy="822960"/>
              <a:chOff x="3223040" y="3069691"/>
              <a:chExt cx="822960" cy="822960"/>
            </a:xfrm>
          </p:grpSpPr>
          <p:sp>
            <p:nvSpPr>
              <p:cNvPr id="50" name="Rectangle: Rounded Corners 49">
                <a:extLst>
                  <a:ext uri="{FF2B5EF4-FFF2-40B4-BE49-F238E27FC236}">
                    <a16:creationId xmlns:a16="http://schemas.microsoft.com/office/drawing/2014/main" id="{59C5F0D9-67BA-48DA-8142-35DD30972FAB}"/>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67ED80E-68B7-4BE4-BC3C-B393CDFA2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47" name="Group 46">
              <a:extLst>
                <a:ext uri="{FF2B5EF4-FFF2-40B4-BE49-F238E27FC236}">
                  <a16:creationId xmlns:a16="http://schemas.microsoft.com/office/drawing/2014/main" id="{8275E2AC-9E18-4CAF-9564-A57B053BC6B1}"/>
                </a:ext>
              </a:extLst>
            </p:cNvPr>
            <p:cNvGrpSpPr/>
            <p:nvPr/>
          </p:nvGrpSpPr>
          <p:grpSpPr>
            <a:xfrm>
              <a:off x="3477756" y="3046927"/>
              <a:ext cx="329609" cy="329609"/>
              <a:chOff x="5688419" y="3487479"/>
              <a:chExt cx="329609" cy="329609"/>
            </a:xfrm>
          </p:grpSpPr>
          <p:sp>
            <p:nvSpPr>
              <p:cNvPr id="48" name="Oval 47">
                <a:extLst>
                  <a:ext uri="{FF2B5EF4-FFF2-40B4-BE49-F238E27FC236}">
                    <a16:creationId xmlns:a16="http://schemas.microsoft.com/office/drawing/2014/main" id="{11B4B331-7042-4481-9905-4478CD5FF1F5}"/>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0C653C63-1795-4713-9370-B59033900B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2" name="Group 51">
            <a:extLst>
              <a:ext uri="{FF2B5EF4-FFF2-40B4-BE49-F238E27FC236}">
                <a16:creationId xmlns:a16="http://schemas.microsoft.com/office/drawing/2014/main" id="{FDA7DB0B-2238-435C-80B6-FF4E134E2462}"/>
              </a:ext>
            </a:extLst>
          </p:cNvPr>
          <p:cNvGrpSpPr/>
          <p:nvPr/>
        </p:nvGrpSpPr>
        <p:grpSpPr>
          <a:xfrm>
            <a:off x="5417785" y="3205676"/>
            <a:ext cx="1078199" cy="1332289"/>
            <a:chOff x="5219729" y="2703748"/>
            <a:chExt cx="1078199" cy="1332289"/>
          </a:xfrm>
        </p:grpSpPr>
        <p:sp>
          <p:nvSpPr>
            <p:cNvPr id="53" name="Title 1">
              <a:extLst>
                <a:ext uri="{FF2B5EF4-FFF2-40B4-BE49-F238E27FC236}">
                  <a16:creationId xmlns:a16="http://schemas.microsoft.com/office/drawing/2014/main" id="{B4FE38A2-48C9-4E8E-AB3C-AA9A4B7C5405}"/>
                </a:ext>
              </a:extLst>
            </p:cNvPr>
            <p:cNvSpPr txBox="1">
              <a:spLocks/>
            </p:cNvSpPr>
            <p:nvPr/>
          </p:nvSpPr>
          <p:spPr>
            <a:xfrm>
              <a:off x="5617598"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54" name="Group 53">
              <a:extLst>
                <a:ext uri="{FF2B5EF4-FFF2-40B4-BE49-F238E27FC236}">
                  <a16:creationId xmlns:a16="http://schemas.microsoft.com/office/drawing/2014/main" id="{38448FCB-7886-41E1-8719-7FBD944AB379}"/>
                </a:ext>
              </a:extLst>
            </p:cNvPr>
            <p:cNvGrpSpPr/>
            <p:nvPr/>
          </p:nvGrpSpPr>
          <p:grpSpPr>
            <a:xfrm>
              <a:off x="5219729" y="3213077"/>
              <a:ext cx="822960" cy="822960"/>
              <a:chOff x="5824800" y="1539202"/>
              <a:chExt cx="822960" cy="822960"/>
            </a:xfrm>
          </p:grpSpPr>
          <p:sp>
            <p:nvSpPr>
              <p:cNvPr id="55" name="Rectangle: Rounded Corners 54">
                <a:extLst>
                  <a:ext uri="{FF2B5EF4-FFF2-40B4-BE49-F238E27FC236}">
                    <a16:creationId xmlns:a16="http://schemas.microsoft.com/office/drawing/2014/main" id="{97030A2C-76E9-45C4-89AE-EBD0D232A93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096832EB-39B3-4AF7-8BC9-EF80A3E4FA6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0334" y="1644736"/>
                <a:ext cx="611893" cy="611893"/>
              </a:xfrm>
              <a:prstGeom prst="rect">
                <a:avLst/>
              </a:prstGeom>
            </p:spPr>
          </p:pic>
        </p:grpSp>
      </p:grpSp>
      <p:cxnSp>
        <p:nvCxnSpPr>
          <p:cNvPr id="57" name="Straight Arrow Connector 56">
            <a:extLst>
              <a:ext uri="{FF2B5EF4-FFF2-40B4-BE49-F238E27FC236}">
                <a16:creationId xmlns:a16="http://schemas.microsoft.com/office/drawing/2014/main" id="{26588BE9-CF0E-4859-9D25-F0DBD04E0425}"/>
              </a:ext>
            </a:extLst>
          </p:cNvPr>
          <p:cNvCxnSpPr>
            <a:cxnSpLocks/>
            <a:stCxn id="111" idx="0"/>
            <a:endCxn id="55" idx="2"/>
          </p:cNvCxnSpPr>
          <p:nvPr/>
        </p:nvCxnSpPr>
        <p:spPr>
          <a:xfrm flipV="1">
            <a:off x="5829265" y="4537965"/>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8BCE28F-0D10-4D2E-A7E9-934F6E5D481B}"/>
              </a:ext>
            </a:extLst>
          </p:cNvPr>
          <p:cNvSpPr txBox="1">
            <a:spLocks/>
          </p:cNvSpPr>
          <p:nvPr/>
        </p:nvSpPr>
        <p:spPr>
          <a:xfrm>
            <a:off x="4827656" y="5144139"/>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DevOps Project</a:t>
            </a:r>
          </a:p>
        </p:txBody>
      </p:sp>
      <p:sp>
        <p:nvSpPr>
          <p:cNvPr id="59" name="Title 1">
            <a:extLst>
              <a:ext uri="{FF2B5EF4-FFF2-40B4-BE49-F238E27FC236}">
                <a16:creationId xmlns:a16="http://schemas.microsoft.com/office/drawing/2014/main" id="{0A342F06-2009-4485-B48E-2FF0CB657452}"/>
              </a:ext>
            </a:extLst>
          </p:cNvPr>
          <p:cNvSpPr txBox="1">
            <a:spLocks/>
          </p:cNvSpPr>
          <p:nvPr/>
        </p:nvSpPr>
        <p:spPr>
          <a:xfrm>
            <a:off x="5479185" y="4753938"/>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Auto-build</a:t>
            </a:r>
          </a:p>
        </p:txBody>
      </p:sp>
      <p:cxnSp>
        <p:nvCxnSpPr>
          <p:cNvPr id="60" name="Straight Arrow Connector 59">
            <a:extLst>
              <a:ext uri="{FF2B5EF4-FFF2-40B4-BE49-F238E27FC236}">
                <a16:creationId xmlns:a16="http://schemas.microsoft.com/office/drawing/2014/main" id="{FB2E1368-AB6C-4555-A9EC-15405D14B375}"/>
              </a:ext>
            </a:extLst>
          </p:cNvPr>
          <p:cNvCxnSpPr>
            <a:cxnSpLocks/>
            <a:stCxn id="55" idx="3"/>
            <a:endCxn id="8" idx="1"/>
          </p:cNvCxnSpPr>
          <p:nvPr/>
        </p:nvCxnSpPr>
        <p:spPr>
          <a:xfrm>
            <a:off x="6240745" y="4126485"/>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6713D0E-B7D0-431D-8C99-FA606A57C386}"/>
              </a:ext>
            </a:extLst>
          </p:cNvPr>
          <p:cNvGrpSpPr/>
          <p:nvPr/>
        </p:nvGrpSpPr>
        <p:grpSpPr>
          <a:xfrm>
            <a:off x="7139312" y="4318075"/>
            <a:ext cx="2261415" cy="797114"/>
            <a:chOff x="6941256" y="3816147"/>
            <a:chExt cx="2261415" cy="797114"/>
          </a:xfrm>
        </p:grpSpPr>
        <p:sp>
          <p:nvSpPr>
            <p:cNvPr id="62" name="Rectangle: Rounded Corners 61">
              <a:extLst>
                <a:ext uri="{FF2B5EF4-FFF2-40B4-BE49-F238E27FC236}">
                  <a16:creationId xmlns:a16="http://schemas.microsoft.com/office/drawing/2014/main" id="{A72690D5-022B-4D8E-B2C7-A4B5930C016B}"/>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808E73BA-8F6F-4D9B-B8CD-FFFB410AF3A1}"/>
                </a:ext>
              </a:extLst>
            </p:cNvPr>
            <p:cNvSpPr txBox="1">
              <a:spLocks/>
            </p:cNvSpPr>
            <p:nvPr/>
          </p:nvSpPr>
          <p:spPr>
            <a:xfrm>
              <a:off x="6941256" y="38161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Business tier</a:t>
              </a:r>
            </a:p>
          </p:txBody>
        </p:sp>
      </p:grpSp>
      <p:grpSp>
        <p:nvGrpSpPr>
          <p:cNvPr id="64" name="Group 63">
            <a:extLst>
              <a:ext uri="{FF2B5EF4-FFF2-40B4-BE49-F238E27FC236}">
                <a16:creationId xmlns:a16="http://schemas.microsoft.com/office/drawing/2014/main" id="{C85DCADC-4011-479B-B746-E5A769E2E010}"/>
              </a:ext>
            </a:extLst>
          </p:cNvPr>
          <p:cNvGrpSpPr/>
          <p:nvPr/>
        </p:nvGrpSpPr>
        <p:grpSpPr>
          <a:xfrm>
            <a:off x="7275165" y="4603470"/>
            <a:ext cx="401289" cy="401289"/>
            <a:chOff x="7077109" y="4101542"/>
            <a:chExt cx="401289" cy="401289"/>
          </a:xfrm>
        </p:grpSpPr>
        <p:sp>
          <p:nvSpPr>
            <p:cNvPr id="65" name="Rectangle: Rounded Corners 64">
              <a:extLst>
                <a:ext uri="{FF2B5EF4-FFF2-40B4-BE49-F238E27FC236}">
                  <a16:creationId xmlns:a16="http://schemas.microsoft.com/office/drawing/2014/main" id="{2A0167D2-EA54-4F1A-9285-5F4734509FA0}"/>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Graphic 65">
              <a:extLst>
                <a:ext uri="{FF2B5EF4-FFF2-40B4-BE49-F238E27FC236}">
                  <a16:creationId xmlns:a16="http://schemas.microsoft.com/office/drawing/2014/main" id="{E5759FF9-C58C-47E9-91D1-6E777CB44404}"/>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60189" y="4184622"/>
              <a:ext cx="235129" cy="235129"/>
            </a:xfrm>
            <a:prstGeom prst="rect">
              <a:avLst/>
            </a:prstGeom>
          </p:spPr>
        </p:pic>
      </p:grpSp>
      <p:grpSp>
        <p:nvGrpSpPr>
          <p:cNvPr id="67" name="Group 66">
            <a:extLst>
              <a:ext uri="{FF2B5EF4-FFF2-40B4-BE49-F238E27FC236}">
                <a16:creationId xmlns:a16="http://schemas.microsoft.com/office/drawing/2014/main" id="{27110B42-773C-4519-BA47-851D7F8CB8C1}"/>
              </a:ext>
            </a:extLst>
          </p:cNvPr>
          <p:cNvGrpSpPr/>
          <p:nvPr/>
        </p:nvGrpSpPr>
        <p:grpSpPr>
          <a:xfrm>
            <a:off x="7804638" y="4603470"/>
            <a:ext cx="401289" cy="401289"/>
            <a:chOff x="7606582" y="4101542"/>
            <a:chExt cx="401289" cy="401289"/>
          </a:xfrm>
        </p:grpSpPr>
        <p:sp>
          <p:nvSpPr>
            <p:cNvPr id="68" name="Rectangle: Rounded Corners 67">
              <a:extLst>
                <a:ext uri="{FF2B5EF4-FFF2-40B4-BE49-F238E27FC236}">
                  <a16:creationId xmlns:a16="http://schemas.microsoft.com/office/drawing/2014/main" id="{EA853771-6E04-4CEC-9059-28E258A117BD}"/>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9CDC6F29-67CA-407F-8472-EC7434286093}"/>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89662" y="4184622"/>
              <a:ext cx="235129" cy="235129"/>
            </a:xfrm>
            <a:prstGeom prst="rect">
              <a:avLst/>
            </a:prstGeom>
          </p:spPr>
        </p:pic>
      </p:grpSp>
      <p:grpSp>
        <p:nvGrpSpPr>
          <p:cNvPr id="70" name="Group 69">
            <a:extLst>
              <a:ext uri="{FF2B5EF4-FFF2-40B4-BE49-F238E27FC236}">
                <a16:creationId xmlns:a16="http://schemas.microsoft.com/office/drawing/2014/main" id="{C8FED2EA-C8B2-48C3-A086-01C3E6ACBF50}"/>
              </a:ext>
            </a:extLst>
          </p:cNvPr>
          <p:cNvGrpSpPr/>
          <p:nvPr/>
        </p:nvGrpSpPr>
        <p:grpSpPr>
          <a:xfrm>
            <a:off x="8334111" y="4603470"/>
            <a:ext cx="401289" cy="401289"/>
            <a:chOff x="8136055" y="4101542"/>
            <a:chExt cx="401289" cy="401289"/>
          </a:xfrm>
        </p:grpSpPr>
        <p:sp>
          <p:nvSpPr>
            <p:cNvPr id="71" name="Rectangle: Rounded Corners 70">
              <a:extLst>
                <a:ext uri="{FF2B5EF4-FFF2-40B4-BE49-F238E27FC236}">
                  <a16:creationId xmlns:a16="http://schemas.microsoft.com/office/drawing/2014/main" id="{F7D321C8-ADF1-4309-A1A3-3750CD4DD3A4}"/>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4384545D-B1B0-48E3-882D-E8F768863E2B}"/>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19135" y="4184622"/>
              <a:ext cx="235129" cy="235129"/>
            </a:xfrm>
            <a:prstGeom prst="rect">
              <a:avLst/>
            </a:prstGeom>
          </p:spPr>
        </p:pic>
      </p:grpSp>
      <p:grpSp>
        <p:nvGrpSpPr>
          <p:cNvPr id="73" name="Group 72">
            <a:extLst>
              <a:ext uri="{FF2B5EF4-FFF2-40B4-BE49-F238E27FC236}">
                <a16:creationId xmlns:a16="http://schemas.microsoft.com/office/drawing/2014/main" id="{D9CFDCF7-FAE7-4E16-9E56-6AB2FDAC6218}"/>
              </a:ext>
            </a:extLst>
          </p:cNvPr>
          <p:cNvGrpSpPr/>
          <p:nvPr/>
        </p:nvGrpSpPr>
        <p:grpSpPr>
          <a:xfrm>
            <a:off x="8863584" y="4603470"/>
            <a:ext cx="401289" cy="401289"/>
            <a:chOff x="8665528" y="4101542"/>
            <a:chExt cx="401289" cy="401289"/>
          </a:xfrm>
        </p:grpSpPr>
        <p:sp>
          <p:nvSpPr>
            <p:cNvPr id="74" name="Rectangle: Rounded Corners 73">
              <a:extLst>
                <a:ext uri="{FF2B5EF4-FFF2-40B4-BE49-F238E27FC236}">
                  <a16:creationId xmlns:a16="http://schemas.microsoft.com/office/drawing/2014/main" id="{A6178E18-3650-401C-A1DD-2D539B9EDB44}"/>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5" name="Graphic 74">
              <a:extLst>
                <a:ext uri="{FF2B5EF4-FFF2-40B4-BE49-F238E27FC236}">
                  <a16:creationId xmlns:a16="http://schemas.microsoft.com/office/drawing/2014/main" id="{D55FB88F-3A21-4130-A7FF-842FC0DF320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48608" y="4184622"/>
              <a:ext cx="235129" cy="235129"/>
            </a:xfrm>
            <a:prstGeom prst="rect">
              <a:avLst/>
            </a:prstGeom>
          </p:spPr>
        </p:pic>
      </p:grpSp>
      <p:cxnSp>
        <p:nvCxnSpPr>
          <p:cNvPr id="76" name="Straight Arrow Connector 75">
            <a:extLst>
              <a:ext uri="{FF2B5EF4-FFF2-40B4-BE49-F238E27FC236}">
                <a16:creationId xmlns:a16="http://schemas.microsoft.com/office/drawing/2014/main" id="{FDF47219-1C30-4B4B-9681-CC42DE1FD9ED}"/>
              </a:ext>
            </a:extLst>
          </p:cNvPr>
          <p:cNvCxnSpPr>
            <a:cxnSpLocks/>
          </p:cNvCxnSpPr>
          <p:nvPr/>
        </p:nvCxnSpPr>
        <p:spPr>
          <a:xfrm>
            <a:off x="8270020" y="3803293"/>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074258-9460-4A50-9A58-6D5DAF657225}"/>
              </a:ext>
            </a:extLst>
          </p:cNvPr>
          <p:cNvCxnSpPr>
            <a:cxnSpLocks/>
          </p:cNvCxnSpPr>
          <p:nvPr/>
        </p:nvCxnSpPr>
        <p:spPr>
          <a:xfrm>
            <a:off x="8799492" y="3803293"/>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40038A2-C7C1-4E25-BF9D-1E37BC59ECDB}"/>
              </a:ext>
            </a:extLst>
          </p:cNvPr>
          <p:cNvGrpSpPr/>
          <p:nvPr/>
        </p:nvGrpSpPr>
        <p:grpSpPr>
          <a:xfrm>
            <a:off x="7139312" y="3006179"/>
            <a:ext cx="2261415" cy="797114"/>
            <a:chOff x="6941256" y="2504251"/>
            <a:chExt cx="2261415" cy="797114"/>
          </a:xfrm>
        </p:grpSpPr>
        <p:sp>
          <p:nvSpPr>
            <p:cNvPr id="79" name="Rectangle: Rounded Corners 78">
              <a:extLst>
                <a:ext uri="{FF2B5EF4-FFF2-40B4-BE49-F238E27FC236}">
                  <a16:creationId xmlns:a16="http://schemas.microsoft.com/office/drawing/2014/main" id="{1E110AE3-437A-4523-862B-3D9A05A8C2C4}"/>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88294475-8F98-4A41-8BFB-98F2297691D7}"/>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tier</a:t>
              </a:r>
            </a:p>
          </p:txBody>
        </p:sp>
      </p:grpSp>
      <p:grpSp>
        <p:nvGrpSpPr>
          <p:cNvPr id="81" name="Group 80">
            <a:extLst>
              <a:ext uri="{FF2B5EF4-FFF2-40B4-BE49-F238E27FC236}">
                <a16:creationId xmlns:a16="http://schemas.microsoft.com/office/drawing/2014/main" id="{551D0063-6597-47BF-A6E2-B928A9856277}"/>
              </a:ext>
            </a:extLst>
          </p:cNvPr>
          <p:cNvGrpSpPr/>
          <p:nvPr/>
        </p:nvGrpSpPr>
        <p:grpSpPr>
          <a:xfrm>
            <a:off x="7275165" y="3291574"/>
            <a:ext cx="401289" cy="401289"/>
            <a:chOff x="7077109" y="2789646"/>
            <a:chExt cx="401289" cy="401289"/>
          </a:xfrm>
        </p:grpSpPr>
        <p:sp>
          <p:nvSpPr>
            <p:cNvPr id="82" name="Rectangle: Rounded Corners 81">
              <a:extLst>
                <a:ext uri="{FF2B5EF4-FFF2-40B4-BE49-F238E27FC236}">
                  <a16:creationId xmlns:a16="http://schemas.microsoft.com/office/drawing/2014/main" id="{7E9726C0-1164-481E-99A3-B42F23580DC0}"/>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3" name="Graphic 82">
              <a:extLst>
                <a:ext uri="{FF2B5EF4-FFF2-40B4-BE49-F238E27FC236}">
                  <a16:creationId xmlns:a16="http://schemas.microsoft.com/office/drawing/2014/main" id="{CF642BC6-B046-4A59-99B8-1A373712ED22}"/>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5415" y="2867952"/>
              <a:ext cx="244676" cy="244676"/>
            </a:xfrm>
            <a:prstGeom prst="rect">
              <a:avLst/>
            </a:prstGeom>
          </p:spPr>
        </p:pic>
      </p:grpSp>
      <p:grpSp>
        <p:nvGrpSpPr>
          <p:cNvPr id="84" name="Group 83">
            <a:extLst>
              <a:ext uri="{FF2B5EF4-FFF2-40B4-BE49-F238E27FC236}">
                <a16:creationId xmlns:a16="http://schemas.microsoft.com/office/drawing/2014/main" id="{4105FE60-5627-48AF-9B73-45FC5BD1CC74}"/>
              </a:ext>
            </a:extLst>
          </p:cNvPr>
          <p:cNvGrpSpPr/>
          <p:nvPr/>
        </p:nvGrpSpPr>
        <p:grpSpPr>
          <a:xfrm>
            <a:off x="7804638" y="3291574"/>
            <a:ext cx="401289" cy="401289"/>
            <a:chOff x="7606582" y="2789646"/>
            <a:chExt cx="401289" cy="401289"/>
          </a:xfrm>
        </p:grpSpPr>
        <p:sp>
          <p:nvSpPr>
            <p:cNvPr id="85" name="Rectangle: Rounded Corners 84">
              <a:extLst>
                <a:ext uri="{FF2B5EF4-FFF2-40B4-BE49-F238E27FC236}">
                  <a16:creationId xmlns:a16="http://schemas.microsoft.com/office/drawing/2014/main" id="{D63E1549-E280-45F6-8BCC-1CB54C14368D}"/>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6" name="Graphic 85">
              <a:extLst>
                <a:ext uri="{FF2B5EF4-FFF2-40B4-BE49-F238E27FC236}">
                  <a16:creationId xmlns:a16="http://schemas.microsoft.com/office/drawing/2014/main" id="{94BE150D-D53C-4AEE-A425-519C25CCE999}"/>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84888" y="2867952"/>
              <a:ext cx="244676" cy="244676"/>
            </a:xfrm>
            <a:prstGeom prst="rect">
              <a:avLst/>
            </a:prstGeom>
          </p:spPr>
        </p:pic>
      </p:grpSp>
      <p:grpSp>
        <p:nvGrpSpPr>
          <p:cNvPr id="87" name="Group 86">
            <a:extLst>
              <a:ext uri="{FF2B5EF4-FFF2-40B4-BE49-F238E27FC236}">
                <a16:creationId xmlns:a16="http://schemas.microsoft.com/office/drawing/2014/main" id="{DE5E5F2D-F1D8-4CA8-9309-C76EEA291471}"/>
              </a:ext>
            </a:extLst>
          </p:cNvPr>
          <p:cNvGrpSpPr/>
          <p:nvPr/>
        </p:nvGrpSpPr>
        <p:grpSpPr>
          <a:xfrm>
            <a:off x="8334111" y="3291574"/>
            <a:ext cx="401289" cy="401289"/>
            <a:chOff x="8136055" y="2789646"/>
            <a:chExt cx="401289" cy="401289"/>
          </a:xfrm>
        </p:grpSpPr>
        <p:sp>
          <p:nvSpPr>
            <p:cNvPr id="88" name="Rectangle: Rounded Corners 87">
              <a:extLst>
                <a:ext uri="{FF2B5EF4-FFF2-40B4-BE49-F238E27FC236}">
                  <a16:creationId xmlns:a16="http://schemas.microsoft.com/office/drawing/2014/main" id="{DDA15987-E3B6-473C-AB3A-ACA3CB086B39}"/>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9" name="Graphic 88">
              <a:extLst>
                <a:ext uri="{FF2B5EF4-FFF2-40B4-BE49-F238E27FC236}">
                  <a16:creationId xmlns:a16="http://schemas.microsoft.com/office/drawing/2014/main" id="{187897E5-6EE2-4183-9A34-DDB70BD2B2E5}"/>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cxnSp>
        <p:nvCxnSpPr>
          <p:cNvPr id="90" name="Straight Arrow Connector 89">
            <a:extLst>
              <a:ext uri="{FF2B5EF4-FFF2-40B4-BE49-F238E27FC236}">
                <a16:creationId xmlns:a16="http://schemas.microsoft.com/office/drawing/2014/main" id="{E87BB91F-5D19-431A-8BE0-D87F77EB9293}"/>
              </a:ext>
            </a:extLst>
          </p:cNvPr>
          <p:cNvCxnSpPr>
            <a:cxnSpLocks/>
          </p:cNvCxnSpPr>
          <p:nvPr/>
        </p:nvCxnSpPr>
        <p:spPr>
          <a:xfrm>
            <a:off x="8270019" y="5406645"/>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C99424B-3B11-4232-8469-65AF08F72F23}"/>
              </a:ext>
            </a:extLst>
          </p:cNvPr>
          <p:cNvCxnSpPr>
            <a:cxnSpLocks/>
          </p:cNvCxnSpPr>
          <p:nvPr/>
        </p:nvCxnSpPr>
        <p:spPr>
          <a:xfrm>
            <a:off x="8799492" y="5406645"/>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6E01BE6-5881-4066-BE6D-2BA2AF5456DC}"/>
              </a:ext>
            </a:extLst>
          </p:cNvPr>
          <p:cNvGrpSpPr/>
          <p:nvPr/>
        </p:nvGrpSpPr>
        <p:grpSpPr>
          <a:xfrm>
            <a:off x="7177726" y="6060247"/>
            <a:ext cx="533589" cy="533589"/>
            <a:chOff x="9572166" y="4425234"/>
            <a:chExt cx="533589" cy="533589"/>
          </a:xfrm>
        </p:grpSpPr>
        <p:sp>
          <p:nvSpPr>
            <p:cNvPr id="93" name="Rectangle: Rounded Corners 92">
              <a:extLst>
                <a:ext uri="{FF2B5EF4-FFF2-40B4-BE49-F238E27FC236}">
                  <a16:creationId xmlns:a16="http://schemas.microsoft.com/office/drawing/2014/main" id="{C131216F-D8E6-4F05-ACB8-53A550F1B298}"/>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Database_EFC7" title="Icon of a cylinder">
              <a:extLst>
                <a:ext uri="{FF2B5EF4-FFF2-40B4-BE49-F238E27FC236}">
                  <a16:creationId xmlns:a16="http://schemas.microsoft.com/office/drawing/2014/main" id="{C683006D-A943-4590-B07F-F2BDEB293FF4}"/>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F587BA7-C582-4CC3-8F5E-AE9C373037F9}"/>
              </a:ext>
            </a:extLst>
          </p:cNvPr>
          <p:cNvGrpSpPr/>
          <p:nvPr/>
        </p:nvGrpSpPr>
        <p:grpSpPr>
          <a:xfrm>
            <a:off x="8003226" y="6060247"/>
            <a:ext cx="533589" cy="533589"/>
            <a:chOff x="9572166" y="4425234"/>
            <a:chExt cx="533589" cy="533589"/>
          </a:xfrm>
        </p:grpSpPr>
        <p:sp>
          <p:nvSpPr>
            <p:cNvPr id="96" name="Rectangle: Rounded Corners 95">
              <a:extLst>
                <a:ext uri="{FF2B5EF4-FFF2-40B4-BE49-F238E27FC236}">
                  <a16:creationId xmlns:a16="http://schemas.microsoft.com/office/drawing/2014/main" id="{AD346386-6E35-4C68-AAD3-6B90BC32F242}"/>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Database_EFC7" title="Icon of a cylinder">
              <a:extLst>
                <a:ext uri="{FF2B5EF4-FFF2-40B4-BE49-F238E27FC236}">
                  <a16:creationId xmlns:a16="http://schemas.microsoft.com/office/drawing/2014/main" id="{C40BA5B3-95CA-47CD-A166-CEBDF3D6484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8" name="Straight Arrow Connector 97">
            <a:extLst>
              <a:ext uri="{FF2B5EF4-FFF2-40B4-BE49-F238E27FC236}">
                <a16:creationId xmlns:a16="http://schemas.microsoft.com/office/drawing/2014/main" id="{706F42F6-DE4D-4377-9467-4FED5A4F157D}"/>
              </a:ext>
            </a:extLst>
          </p:cNvPr>
          <p:cNvCxnSpPr>
            <a:cxnSpLocks/>
            <a:stCxn id="102" idx="1"/>
          </p:cNvCxnSpPr>
          <p:nvPr/>
        </p:nvCxnSpPr>
        <p:spPr>
          <a:xfrm flipH="1">
            <a:off x="10516792" y="4126485"/>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ADEEB0C1-624C-4640-9B9C-A318AB1EA9B3}"/>
              </a:ext>
            </a:extLst>
          </p:cNvPr>
          <p:cNvGrpSpPr/>
          <p:nvPr/>
        </p:nvGrpSpPr>
        <p:grpSpPr>
          <a:xfrm>
            <a:off x="11268597" y="3359564"/>
            <a:ext cx="822960" cy="1178401"/>
            <a:chOff x="10103928" y="2857636"/>
            <a:chExt cx="822960" cy="1178401"/>
          </a:xfrm>
        </p:grpSpPr>
        <p:grpSp>
          <p:nvGrpSpPr>
            <p:cNvPr id="100" name="Group 99">
              <a:extLst>
                <a:ext uri="{FF2B5EF4-FFF2-40B4-BE49-F238E27FC236}">
                  <a16:creationId xmlns:a16="http://schemas.microsoft.com/office/drawing/2014/main" id="{96D535DD-6E51-49D3-BCCC-33D233DC25CF}"/>
                </a:ext>
              </a:extLst>
            </p:cNvPr>
            <p:cNvGrpSpPr/>
            <p:nvPr/>
          </p:nvGrpSpPr>
          <p:grpSpPr>
            <a:xfrm>
              <a:off x="10103928" y="3213077"/>
              <a:ext cx="822960" cy="822960"/>
              <a:chOff x="9992901" y="2243255"/>
              <a:chExt cx="822960" cy="822960"/>
            </a:xfrm>
          </p:grpSpPr>
          <p:sp>
            <p:nvSpPr>
              <p:cNvPr id="102" name="Rectangle: Rounded Corners 101">
                <a:extLst>
                  <a:ext uri="{FF2B5EF4-FFF2-40B4-BE49-F238E27FC236}">
                    <a16:creationId xmlns:a16="http://schemas.microsoft.com/office/drawing/2014/main" id="{73C8B966-89BD-4CA6-BDFA-8A5A50063E39}"/>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3" name="Graphic 102">
                <a:extLst>
                  <a:ext uri="{FF2B5EF4-FFF2-40B4-BE49-F238E27FC236}">
                    <a16:creationId xmlns:a16="http://schemas.microsoft.com/office/drawing/2014/main" id="{1E46FA96-CBD8-4B02-92CB-25D24B992D4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6256" y="2416610"/>
                <a:ext cx="476250" cy="476250"/>
              </a:xfrm>
              <a:prstGeom prst="rect">
                <a:avLst/>
              </a:prstGeom>
            </p:spPr>
          </p:pic>
        </p:grpSp>
        <p:sp>
          <p:nvSpPr>
            <p:cNvPr id="101" name="Title 1">
              <a:extLst>
                <a:ext uri="{FF2B5EF4-FFF2-40B4-BE49-F238E27FC236}">
                  <a16:creationId xmlns:a16="http://schemas.microsoft.com/office/drawing/2014/main" id="{C4B5F997-D137-436D-BB9B-3A8A62CC5D9F}"/>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07" name="Oval 106">
            <a:extLst>
              <a:ext uri="{FF2B5EF4-FFF2-40B4-BE49-F238E27FC236}">
                <a16:creationId xmlns:a16="http://schemas.microsoft.com/office/drawing/2014/main" id="{A9C0C698-13C9-4618-8DC5-43E72959063B}"/>
              </a:ext>
            </a:extLst>
          </p:cNvPr>
          <p:cNvSpPr/>
          <p:nvPr/>
        </p:nvSpPr>
        <p:spPr bwMode="auto">
          <a:xfrm>
            <a:off x="4209291" y="5911089"/>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Arrow Connector 107">
            <a:extLst>
              <a:ext uri="{FF2B5EF4-FFF2-40B4-BE49-F238E27FC236}">
                <a16:creationId xmlns:a16="http://schemas.microsoft.com/office/drawing/2014/main" id="{6BD13DFF-0841-47BB-80BE-362102DF32FE}"/>
              </a:ext>
            </a:extLst>
          </p:cNvPr>
          <p:cNvCxnSpPr>
            <a:cxnSpLocks/>
            <a:stCxn id="50" idx="2"/>
            <a:endCxn id="107" idx="0"/>
          </p:cNvCxnSpPr>
          <p:nvPr/>
        </p:nvCxnSpPr>
        <p:spPr>
          <a:xfrm flipH="1">
            <a:off x="4245867" y="4537966"/>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7D5BF3-DD0D-46AE-9E20-3DEAE3CA8792}"/>
              </a:ext>
            </a:extLst>
          </p:cNvPr>
          <p:cNvCxnSpPr>
            <a:cxnSpLocks/>
            <a:stCxn id="107" idx="6"/>
            <a:endCxn id="111" idx="1"/>
          </p:cNvCxnSpPr>
          <p:nvPr/>
        </p:nvCxnSpPr>
        <p:spPr>
          <a:xfrm>
            <a:off x="4282443" y="5947665"/>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3AD2AA3-4AC0-441D-A501-59EDDD8EFA2C}"/>
              </a:ext>
            </a:extLst>
          </p:cNvPr>
          <p:cNvGrpSpPr/>
          <p:nvPr/>
        </p:nvGrpSpPr>
        <p:grpSpPr>
          <a:xfrm>
            <a:off x="5417785" y="5536186"/>
            <a:ext cx="822960" cy="1029501"/>
            <a:chOff x="5219729" y="5034258"/>
            <a:chExt cx="822960" cy="1029501"/>
          </a:xfrm>
        </p:grpSpPr>
        <p:sp>
          <p:nvSpPr>
            <p:cNvPr id="111" name="Rectangle: Rounded Corners 110">
              <a:extLst>
                <a:ext uri="{FF2B5EF4-FFF2-40B4-BE49-F238E27FC236}">
                  <a16:creationId xmlns:a16="http://schemas.microsoft.com/office/drawing/2014/main" id="{31DBE20D-86E2-44F8-A11A-259F06011ECB}"/>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32823D8D-0F3F-47AD-9EC2-2D6DD003D12B}"/>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grpSp>
          <p:nvGrpSpPr>
            <p:cNvPr id="113" name="Group 112">
              <a:extLst>
                <a:ext uri="{FF2B5EF4-FFF2-40B4-BE49-F238E27FC236}">
                  <a16:creationId xmlns:a16="http://schemas.microsoft.com/office/drawing/2014/main" id="{855B50C7-239A-4549-8A50-55892046B2CF}"/>
                </a:ext>
              </a:extLst>
            </p:cNvPr>
            <p:cNvGrpSpPr/>
            <p:nvPr/>
          </p:nvGrpSpPr>
          <p:grpSpPr>
            <a:xfrm>
              <a:off x="5375751" y="5191847"/>
              <a:ext cx="510917" cy="507782"/>
              <a:chOff x="4117181" y="5754173"/>
              <a:chExt cx="542082" cy="538756"/>
            </a:xfrm>
          </p:grpSpPr>
          <p:sp>
            <p:nvSpPr>
              <p:cNvPr id="114" name="Freeform: Shape 113">
                <a:extLst>
                  <a:ext uri="{FF2B5EF4-FFF2-40B4-BE49-F238E27FC236}">
                    <a16:creationId xmlns:a16="http://schemas.microsoft.com/office/drawing/2014/main" id="{4DF2622E-127E-4CBF-9D7E-E3743CFD24B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613B5EE6-97D4-4459-AD81-624D969B0785}"/>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D24E24A1-8209-438E-ADF2-65EC44F61AE4}"/>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CE4E8FCD-D8D9-4EC6-8A93-626A0F7FF8F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Shape 117">
                <a:extLst>
                  <a:ext uri="{FF2B5EF4-FFF2-40B4-BE49-F238E27FC236}">
                    <a16:creationId xmlns:a16="http://schemas.microsoft.com/office/drawing/2014/main" id="{A193DB48-657D-4001-848E-14745651BE8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E2D51E19-4D57-4862-8CA6-3A15E1796336}"/>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7020ED99-C4F1-4039-9852-70492BE73DD5}"/>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30B57B39-B148-452C-B015-525393B63803}"/>
              </a:ext>
            </a:extLst>
          </p:cNvPr>
          <p:cNvGrpSpPr/>
          <p:nvPr/>
        </p:nvGrpSpPr>
        <p:grpSpPr>
          <a:xfrm>
            <a:off x="8818123" y="6060246"/>
            <a:ext cx="533589" cy="533589"/>
            <a:chOff x="9572166" y="4425234"/>
            <a:chExt cx="533589" cy="533589"/>
          </a:xfrm>
        </p:grpSpPr>
        <p:sp>
          <p:nvSpPr>
            <p:cNvPr id="122" name="Rectangle: Rounded Corners 121">
              <a:extLst>
                <a:ext uri="{FF2B5EF4-FFF2-40B4-BE49-F238E27FC236}">
                  <a16:creationId xmlns:a16="http://schemas.microsoft.com/office/drawing/2014/main" id="{0E193B9C-525E-4EDF-8566-F00B92B20FC6}"/>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Database_EFC7" title="Icon of a cylinder">
              <a:extLst>
                <a:ext uri="{FF2B5EF4-FFF2-40B4-BE49-F238E27FC236}">
                  <a16:creationId xmlns:a16="http://schemas.microsoft.com/office/drawing/2014/main" id="{818C79B6-5C31-400A-B8F7-B388A057E9B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0F12999-E014-4961-9BFD-445FEE89E84A}"/>
              </a:ext>
            </a:extLst>
          </p:cNvPr>
          <p:cNvGrpSpPr/>
          <p:nvPr/>
        </p:nvGrpSpPr>
        <p:grpSpPr>
          <a:xfrm>
            <a:off x="8876734" y="3291573"/>
            <a:ext cx="401289" cy="401289"/>
            <a:chOff x="8136055" y="2789646"/>
            <a:chExt cx="401289" cy="401289"/>
          </a:xfrm>
        </p:grpSpPr>
        <p:sp>
          <p:nvSpPr>
            <p:cNvPr id="125" name="Rectangle: Rounded Corners 124">
              <a:extLst>
                <a:ext uri="{FF2B5EF4-FFF2-40B4-BE49-F238E27FC236}">
                  <a16:creationId xmlns:a16="http://schemas.microsoft.com/office/drawing/2014/main" id="{5D3E5432-5617-4154-AFC4-25FE8499D883}"/>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6" name="Graphic 125">
              <a:extLst>
                <a:ext uri="{FF2B5EF4-FFF2-40B4-BE49-F238E27FC236}">
                  <a16:creationId xmlns:a16="http://schemas.microsoft.com/office/drawing/2014/main" id="{82A102B6-4680-4475-9320-3D3C0EC03D10}"/>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sp>
        <p:nvSpPr>
          <p:cNvPr id="131" name="arrow_12" title="Icon of a circle made of a curved arrow pointing clockwise">
            <a:extLst>
              <a:ext uri="{FF2B5EF4-FFF2-40B4-BE49-F238E27FC236}">
                <a16:creationId xmlns:a16="http://schemas.microsoft.com/office/drawing/2014/main" id="{846E0A89-9DFD-4539-A831-8B9348A60ADD}"/>
              </a:ext>
            </a:extLst>
          </p:cNvPr>
          <p:cNvSpPr>
            <a:spLocks noChangeAspect="1" noEditPoints="1"/>
          </p:cNvSpPr>
          <p:nvPr/>
        </p:nvSpPr>
        <p:spPr bwMode="auto">
          <a:xfrm>
            <a:off x="5581366" y="2347409"/>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FC9B367-4D0A-4DAD-B8B5-F46684CDE613}"/>
              </a:ext>
            </a:extLst>
          </p:cNvPr>
          <p:cNvSpPr/>
          <p:nvPr/>
        </p:nvSpPr>
        <p:spPr>
          <a:xfrm>
            <a:off x="5722080" y="2473838"/>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Title 1">
            <a:extLst>
              <a:ext uri="{FF2B5EF4-FFF2-40B4-BE49-F238E27FC236}">
                <a16:creationId xmlns:a16="http://schemas.microsoft.com/office/drawing/2014/main" id="{A46BF670-D2D9-4BC9-ACCA-F10BD1108F7B}"/>
              </a:ext>
            </a:extLst>
          </p:cNvPr>
          <p:cNvSpPr txBox="1">
            <a:spLocks/>
          </p:cNvSpPr>
          <p:nvPr/>
        </p:nvSpPr>
        <p:spPr>
          <a:xfrm>
            <a:off x="5417785" y="1952239"/>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cxnSp>
        <p:nvCxnSpPr>
          <p:cNvPr id="136" name="Straight Arrow Connector 135">
            <a:extLst>
              <a:ext uri="{FF2B5EF4-FFF2-40B4-BE49-F238E27FC236}">
                <a16:creationId xmlns:a16="http://schemas.microsoft.com/office/drawing/2014/main" id="{8937BDCA-0405-47AF-B8B2-1526294D0C03}"/>
              </a:ext>
            </a:extLst>
          </p:cNvPr>
          <p:cNvCxnSpPr>
            <a:cxnSpLocks/>
            <a:stCxn id="131" idx="2"/>
            <a:endCxn id="55" idx="0"/>
          </p:cNvCxnSpPr>
          <p:nvPr/>
        </p:nvCxnSpPr>
        <p:spPr>
          <a:xfrm>
            <a:off x="5827824" y="2832041"/>
            <a:ext cx="1441" cy="88296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arrow_12" title="Icon of a circle made of a curved arrow pointing clockwise">
            <a:extLst>
              <a:ext uri="{FF2B5EF4-FFF2-40B4-BE49-F238E27FC236}">
                <a16:creationId xmlns:a16="http://schemas.microsoft.com/office/drawing/2014/main" id="{763CEEAB-BF93-4346-9C53-009ECA53F0AA}"/>
              </a:ext>
            </a:extLst>
          </p:cNvPr>
          <p:cNvSpPr>
            <a:spLocks noChangeAspect="1" noEditPoints="1"/>
          </p:cNvSpPr>
          <p:nvPr/>
        </p:nvSpPr>
        <p:spPr bwMode="auto">
          <a:xfrm>
            <a:off x="9698982" y="4300654"/>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1F389DF-AD6F-4BA7-9E86-A7B5AD939382}"/>
              </a:ext>
            </a:extLst>
          </p:cNvPr>
          <p:cNvSpPr/>
          <p:nvPr/>
        </p:nvSpPr>
        <p:spPr>
          <a:xfrm>
            <a:off x="9839696" y="4427083"/>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itle 1">
            <a:extLst>
              <a:ext uri="{FF2B5EF4-FFF2-40B4-BE49-F238E27FC236}">
                <a16:creationId xmlns:a16="http://schemas.microsoft.com/office/drawing/2014/main" id="{436E9E17-2757-4A50-8943-5F958964E792}"/>
              </a:ext>
            </a:extLst>
          </p:cNvPr>
          <p:cNvSpPr txBox="1">
            <a:spLocks/>
          </p:cNvSpPr>
          <p:nvPr/>
        </p:nvSpPr>
        <p:spPr>
          <a:xfrm>
            <a:off x="9199716" y="3990862"/>
            <a:ext cx="132971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Aqua,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Twistlock</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Neuvector</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Security</a:t>
            </a:r>
          </a:p>
        </p:txBody>
      </p:sp>
    </p:spTree>
    <p:extLst>
      <p:ext uri="{BB962C8B-B14F-4D97-AF65-F5344CB8AC3E}">
        <p14:creationId xmlns:p14="http://schemas.microsoft.com/office/powerpoint/2010/main" val="123895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Security Center</a:t>
            </a:r>
          </a:p>
        </p:txBody>
      </p:sp>
      <p:sp>
        <p:nvSpPr>
          <p:cNvPr id="4" name="Content Placeholder 3">
            <a:extLst>
              <a:ext uri="{FF2B5EF4-FFF2-40B4-BE49-F238E27FC236}">
                <a16:creationId xmlns:a16="http://schemas.microsoft.com/office/drawing/2014/main" id="{A7EFF5CA-793A-4AE5-9925-62E83029ECAC}"/>
              </a:ext>
            </a:extLst>
          </p:cNvPr>
          <p:cNvSpPr>
            <a:spLocks noGrp="1"/>
          </p:cNvSpPr>
          <p:nvPr>
            <p:ph idx="1"/>
          </p:nvPr>
        </p:nvSpPr>
        <p:spPr/>
        <p:txBody>
          <a:bodyPr/>
          <a:lstStyle/>
          <a:p>
            <a:endParaRPr lang="en-US"/>
          </a:p>
        </p:txBody>
      </p:sp>
      <p:pic>
        <p:nvPicPr>
          <p:cNvPr id="22" name="Picture 21">
            <a:extLst>
              <a:ext uri="{FF2B5EF4-FFF2-40B4-BE49-F238E27FC236}">
                <a16:creationId xmlns:a16="http://schemas.microsoft.com/office/drawing/2014/main" id="{BC4A7D0A-B8E4-493A-9E7F-44E823C91B7B}"/>
              </a:ext>
            </a:extLst>
          </p:cNvPr>
          <p:cNvPicPr>
            <a:picLocks noChangeAspect="1"/>
          </p:cNvPicPr>
          <p:nvPr/>
        </p:nvPicPr>
        <p:blipFill>
          <a:blip r:embed="rId3"/>
          <a:stretch>
            <a:fillRect/>
          </a:stretch>
        </p:blipFill>
        <p:spPr>
          <a:xfrm>
            <a:off x="1116291" y="1381538"/>
            <a:ext cx="9959418" cy="5021886"/>
          </a:xfrm>
          <a:prstGeom prst="rect">
            <a:avLst/>
          </a:prstGeom>
        </p:spPr>
      </p:pic>
    </p:spTree>
    <p:extLst>
      <p:ext uri="{BB962C8B-B14F-4D97-AF65-F5344CB8AC3E}">
        <p14:creationId xmlns:p14="http://schemas.microsoft.com/office/powerpoint/2010/main" val="101112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Governance – Compliance</a:t>
            </a:r>
          </a:p>
        </p:txBody>
      </p:sp>
      <p:pic>
        <p:nvPicPr>
          <p:cNvPr id="9" name="Picture 8">
            <a:extLst>
              <a:ext uri="{FF2B5EF4-FFF2-40B4-BE49-F238E27FC236}">
                <a16:creationId xmlns:a16="http://schemas.microsoft.com/office/drawing/2014/main" id="{3BDBE899-C7F1-4D73-92A4-67F3D6E8913D}"/>
              </a:ext>
            </a:extLst>
          </p:cNvPr>
          <p:cNvPicPr>
            <a:picLocks noChangeAspect="1"/>
          </p:cNvPicPr>
          <p:nvPr/>
        </p:nvPicPr>
        <p:blipFill>
          <a:blip r:embed="rId2"/>
          <a:stretch>
            <a:fillRect/>
          </a:stretch>
        </p:blipFill>
        <p:spPr>
          <a:xfrm>
            <a:off x="1871791" y="2371085"/>
            <a:ext cx="6429496" cy="4111013"/>
          </a:xfrm>
          <a:prstGeom prst="rect">
            <a:avLst/>
          </a:prstGeom>
          <a:effectLst>
            <a:outerShdw blurRad="50800" dist="38100" dir="8100000" algn="tr" rotWithShape="0">
              <a:prstClr val="black">
                <a:alpha val="40000"/>
              </a:prstClr>
            </a:outerShdw>
          </a:effectLst>
        </p:spPr>
      </p:pic>
      <p:sp>
        <p:nvSpPr>
          <p:cNvPr id="10" name="Oval 9">
            <a:extLst>
              <a:ext uri="{FF2B5EF4-FFF2-40B4-BE49-F238E27FC236}">
                <a16:creationId xmlns:a16="http://schemas.microsoft.com/office/drawing/2014/main" id="{62EC7A15-DEF1-4788-A807-90FB6B80DE72}"/>
              </a:ext>
            </a:extLst>
          </p:cNvPr>
          <p:cNvSpPr/>
          <p:nvPr/>
        </p:nvSpPr>
        <p:spPr>
          <a:xfrm>
            <a:off x="5726052" y="2774145"/>
            <a:ext cx="766354" cy="2873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8843016-C9A3-420A-9128-4A70FFCA1B3B}"/>
              </a:ext>
            </a:extLst>
          </p:cNvPr>
          <p:cNvSpPr txBox="1"/>
          <p:nvPr/>
        </p:nvSpPr>
        <p:spPr>
          <a:xfrm>
            <a:off x="6849843" y="1262743"/>
            <a:ext cx="4078570" cy="646331"/>
          </a:xfrm>
          <a:prstGeom prst="rect">
            <a:avLst/>
          </a:prstGeom>
          <a:solidFill>
            <a:schemeClr val="bg1">
              <a:lumMod val="95000"/>
            </a:schemeClr>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Clear indicator how many Production Subscriptions are BMOcompliant.</a:t>
            </a:r>
          </a:p>
        </p:txBody>
      </p:sp>
      <p:cxnSp>
        <p:nvCxnSpPr>
          <p:cNvPr id="12" name="Straight Connector 11">
            <a:extLst>
              <a:ext uri="{FF2B5EF4-FFF2-40B4-BE49-F238E27FC236}">
                <a16:creationId xmlns:a16="http://schemas.microsoft.com/office/drawing/2014/main" id="{B73FB5EF-B050-49B3-97A0-D6155983B83D}"/>
              </a:ext>
            </a:extLst>
          </p:cNvPr>
          <p:cNvCxnSpPr>
            <a:cxnSpLocks/>
            <a:stCxn id="10" idx="0"/>
            <a:endCxn id="11" idx="1"/>
          </p:cNvCxnSpPr>
          <p:nvPr/>
        </p:nvCxnSpPr>
        <p:spPr>
          <a:xfrm flipV="1">
            <a:off x="6109229" y="1585909"/>
            <a:ext cx="740614" cy="11882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4291CC-B5BB-4C20-94C7-8CF7FF61BE32}"/>
              </a:ext>
            </a:extLst>
          </p:cNvPr>
          <p:cNvSpPr txBox="1"/>
          <p:nvPr/>
        </p:nvSpPr>
        <p:spPr>
          <a:xfrm>
            <a:off x="455995" y="1364274"/>
            <a:ext cx="4078570" cy="646331"/>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Overall # of Security Controls adhered to across all deployments.</a:t>
            </a:r>
          </a:p>
        </p:txBody>
      </p:sp>
      <p:sp>
        <p:nvSpPr>
          <p:cNvPr id="14" name="Oval 13">
            <a:extLst>
              <a:ext uri="{FF2B5EF4-FFF2-40B4-BE49-F238E27FC236}">
                <a16:creationId xmlns:a16="http://schemas.microsoft.com/office/drawing/2014/main" id="{D6088109-CE51-4505-9018-8215E1C1FA12}"/>
              </a:ext>
            </a:extLst>
          </p:cNvPr>
          <p:cNvSpPr/>
          <p:nvPr/>
        </p:nvSpPr>
        <p:spPr>
          <a:xfrm>
            <a:off x="2219528" y="2893884"/>
            <a:ext cx="106183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3EC95B6-2E8C-4A85-AA4C-4A830B640E05}"/>
              </a:ext>
            </a:extLst>
          </p:cNvPr>
          <p:cNvCxnSpPr>
            <a:cxnSpLocks/>
            <a:stCxn id="14" idx="0"/>
          </p:cNvCxnSpPr>
          <p:nvPr/>
        </p:nvCxnSpPr>
        <p:spPr>
          <a:xfrm flipV="1">
            <a:off x="2750446" y="1626961"/>
            <a:ext cx="807857" cy="12669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7287113-31A3-4853-8927-1D4C6AE6393A}"/>
              </a:ext>
            </a:extLst>
          </p:cNvPr>
          <p:cNvSpPr/>
          <p:nvPr/>
        </p:nvSpPr>
        <p:spPr>
          <a:xfrm>
            <a:off x="1795102" y="4732991"/>
            <a:ext cx="122330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5061097-4FF8-441D-80D7-DF7C89780A48}"/>
              </a:ext>
            </a:extLst>
          </p:cNvPr>
          <p:cNvCxnSpPr>
            <a:cxnSpLocks/>
          </p:cNvCxnSpPr>
          <p:nvPr/>
        </p:nvCxnSpPr>
        <p:spPr>
          <a:xfrm flipV="1">
            <a:off x="3018408" y="3873052"/>
            <a:ext cx="4891596" cy="10048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4D974-F05F-432E-B758-24976D47A690}"/>
              </a:ext>
            </a:extLst>
          </p:cNvPr>
          <p:cNvSpPr txBox="1"/>
          <p:nvPr/>
        </p:nvSpPr>
        <p:spPr>
          <a:xfrm>
            <a:off x="7910004" y="3429000"/>
            <a:ext cx="4078570" cy="646331"/>
          </a:xfrm>
          <a:prstGeom prst="rect">
            <a:avLst/>
          </a:prstGeom>
          <a:solidFill>
            <a:schemeClr val="bg1">
              <a:lumMod val="95000"/>
            </a:schemeClr>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Resource Count where security posture is no longer safe for BMO</a:t>
            </a:r>
          </a:p>
        </p:txBody>
      </p:sp>
      <p:sp>
        <p:nvSpPr>
          <p:cNvPr id="19" name="TextBox 18">
            <a:extLst>
              <a:ext uri="{FF2B5EF4-FFF2-40B4-BE49-F238E27FC236}">
                <a16:creationId xmlns:a16="http://schemas.microsoft.com/office/drawing/2014/main" id="{C49155F1-8524-4FD5-8B12-BD2888B88D52}"/>
              </a:ext>
            </a:extLst>
          </p:cNvPr>
          <p:cNvSpPr txBox="1"/>
          <p:nvPr/>
        </p:nvSpPr>
        <p:spPr>
          <a:xfrm>
            <a:off x="7910004" y="5210775"/>
            <a:ext cx="4078570" cy="646331"/>
          </a:xfrm>
          <a:prstGeom prst="rect">
            <a:avLst/>
          </a:prstGeom>
          <a:solidFill>
            <a:schemeClr val="bg1">
              <a:lumMod val="95000"/>
            </a:schemeClr>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BMO Resource Count actively attacked with low, medium or high severity.</a:t>
            </a:r>
          </a:p>
        </p:txBody>
      </p:sp>
      <p:cxnSp>
        <p:nvCxnSpPr>
          <p:cNvPr id="20" name="Straight Connector 19">
            <a:extLst>
              <a:ext uri="{FF2B5EF4-FFF2-40B4-BE49-F238E27FC236}">
                <a16:creationId xmlns:a16="http://schemas.microsoft.com/office/drawing/2014/main" id="{D1F53121-5782-42DB-B5F2-8588C24A0B8D}"/>
              </a:ext>
            </a:extLst>
          </p:cNvPr>
          <p:cNvCxnSpPr>
            <a:cxnSpLocks/>
          </p:cNvCxnSpPr>
          <p:nvPr/>
        </p:nvCxnSpPr>
        <p:spPr>
          <a:xfrm flipV="1">
            <a:off x="2750446" y="5450835"/>
            <a:ext cx="5042809" cy="7687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899D9E0-6A86-40C8-B3DA-5F746254BC1E}"/>
              </a:ext>
            </a:extLst>
          </p:cNvPr>
          <p:cNvSpPr/>
          <p:nvPr/>
        </p:nvSpPr>
        <p:spPr>
          <a:xfrm>
            <a:off x="1738865" y="6169453"/>
            <a:ext cx="122330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98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Why?</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dirty="0"/>
              <a:t>Kubernetes is a Hot Topic</a:t>
            </a:r>
          </a:p>
          <a:p>
            <a:r>
              <a:rPr lang="en-GB" dirty="0"/>
              <a:t>Top of mind for many Enterprise Organizations</a:t>
            </a:r>
          </a:p>
          <a:p>
            <a:r>
              <a:rPr lang="en-CA" dirty="0"/>
              <a:t>Something repeatable for Customers and the Field</a:t>
            </a:r>
          </a:p>
          <a:p>
            <a:r>
              <a:rPr lang="en-CA" dirty="0"/>
              <a:t>A place to Start</a:t>
            </a:r>
          </a:p>
          <a:p>
            <a:r>
              <a:rPr lang="en-GB" dirty="0"/>
              <a:t>Lots of Questions???</a:t>
            </a:r>
          </a:p>
        </p:txBody>
      </p:sp>
    </p:spTree>
    <p:extLst>
      <p:ext uri="{BB962C8B-B14F-4D97-AF65-F5344CB8AC3E}">
        <p14:creationId xmlns:p14="http://schemas.microsoft.com/office/powerpoint/2010/main" val="19082272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Governance – In Practice</a:t>
            </a:r>
          </a:p>
        </p:txBody>
      </p:sp>
      <p:pic>
        <p:nvPicPr>
          <p:cNvPr id="46" name="Picture 45">
            <a:extLst>
              <a:ext uri="{FF2B5EF4-FFF2-40B4-BE49-F238E27FC236}">
                <a16:creationId xmlns:a16="http://schemas.microsoft.com/office/drawing/2014/main" id="{8DE6BBF6-DE0B-46D7-81CA-5F139F775781}"/>
              </a:ext>
            </a:extLst>
          </p:cNvPr>
          <p:cNvPicPr>
            <a:picLocks noChangeAspect="1"/>
          </p:cNvPicPr>
          <p:nvPr/>
        </p:nvPicPr>
        <p:blipFill>
          <a:blip r:embed="rId2"/>
          <a:stretch>
            <a:fillRect/>
          </a:stretch>
        </p:blipFill>
        <p:spPr>
          <a:xfrm>
            <a:off x="2820688" y="1690688"/>
            <a:ext cx="5155136" cy="1793735"/>
          </a:xfrm>
          <a:prstGeom prst="rect">
            <a:avLst/>
          </a:prstGeom>
        </p:spPr>
      </p:pic>
      <p:pic>
        <p:nvPicPr>
          <p:cNvPr id="47" name="Picture 46">
            <a:extLst>
              <a:ext uri="{FF2B5EF4-FFF2-40B4-BE49-F238E27FC236}">
                <a16:creationId xmlns:a16="http://schemas.microsoft.com/office/drawing/2014/main" id="{E7AA6446-D102-4182-8538-C2C910C95E8A}"/>
              </a:ext>
            </a:extLst>
          </p:cNvPr>
          <p:cNvPicPr>
            <a:picLocks noChangeAspect="1"/>
          </p:cNvPicPr>
          <p:nvPr/>
        </p:nvPicPr>
        <p:blipFill>
          <a:blip r:embed="rId3"/>
          <a:stretch>
            <a:fillRect/>
          </a:stretch>
        </p:blipFill>
        <p:spPr>
          <a:xfrm>
            <a:off x="1912079" y="4107171"/>
            <a:ext cx="3734492" cy="1304626"/>
          </a:xfrm>
          <a:prstGeom prst="rect">
            <a:avLst/>
          </a:prstGeom>
        </p:spPr>
      </p:pic>
      <p:sp>
        <p:nvSpPr>
          <p:cNvPr id="48" name="TextBox 47">
            <a:extLst>
              <a:ext uri="{FF2B5EF4-FFF2-40B4-BE49-F238E27FC236}">
                <a16:creationId xmlns:a16="http://schemas.microsoft.com/office/drawing/2014/main" id="{A860BA97-ED1B-4A8D-9182-F8AB7975FBAF}"/>
              </a:ext>
            </a:extLst>
          </p:cNvPr>
          <p:cNvSpPr txBox="1"/>
          <p:nvPr/>
        </p:nvSpPr>
        <p:spPr>
          <a:xfrm>
            <a:off x="1283263" y="1690970"/>
            <a:ext cx="8031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Before</a:t>
            </a:r>
          </a:p>
        </p:txBody>
      </p:sp>
      <p:sp>
        <p:nvSpPr>
          <p:cNvPr id="49" name="TextBox 48">
            <a:extLst>
              <a:ext uri="{FF2B5EF4-FFF2-40B4-BE49-F238E27FC236}">
                <a16:creationId xmlns:a16="http://schemas.microsoft.com/office/drawing/2014/main" id="{C0BEF288-88F0-489B-888D-2F737F5BF814}"/>
              </a:ext>
            </a:extLst>
          </p:cNvPr>
          <p:cNvSpPr txBox="1"/>
          <p:nvPr/>
        </p:nvSpPr>
        <p:spPr>
          <a:xfrm>
            <a:off x="1283263" y="4107171"/>
            <a:ext cx="658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After</a:t>
            </a:r>
          </a:p>
        </p:txBody>
      </p:sp>
      <p:sp>
        <p:nvSpPr>
          <p:cNvPr id="50" name="TextBox 49">
            <a:extLst>
              <a:ext uri="{FF2B5EF4-FFF2-40B4-BE49-F238E27FC236}">
                <a16:creationId xmlns:a16="http://schemas.microsoft.com/office/drawing/2014/main" id="{E8C3BC27-1E51-4F43-A281-7A50194175B7}"/>
              </a:ext>
            </a:extLst>
          </p:cNvPr>
          <p:cNvSpPr txBox="1"/>
          <p:nvPr/>
        </p:nvSpPr>
        <p:spPr>
          <a:xfrm>
            <a:off x="1283263" y="4496098"/>
            <a:ext cx="1537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 of </a:t>
            </a: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Azure Policies</a:t>
            </a:r>
          </a:p>
        </p:txBody>
      </p:sp>
      <p:sp>
        <p:nvSpPr>
          <p:cNvPr id="51" name="TextBox 50">
            <a:extLst>
              <a:ext uri="{FF2B5EF4-FFF2-40B4-BE49-F238E27FC236}">
                <a16:creationId xmlns:a16="http://schemas.microsoft.com/office/drawing/2014/main" id="{03FDDDD4-EB81-4124-B571-203CD3EC63B1}"/>
              </a:ext>
            </a:extLst>
          </p:cNvPr>
          <p:cNvSpPr txBox="1"/>
          <p:nvPr/>
        </p:nvSpPr>
        <p:spPr>
          <a:xfrm>
            <a:off x="4973305" y="4302933"/>
            <a:ext cx="32603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rPr>
              <a:t>Opened Azure Dashboard for use yet assured governed desired state. </a:t>
            </a:r>
          </a:p>
        </p:txBody>
      </p:sp>
    </p:spTree>
    <p:extLst>
      <p:ext uri="{BB962C8B-B14F-4D97-AF65-F5344CB8AC3E}">
        <p14:creationId xmlns:p14="http://schemas.microsoft.com/office/powerpoint/2010/main" val="3421025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dirty="0"/>
              <a:t>Security Hands-on Exercises</a:t>
            </a:r>
            <a:endParaRPr lang="en-US" dirty="0"/>
          </a:p>
        </p:txBody>
      </p:sp>
    </p:spTree>
    <p:extLst>
      <p:ext uri="{BB962C8B-B14F-4D97-AF65-F5344CB8AC3E}">
        <p14:creationId xmlns:p14="http://schemas.microsoft.com/office/powerpoint/2010/main" val="3142935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dirty="0"/>
              <a:t>What worked? What didn't work?</a:t>
            </a:r>
          </a:p>
          <a:p>
            <a:r>
              <a:rPr lang="en-CA" dirty="0"/>
              <a:t>Were steps/guidance missing? (</a:t>
            </a:r>
            <a:r>
              <a:rPr lang="en-CA" dirty="0" err="1"/>
              <a:t>ie</a:t>
            </a:r>
            <a:r>
              <a:rPr lang="en-CA" dirty="0"/>
              <a:t>. Is the content good enough or too much?)</a:t>
            </a:r>
          </a:p>
          <a:p>
            <a:r>
              <a:rPr lang="en-CA" dirty="0"/>
              <a:t>Was there something in there you were expecting to see, but didn’t?</a:t>
            </a:r>
          </a:p>
          <a:p>
            <a:endParaRPr lang="en-CA" dirty="0"/>
          </a:p>
          <a:p>
            <a:r>
              <a:rPr lang="en-CA" dirty="0"/>
              <a:t>What are the benefits of leveraging Kubernetes Policy?</a:t>
            </a:r>
          </a:p>
          <a:p>
            <a:r>
              <a:rPr lang="en-CA" dirty="0"/>
              <a:t>What is the advantage of using AAD Pod Identity? Any downsides?</a:t>
            </a:r>
          </a:p>
        </p:txBody>
      </p:sp>
    </p:spTree>
    <p:extLst>
      <p:ext uri="{BB962C8B-B14F-4D97-AF65-F5344CB8AC3E}">
        <p14:creationId xmlns:p14="http://schemas.microsoft.com/office/powerpoint/2010/main" val="5482967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8B5924C3-3F31-4365-ABD5-19A1EBBE4A45}"/>
              </a:ext>
            </a:extLst>
          </p:cNvPr>
          <p:cNvSpPr>
            <a:spLocks noGrp="1"/>
          </p:cNvSpPr>
          <p:nvPr>
            <p:ph type="title"/>
          </p:nvPr>
        </p:nvSpPr>
        <p:spPr/>
        <p:txBody>
          <a:bodyPr/>
          <a:lstStyle/>
          <a:p>
            <a:r>
              <a:rPr lang="en-US" dirty="0"/>
              <a:t>Azure Security Center Integration</a:t>
            </a:r>
          </a:p>
        </p:txBody>
      </p:sp>
      <p:sp>
        <p:nvSpPr>
          <p:cNvPr id="4" name="Content Placeholder 3">
            <a:extLst>
              <a:ext uri="{FF2B5EF4-FFF2-40B4-BE49-F238E27FC236}">
                <a16:creationId xmlns:a16="http://schemas.microsoft.com/office/drawing/2014/main" id="{F1FF083F-DEBA-4D6E-BEB8-087C19BD69F2}"/>
              </a:ext>
            </a:extLst>
          </p:cNvPr>
          <p:cNvSpPr>
            <a:spLocks noGrp="1"/>
          </p:cNvSpPr>
          <p:nvPr>
            <p:ph sz="quarter" idx="10"/>
          </p:nvPr>
        </p:nvSpPr>
        <p:spPr>
          <a:xfrm>
            <a:off x="584200" y="1435100"/>
            <a:ext cx="11018838" cy="3016210"/>
          </a:xfrm>
        </p:spPr>
        <p:txBody>
          <a:bodyPr/>
          <a:lstStyle/>
          <a:p>
            <a:r>
              <a:rPr lang="en-US" dirty="0"/>
              <a:t>Why Azure Security Center?</a:t>
            </a:r>
          </a:p>
          <a:p>
            <a:r>
              <a:rPr lang="en-US" dirty="0"/>
              <a:t>Container security – security of what?</a:t>
            </a:r>
          </a:p>
          <a:p>
            <a:r>
              <a:rPr lang="en-US" dirty="0"/>
              <a:t>Offering details</a:t>
            </a:r>
          </a:p>
          <a:p>
            <a:r>
              <a:rPr lang="en-US" dirty="0"/>
              <a:t>Attack example</a:t>
            </a:r>
          </a:p>
          <a:p>
            <a:r>
              <a:rPr lang="en-US" dirty="0"/>
              <a:t>What’s next?</a:t>
            </a:r>
          </a:p>
          <a:p>
            <a:endParaRPr lang="en-US" dirty="0"/>
          </a:p>
        </p:txBody>
      </p:sp>
    </p:spTree>
    <p:extLst>
      <p:ext uri="{BB962C8B-B14F-4D97-AF65-F5344CB8AC3E}">
        <p14:creationId xmlns:p14="http://schemas.microsoft.com/office/powerpoint/2010/main" val="145039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7788-C635-4D08-8C18-B89EBED2CF66}"/>
              </a:ext>
            </a:extLst>
          </p:cNvPr>
          <p:cNvSpPr>
            <a:spLocks noGrp="1"/>
          </p:cNvSpPr>
          <p:nvPr>
            <p:ph type="title"/>
          </p:nvPr>
        </p:nvSpPr>
        <p:spPr>
          <a:xfrm>
            <a:off x="588263" y="457200"/>
            <a:ext cx="11018520" cy="615553"/>
          </a:xfrm>
        </p:spPr>
        <p:txBody>
          <a:bodyPr/>
          <a:lstStyle/>
          <a:p>
            <a:r>
              <a:rPr lang="en-US" sz="4000">
                <a:latin typeface="Segoe UI Semilight" panose="020B0402040204020203" pitchFamily="34" charset="0"/>
                <a:cs typeface="Segoe UI Semilight" panose="020B0402040204020203" pitchFamily="34" charset="0"/>
              </a:rPr>
              <a:t>Container Security Goals and Objectives</a:t>
            </a:r>
          </a:p>
        </p:txBody>
      </p:sp>
      <p:sp>
        <p:nvSpPr>
          <p:cNvPr id="3" name="Content Placeholder 2">
            <a:extLst>
              <a:ext uri="{FF2B5EF4-FFF2-40B4-BE49-F238E27FC236}">
                <a16:creationId xmlns:a16="http://schemas.microsoft.com/office/drawing/2014/main" id="{12B90A09-2A53-4EFD-845D-9CD1AB5F94EF}"/>
              </a:ext>
            </a:extLst>
          </p:cNvPr>
          <p:cNvSpPr>
            <a:spLocks noGrp="1"/>
          </p:cNvSpPr>
          <p:nvPr>
            <p:ph idx="1"/>
          </p:nvPr>
        </p:nvSpPr>
        <p:spPr>
          <a:xfrm>
            <a:off x="584200" y="1435503"/>
            <a:ext cx="11018520" cy="4862870"/>
          </a:xfrm>
        </p:spPr>
        <p:txBody>
          <a:bodyPr/>
          <a:lstStyle/>
          <a:p>
            <a:r>
              <a:rPr lang="en-US">
                <a:latin typeface="+mn-lt"/>
                <a:cs typeface="Segoe UI" panose="020B0502040204020203" pitchFamily="34" charset="0"/>
              </a:rPr>
              <a:t>Azure first</a:t>
            </a:r>
          </a:p>
          <a:p>
            <a:pPr lvl="1"/>
            <a:r>
              <a:rPr lang="en-US"/>
              <a:t>Focus on Azure cloud native features</a:t>
            </a:r>
            <a:r>
              <a:rPr lang="en-US">
                <a:cs typeface="Segoe UI Semilight" panose="020B0402040204020203" pitchFamily="34" charset="0"/>
              </a:rPr>
              <a:t> </a:t>
            </a:r>
            <a:endParaRPr lang="en-US">
              <a:latin typeface="+mn-lt"/>
              <a:cs typeface="Segoe UI" panose="020B0502040204020203" pitchFamily="34" charset="0"/>
            </a:endParaRPr>
          </a:p>
          <a:p>
            <a:r>
              <a:rPr lang="en-US">
                <a:latin typeface="+mn-lt"/>
                <a:cs typeface="Segoe UI" panose="020B0502040204020203" pitchFamily="34" charset="0"/>
              </a:rPr>
              <a:t>Unique AKS security offering </a:t>
            </a:r>
          </a:p>
          <a:p>
            <a:pPr lvl="1"/>
            <a:r>
              <a:rPr lang="en-CA"/>
              <a:t>Leverage inner visibility to AKS nodes, cloud traffic and security controls</a:t>
            </a:r>
            <a:endParaRPr lang="en-US">
              <a:latin typeface="+mn-lt"/>
              <a:cs typeface="Segoe UI" panose="020B0502040204020203" pitchFamily="34" charset="0"/>
            </a:endParaRPr>
          </a:p>
          <a:p>
            <a:r>
              <a:rPr lang="en-US">
                <a:latin typeface="+mn-lt"/>
                <a:cs typeface="Segoe UI" panose="020B0502040204020203" pitchFamily="34" charset="0"/>
              </a:rPr>
              <a:t>Ease of deployment</a:t>
            </a:r>
          </a:p>
          <a:p>
            <a:pPr lvl="1"/>
            <a:r>
              <a:rPr lang="en-CA"/>
              <a:t>Out-of-the-box native auto provisioned solution</a:t>
            </a:r>
            <a:endParaRPr lang="en-US"/>
          </a:p>
          <a:p>
            <a:r>
              <a:rPr lang="en-US">
                <a:latin typeface="+mn-lt"/>
                <a:cs typeface="Segoe UI" panose="020B0502040204020203" pitchFamily="34" charset="0"/>
              </a:rPr>
              <a:t>Single pane of glass for CWP</a:t>
            </a:r>
          </a:p>
          <a:p>
            <a:pPr lvl="1"/>
            <a:r>
              <a:rPr lang="en-CA"/>
              <a:t>Part of a cloud security suite and blends in the overall Azure and ASC experience.  </a:t>
            </a:r>
            <a:endParaRPr lang="en-US">
              <a:latin typeface="+mn-lt"/>
              <a:cs typeface="Segoe UI" panose="020B0502040204020203" pitchFamily="34" charset="0"/>
            </a:endParaRPr>
          </a:p>
          <a:p>
            <a:r>
              <a:rPr lang="en-US">
                <a:latin typeface="+mn-lt"/>
                <a:cs typeface="Segoe UI" panose="020B0502040204020203" pitchFamily="34" charset="0"/>
              </a:rPr>
              <a:t>AI based features, </a:t>
            </a:r>
            <a:r>
              <a:rPr lang="en-US">
                <a:latin typeface="+mn-lt"/>
              </a:rPr>
              <a:t>with cloud-powered intelligence</a:t>
            </a:r>
          </a:p>
          <a:p>
            <a:pPr lvl="1"/>
            <a:r>
              <a:rPr lang="en-CA"/>
              <a:t>Leverages Microsoft’s security experience and expertise, and also Azure cloud power</a:t>
            </a:r>
          </a:p>
          <a:p>
            <a:pPr marL="0" indent="0">
              <a:buNone/>
            </a:pPr>
            <a:endParaRPr lang="en-US">
              <a:latin typeface="Segoe UI" panose="020B0502040204020203" pitchFamily="34" charset="0"/>
              <a:cs typeface="Segoe UI" panose="020B0502040204020203" pitchFamily="34" charset="0"/>
            </a:endParaRPr>
          </a:p>
        </p:txBody>
      </p:sp>
      <p:pic>
        <p:nvPicPr>
          <p:cNvPr id="82" name="Picture 81">
            <a:extLst>
              <a:ext uri="{FF2B5EF4-FFF2-40B4-BE49-F238E27FC236}">
                <a16:creationId xmlns:a16="http://schemas.microsoft.com/office/drawing/2014/main" id="{483A741F-9E3B-4D6B-98F7-B88416F35C7A}"/>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463361" y="195412"/>
            <a:ext cx="1924050" cy="1533227"/>
          </a:xfrm>
          <a:prstGeom prst="rect">
            <a:avLst/>
          </a:prstGeom>
        </p:spPr>
      </p:pic>
    </p:spTree>
    <p:extLst>
      <p:ext uri="{BB962C8B-B14F-4D97-AF65-F5344CB8AC3E}">
        <p14:creationId xmlns:p14="http://schemas.microsoft.com/office/powerpoint/2010/main" val="1743237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8B5924C3-3F31-4365-ABD5-19A1EBBE4A45}"/>
              </a:ext>
            </a:extLst>
          </p:cNvPr>
          <p:cNvSpPr>
            <a:spLocks noGrp="1"/>
          </p:cNvSpPr>
          <p:nvPr>
            <p:ph type="title"/>
          </p:nvPr>
        </p:nvSpPr>
        <p:spPr/>
        <p:txBody>
          <a:bodyPr/>
          <a:lstStyle/>
          <a:p>
            <a:r>
              <a:rPr lang="en-US"/>
              <a:t>Azure Security Center</a:t>
            </a:r>
          </a:p>
        </p:txBody>
      </p:sp>
      <p:pic>
        <p:nvPicPr>
          <p:cNvPr id="2" name="Graphic 1">
            <a:extLst>
              <a:ext uri="{FF2B5EF4-FFF2-40B4-BE49-F238E27FC236}">
                <a16:creationId xmlns:a16="http://schemas.microsoft.com/office/drawing/2014/main" id="{101EB4AD-C01D-4B21-852C-1762AB6C0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4574" y="433111"/>
            <a:ext cx="553998" cy="553998"/>
          </a:xfrm>
          <a:prstGeom prst="rect">
            <a:avLst/>
          </a:prstGeom>
        </p:spPr>
      </p:pic>
      <p:grpSp>
        <p:nvGrpSpPr>
          <p:cNvPr id="6" name="Group 5">
            <a:extLst>
              <a:ext uri="{FF2B5EF4-FFF2-40B4-BE49-F238E27FC236}">
                <a16:creationId xmlns:a16="http://schemas.microsoft.com/office/drawing/2014/main" id="{887D332C-3E2F-4416-8AF2-DB2FB3D7C88C}"/>
              </a:ext>
            </a:extLst>
          </p:cNvPr>
          <p:cNvGrpSpPr/>
          <p:nvPr/>
        </p:nvGrpSpPr>
        <p:grpSpPr>
          <a:xfrm>
            <a:off x="747516" y="2025489"/>
            <a:ext cx="10696969" cy="4174535"/>
            <a:chOff x="747516" y="2025489"/>
            <a:chExt cx="10696969" cy="4174535"/>
          </a:xfrm>
        </p:grpSpPr>
        <p:sp>
          <p:nvSpPr>
            <p:cNvPr id="193" name="Right Bracket 192">
              <a:extLst>
                <a:ext uri="{FF2B5EF4-FFF2-40B4-BE49-F238E27FC236}">
                  <a16:creationId xmlns:a16="http://schemas.microsoft.com/office/drawing/2014/main" id="{1FDE552D-8AAB-426B-956A-DB5655E0135F}"/>
                </a:ext>
              </a:extLst>
            </p:cNvPr>
            <p:cNvSpPr/>
            <p:nvPr/>
          </p:nvSpPr>
          <p:spPr>
            <a:xfrm rot="5400000">
              <a:off x="5796175" y="-2816"/>
              <a:ext cx="599649" cy="10658281"/>
            </a:xfrm>
            <a:prstGeom prst="rightBracket">
              <a:avLst>
                <a:gd name="adj" fmla="val 0"/>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Semilight"/>
                <a:ea typeface="+mn-ea"/>
                <a:cs typeface="Segoe UI" pitchFamily="34" charset="0"/>
              </a:endParaRPr>
            </a:p>
          </p:txBody>
        </p:sp>
        <p:pic>
          <p:nvPicPr>
            <p:cNvPr id="12" name="Picture 11">
              <a:extLst>
                <a:ext uri="{FF2B5EF4-FFF2-40B4-BE49-F238E27FC236}">
                  <a16:creationId xmlns:a16="http://schemas.microsoft.com/office/drawing/2014/main" id="{0AED5CAC-A540-40A0-A424-A7D71A006E8B}"/>
                </a:ext>
              </a:extLst>
            </p:cNvPr>
            <p:cNvPicPr>
              <a:picLocks noChangeAspect="1"/>
            </p:cNvPicPr>
            <p:nvPr/>
          </p:nvPicPr>
          <p:blipFill>
            <a:blip r:embed="rId5"/>
            <a:stretch>
              <a:fillRect/>
            </a:stretch>
          </p:blipFill>
          <p:spPr>
            <a:xfrm>
              <a:off x="5767005" y="5181845"/>
              <a:ext cx="657988" cy="617769"/>
            </a:xfrm>
            <a:prstGeom prst="rect">
              <a:avLst/>
            </a:prstGeom>
            <a:solidFill>
              <a:srgbClr val="E6E6E6"/>
            </a:solidFill>
          </p:spPr>
        </p:pic>
        <p:sp>
          <p:nvSpPr>
            <p:cNvPr id="55" name="Rectangle 54">
              <a:extLst>
                <a:ext uri="{FF2B5EF4-FFF2-40B4-BE49-F238E27FC236}">
                  <a16:creationId xmlns:a16="http://schemas.microsoft.com/office/drawing/2014/main" id="{A6F2C74B-BF1D-42E3-856C-78A83D5041B3}"/>
                </a:ext>
              </a:extLst>
            </p:cNvPr>
            <p:cNvSpPr/>
            <p:nvPr/>
          </p:nvSpPr>
          <p:spPr bwMode="auto">
            <a:xfrm>
              <a:off x="747516" y="2025489"/>
              <a:ext cx="5212080" cy="2926080"/>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Strengthen security posture</a:t>
              </a:r>
            </a:p>
          </p:txBody>
        </p:sp>
        <p:sp>
          <p:nvSpPr>
            <p:cNvPr id="196" name="TextBox 195">
              <a:extLst>
                <a:ext uri="{FF2B5EF4-FFF2-40B4-BE49-F238E27FC236}">
                  <a16:creationId xmlns:a16="http://schemas.microsoft.com/office/drawing/2014/main" id="{2416516F-CCC7-4CD3-9204-F33334F9D592}"/>
                </a:ext>
              </a:extLst>
            </p:cNvPr>
            <p:cNvSpPr txBox="1"/>
            <p:nvPr/>
          </p:nvSpPr>
          <p:spPr>
            <a:xfrm>
              <a:off x="4577541" y="5950725"/>
              <a:ext cx="3036916"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bold" panose="020B0802040204020203" pitchFamily="34" charset="0"/>
                </a:rPr>
                <a:t>Get secure faster</a:t>
              </a:r>
            </a:p>
          </p:txBody>
        </p:sp>
        <p:sp>
          <p:nvSpPr>
            <p:cNvPr id="48" name="Rectangle 47">
              <a:extLst>
                <a:ext uri="{FF2B5EF4-FFF2-40B4-BE49-F238E27FC236}">
                  <a16:creationId xmlns:a16="http://schemas.microsoft.com/office/drawing/2014/main" id="{86C4408D-821B-4D93-A545-0CBB8B1EA57F}"/>
                </a:ext>
              </a:extLst>
            </p:cNvPr>
            <p:cNvSpPr/>
            <p:nvPr/>
          </p:nvSpPr>
          <p:spPr bwMode="auto">
            <a:xfrm>
              <a:off x="1113385" y="3461262"/>
              <a:ext cx="4480342" cy="978408"/>
            </a:xfrm>
            <a:prstGeom prst="rect">
              <a:avLst/>
            </a:prstGeom>
            <a:solidFill>
              <a:schemeClr val="bg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89642" bIns="89642" anchor="ctr" anchorCtr="0"/>
            <a:lstStyle/>
            <a:p>
              <a:pPr marL="0" marR="0" lvl="1" indent="0" algn="ctr" defTabSz="913698" rtl="0" eaLnBrk="1" fontAlgn="auto" latinLnBrk="0" hangingPunct="1">
                <a:lnSpc>
                  <a:spcPct val="100000"/>
                </a:lnSpc>
                <a:spcBef>
                  <a:spcPts val="600"/>
                </a:spcBef>
                <a:spcAft>
                  <a:spcPts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 Security Posture Management</a:t>
              </a:r>
            </a:p>
            <a:p>
              <a:pPr marL="0" marR="0" lvl="1" indent="0" algn="ctr" defTabSz="913698" rtl="0" eaLnBrk="1" fontAlgn="auto" latinLnBrk="0" hangingPunct="1">
                <a:lnSpc>
                  <a:spcPct val="100000"/>
                </a:lnSpc>
                <a:spcBef>
                  <a:spcPts val="600"/>
                </a:spcBef>
                <a:spcAft>
                  <a:spcPts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Secure Score  |  Policies and compliance</a:t>
              </a:r>
            </a:p>
          </p:txBody>
        </p:sp>
        <p:pic>
          <p:nvPicPr>
            <p:cNvPr id="9" name="Graphic 8">
              <a:extLst>
                <a:ext uri="{FF2B5EF4-FFF2-40B4-BE49-F238E27FC236}">
                  <a16:creationId xmlns:a16="http://schemas.microsoft.com/office/drawing/2014/main" id="{52F644FF-1883-4A6E-9B22-FFEAB943A3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096" y="2352069"/>
              <a:ext cx="623943" cy="623943"/>
            </a:xfrm>
            <a:prstGeom prst="rect">
              <a:avLst/>
            </a:prstGeom>
          </p:spPr>
        </p:pic>
        <p:sp>
          <p:nvSpPr>
            <p:cNvPr id="201" name="Rectangle 200">
              <a:extLst>
                <a:ext uri="{FF2B5EF4-FFF2-40B4-BE49-F238E27FC236}">
                  <a16:creationId xmlns:a16="http://schemas.microsoft.com/office/drawing/2014/main" id="{AC8C810D-5DED-4EA2-A92C-FC6637384755}"/>
                </a:ext>
              </a:extLst>
            </p:cNvPr>
            <p:cNvSpPr/>
            <p:nvPr/>
          </p:nvSpPr>
          <p:spPr bwMode="auto">
            <a:xfrm>
              <a:off x="6232405" y="2025489"/>
              <a:ext cx="5212080" cy="2926080"/>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Protect against threats</a:t>
              </a:r>
            </a:p>
          </p:txBody>
        </p:sp>
        <p:grpSp>
          <p:nvGrpSpPr>
            <p:cNvPr id="3" name="Group 2">
              <a:extLst>
                <a:ext uri="{FF2B5EF4-FFF2-40B4-BE49-F238E27FC236}">
                  <a16:creationId xmlns:a16="http://schemas.microsoft.com/office/drawing/2014/main" id="{24A97746-C287-46DC-8972-080F4A221AE7}"/>
                </a:ext>
              </a:extLst>
            </p:cNvPr>
            <p:cNvGrpSpPr/>
            <p:nvPr/>
          </p:nvGrpSpPr>
          <p:grpSpPr>
            <a:xfrm>
              <a:off x="6624520" y="3461262"/>
              <a:ext cx="4427850" cy="978408"/>
              <a:chOff x="6501501" y="3461262"/>
              <a:chExt cx="4628786" cy="978408"/>
            </a:xfrm>
            <a:solidFill>
              <a:schemeClr val="bg1">
                <a:lumMod val="85000"/>
              </a:schemeClr>
            </a:solidFill>
          </p:grpSpPr>
          <p:sp>
            <p:nvSpPr>
              <p:cNvPr id="207" name="Rectangle 206">
                <a:extLst>
                  <a:ext uri="{FF2B5EF4-FFF2-40B4-BE49-F238E27FC236}">
                    <a16:creationId xmlns:a16="http://schemas.microsoft.com/office/drawing/2014/main" id="{A54C023A-710B-42D6-A7F7-3FC3E1CB194D}"/>
                  </a:ext>
                </a:extLst>
              </p:cNvPr>
              <p:cNvSpPr/>
              <p:nvPr/>
            </p:nvSpPr>
            <p:spPr bwMode="auto">
              <a:xfrm>
                <a:off x="6501501" y="3461262"/>
                <a:ext cx="1433843" cy="978408"/>
              </a:xfrm>
              <a:prstGeom prst="rect">
                <a:avLst/>
              </a:prstGeom>
              <a:solidFill>
                <a:schemeClr val="bg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42" rIns="0" bIns="89642" anchor="ctr" anchorCtr="0"/>
              <a:lstStyle/>
              <a:p>
                <a:pPr marL="0" marR="0" lvl="1" indent="0" algn="ctr" defTabSz="913698" rtl="0" eaLnBrk="1" fontAlgn="auto" latinLnBrk="0" hangingPunct="1">
                  <a:lnSpc>
                    <a:spcPct val="100000"/>
                  </a:lnSpc>
                  <a:spcBef>
                    <a:spcPts val="588"/>
                  </a:spcBef>
                  <a:spcAft>
                    <a:spcPts val="588"/>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For </a:t>
                </a:r>
                <a:b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servers</a:t>
                </a:r>
              </a:p>
            </p:txBody>
          </p:sp>
          <p:sp>
            <p:nvSpPr>
              <p:cNvPr id="208" name="Rectangle 207">
                <a:extLst>
                  <a:ext uri="{FF2B5EF4-FFF2-40B4-BE49-F238E27FC236}">
                    <a16:creationId xmlns:a16="http://schemas.microsoft.com/office/drawing/2014/main" id="{BC8D0F2E-CC71-491F-A2FA-2111D6759E9C}"/>
                  </a:ext>
                </a:extLst>
              </p:cNvPr>
              <p:cNvSpPr/>
              <p:nvPr/>
            </p:nvSpPr>
            <p:spPr bwMode="auto">
              <a:xfrm>
                <a:off x="8098972" y="3461262"/>
                <a:ext cx="1433843" cy="978408"/>
              </a:xfrm>
              <a:prstGeom prst="rect">
                <a:avLst/>
              </a:prstGeom>
              <a:solidFill>
                <a:schemeClr val="bg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42" rIns="0" bIns="89642" anchor="ctr" anchorCtr="0"/>
              <a:lstStyle/>
              <a:p>
                <a:pPr marL="0" marR="0" lvl="1" indent="0" algn="ctr" defTabSz="913698" rtl="0" eaLnBrk="1" fontAlgn="auto" latinLnBrk="0" hangingPunct="1">
                  <a:lnSpc>
                    <a:spcPct val="100000"/>
                  </a:lnSpc>
                  <a:spcBef>
                    <a:spcPts val="588"/>
                  </a:spcBef>
                  <a:spcAft>
                    <a:spcPts val="588"/>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For cloud</a:t>
                </a:r>
                <a:b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native</a:t>
                </a:r>
                <a:b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workloads</a:t>
                </a:r>
              </a:p>
            </p:txBody>
          </p:sp>
          <p:sp>
            <p:nvSpPr>
              <p:cNvPr id="209" name="Rectangle 208">
                <a:extLst>
                  <a:ext uri="{FF2B5EF4-FFF2-40B4-BE49-F238E27FC236}">
                    <a16:creationId xmlns:a16="http://schemas.microsoft.com/office/drawing/2014/main" id="{3D92DD72-9CD2-4C73-9201-1579A6BCA58C}"/>
                  </a:ext>
                </a:extLst>
              </p:cNvPr>
              <p:cNvSpPr/>
              <p:nvPr/>
            </p:nvSpPr>
            <p:spPr bwMode="auto">
              <a:xfrm>
                <a:off x="9696444" y="3461262"/>
                <a:ext cx="1433843" cy="978408"/>
              </a:xfrm>
              <a:prstGeom prst="rect">
                <a:avLst/>
              </a:prstGeom>
              <a:solidFill>
                <a:schemeClr val="bg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42" rIns="0" bIns="89642" anchor="ctr" anchorCtr="0"/>
              <a:lstStyle/>
              <a:p>
                <a:pPr marL="0" marR="0" lvl="1" indent="0" algn="ctr" defTabSz="913698" rtl="0" eaLnBrk="1" fontAlgn="auto" latinLnBrk="0" hangingPunct="1">
                  <a:lnSpc>
                    <a:spcPct val="100000"/>
                  </a:lnSpc>
                  <a:spcBef>
                    <a:spcPts val="588"/>
                  </a:spcBef>
                  <a:spcAft>
                    <a:spcPts val="588"/>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For </a:t>
                </a:r>
                <a:b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databases </a:t>
                </a:r>
                <a:b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4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and storage</a:t>
                </a:r>
              </a:p>
            </p:txBody>
          </p:sp>
        </p:grpSp>
        <p:grpSp>
          <p:nvGrpSpPr>
            <p:cNvPr id="18" name="Group 17">
              <a:extLst>
                <a:ext uri="{FF2B5EF4-FFF2-40B4-BE49-F238E27FC236}">
                  <a16:creationId xmlns:a16="http://schemas.microsoft.com/office/drawing/2014/main" id="{1B8C9035-0B90-4A2F-9D3E-4600F9A8F669}"/>
                </a:ext>
              </a:extLst>
            </p:cNvPr>
            <p:cNvGrpSpPr/>
            <p:nvPr/>
          </p:nvGrpSpPr>
          <p:grpSpPr>
            <a:xfrm>
              <a:off x="6894513" y="2443180"/>
              <a:ext cx="484073" cy="441721"/>
              <a:chOff x="12203856" y="3461009"/>
              <a:chExt cx="584605" cy="543534"/>
            </a:xfrm>
          </p:grpSpPr>
          <p:sp>
            <p:nvSpPr>
              <p:cNvPr id="19" name="Shield_EA18" title="Icon of a shield">
                <a:extLst>
                  <a:ext uri="{FF2B5EF4-FFF2-40B4-BE49-F238E27FC236}">
                    <a16:creationId xmlns:a16="http://schemas.microsoft.com/office/drawing/2014/main" id="{71D88752-E484-4E46-86C6-1D7EA3520777}"/>
                  </a:ext>
                </a:extLst>
              </p:cNvPr>
              <p:cNvSpPr>
                <a:spLocks noChangeAspect="1"/>
              </p:cNvSpPr>
              <p:nvPr/>
            </p:nvSpPr>
            <p:spPr bwMode="auto">
              <a:xfrm>
                <a:off x="12203856" y="3461009"/>
                <a:ext cx="465860" cy="54353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6EB01DB7-85FB-4A59-ABF8-260B95F59245}"/>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11995"/>
                <a:ext cx="292547" cy="292548"/>
              </a:xfrm>
              <a:prstGeom prst="rect">
                <a:avLst/>
              </a:prstGeom>
            </p:spPr>
          </p:pic>
        </p:grpSp>
      </p:grpSp>
    </p:spTree>
    <p:extLst>
      <p:ext uri="{BB962C8B-B14F-4D97-AF65-F5344CB8AC3E}">
        <p14:creationId xmlns:p14="http://schemas.microsoft.com/office/powerpoint/2010/main" val="39803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268F-E8BA-4B8E-ACD3-6CF2FD719F75}"/>
              </a:ext>
            </a:extLst>
          </p:cNvPr>
          <p:cNvSpPr>
            <a:spLocks noGrp="1"/>
          </p:cNvSpPr>
          <p:nvPr>
            <p:ph type="title"/>
          </p:nvPr>
        </p:nvSpPr>
        <p:spPr/>
        <p:txBody>
          <a:bodyPr/>
          <a:lstStyle/>
          <a:p>
            <a:r>
              <a:rPr lang="en-US"/>
              <a:t>Container Security Lifecycle</a:t>
            </a:r>
          </a:p>
        </p:txBody>
      </p:sp>
      <p:grpSp>
        <p:nvGrpSpPr>
          <p:cNvPr id="160" name="Group 159">
            <a:extLst>
              <a:ext uri="{FF2B5EF4-FFF2-40B4-BE49-F238E27FC236}">
                <a16:creationId xmlns:a16="http://schemas.microsoft.com/office/drawing/2014/main" id="{873F3672-5399-4A34-83D0-69FB562D8992}"/>
              </a:ext>
            </a:extLst>
          </p:cNvPr>
          <p:cNvGrpSpPr/>
          <p:nvPr/>
        </p:nvGrpSpPr>
        <p:grpSpPr>
          <a:xfrm>
            <a:off x="1057275" y="4344222"/>
            <a:ext cx="2344313" cy="782776"/>
            <a:chOff x="1021082" y="2629421"/>
            <a:chExt cx="2094437" cy="699341"/>
          </a:xfrm>
        </p:grpSpPr>
        <p:pic>
          <p:nvPicPr>
            <p:cNvPr id="143" name="Graphic 142" descr="Programmer">
              <a:extLst>
                <a:ext uri="{FF2B5EF4-FFF2-40B4-BE49-F238E27FC236}">
                  <a16:creationId xmlns:a16="http://schemas.microsoft.com/office/drawing/2014/main" id="{4F0A7CBF-AEF7-48C9-8A84-2C2E240944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82" y="2629421"/>
              <a:ext cx="673869" cy="673869"/>
            </a:xfrm>
            <a:prstGeom prst="rect">
              <a:avLst/>
            </a:prstGeom>
          </p:spPr>
        </p:pic>
        <p:pic>
          <p:nvPicPr>
            <p:cNvPr id="147" name="Picture 146">
              <a:extLst>
                <a:ext uri="{FF2B5EF4-FFF2-40B4-BE49-F238E27FC236}">
                  <a16:creationId xmlns:a16="http://schemas.microsoft.com/office/drawing/2014/main" id="{F1E5A11E-5977-47C2-8543-C6E5E19FE699}"/>
                </a:ext>
              </a:extLst>
            </p:cNvPr>
            <p:cNvPicPr>
              <a:picLocks noChangeAspect="1"/>
            </p:cNvPicPr>
            <p:nvPr/>
          </p:nvPicPr>
          <p:blipFill rotWithShape="1">
            <a:blip r:embed="rId5">
              <a:extLst>
                <a:ext uri="{28A0092B-C50C-407E-A947-70E740481C1C}">
                  <a14:useLocalDpi xmlns:a14="http://schemas.microsoft.com/office/drawing/2010/main" val="0"/>
                </a:ext>
              </a:extLst>
            </a:blip>
            <a:srcRect r="40847"/>
            <a:stretch/>
          </p:blipFill>
          <p:spPr>
            <a:xfrm>
              <a:off x="1629553" y="2712824"/>
              <a:ext cx="1485966" cy="615938"/>
            </a:xfrm>
            <a:prstGeom prst="rect">
              <a:avLst/>
            </a:prstGeom>
          </p:spPr>
        </p:pic>
      </p:grpSp>
      <p:grpSp>
        <p:nvGrpSpPr>
          <p:cNvPr id="159" name="Group 158">
            <a:extLst>
              <a:ext uri="{FF2B5EF4-FFF2-40B4-BE49-F238E27FC236}">
                <a16:creationId xmlns:a16="http://schemas.microsoft.com/office/drawing/2014/main" id="{2B547418-D8D4-4F7A-B005-CA9B9DB8CF47}"/>
              </a:ext>
            </a:extLst>
          </p:cNvPr>
          <p:cNvGrpSpPr/>
          <p:nvPr/>
        </p:nvGrpSpPr>
        <p:grpSpPr>
          <a:xfrm>
            <a:off x="8664538" y="4451641"/>
            <a:ext cx="1773121" cy="694262"/>
            <a:chOff x="7944188" y="2666502"/>
            <a:chExt cx="1583689" cy="609048"/>
          </a:xfrm>
        </p:grpSpPr>
        <p:pic>
          <p:nvPicPr>
            <p:cNvPr id="17" name="Picture 16">
              <a:extLst>
                <a:ext uri="{FF2B5EF4-FFF2-40B4-BE49-F238E27FC236}">
                  <a16:creationId xmlns:a16="http://schemas.microsoft.com/office/drawing/2014/main" id="{034E02B1-4D85-4396-97AF-2D675A9680C6}"/>
                </a:ext>
              </a:extLst>
            </p:cNvPr>
            <p:cNvPicPr>
              <a:picLocks noChangeAspect="1"/>
            </p:cNvPicPr>
            <p:nvPr/>
          </p:nvPicPr>
          <p:blipFill rotWithShape="1">
            <a:blip r:embed="rId5">
              <a:extLst>
                <a:ext uri="{28A0092B-C50C-407E-A947-70E740481C1C}">
                  <a14:useLocalDpi xmlns:a14="http://schemas.microsoft.com/office/drawing/2010/main" val="0"/>
                </a:ext>
              </a:extLst>
            </a:blip>
            <a:srcRect l="36243"/>
            <a:stretch/>
          </p:blipFill>
          <p:spPr>
            <a:xfrm>
              <a:off x="7944188" y="2666502"/>
              <a:ext cx="1583689" cy="609048"/>
            </a:xfrm>
            <a:prstGeom prst="rect">
              <a:avLst/>
            </a:prstGeom>
          </p:spPr>
        </p:pic>
        <p:grpSp>
          <p:nvGrpSpPr>
            <p:cNvPr id="18" name="Group 17">
              <a:extLst>
                <a:ext uri="{FF2B5EF4-FFF2-40B4-BE49-F238E27FC236}">
                  <a16:creationId xmlns:a16="http://schemas.microsoft.com/office/drawing/2014/main" id="{0A4C46EE-DB8E-4E62-956E-C095EF1C6CB4}"/>
                </a:ext>
              </a:extLst>
            </p:cNvPr>
            <p:cNvGrpSpPr/>
            <p:nvPr/>
          </p:nvGrpSpPr>
          <p:grpSpPr>
            <a:xfrm>
              <a:off x="8895239" y="2823426"/>
              <a:ext cx="627194" cy="451655"/>
              <a:chOff x="8241475" y="3831121"/>
              <a:chExt cx="1536172" cy="1106230"/>
            </a:xfrm>
          </p:grpSpPr>
          <p:pic>
            <p:nvPicPr>
              <p:cNvPr id="19" name="Picture 18">
                <a:extLst>
                  <a:ext uri="{FF2B5EF4-FFF2-40B4-BE49-F238E27FC236}">
                    <a16:creationId xmlns:a16="http://schemas.microsoft.com/office/drawing/2014/main" id="{B54A91A2-F3CD-4A2D-9C5C-9257931012C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4735" t="25798"/>
              <a:stretch/>
            </p:blipFill>
            <p:spPr>
              <a:xfrm>
                <a:off x="8241475" y="3831121"/>
                <a:ext cx="1536172" cy="1106230"/>
              </a:xfrm>
              <a:prstGeom prst="rect">
                <a:avLst/>
              </a:prstGeom>
            </p:spPr>
          </p:pic>
          <p:sp>
            <p:nvSpPr>
              <p:cNvPr id="20" name="Rectangle 19">
                <a:extLst>
                  <a:ext uri="{FF2B5EF4-FFF2-40B4-BE49-F238E27FC236}">
                    <a16:creationId xmlns:a16="http://schemas.microsoft.com/office/drawing/2014/main" id="{AEED4279-1AF1-41CF-B872-2A06DC92F1A1}"/>
                  </a:ext>
                </a:extLst>
              </p:cNvPr>
              <p:cNvSpPr/>
              <p:nvPr/>
            </p:nvSpPr>
            <p:spPr>
              <a:xfrm>
                <a:off x="8427720" y="4080259"/>
                <a:ext cx="627380" cy="387947"/>
              </a:xfrm>
              <a:prstGeom prst="rect">
                <a:avLst/>
              </a:prstGeom>
              <a:solidFill>
                <a:srgbClr val="4DCBFE"/>
              </a:solidFill>
              <a:ln>
                <a:solidFill>
                  <a:srgbClr val="4DCB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85" name="Group 184">
            <a:extLst>
              <a:ext uri="{FF2B5EF4-FFF2-40B4-BE49-F238E27FC236}">
                <a16:creationId xmlns:a16="http://schemas.microsoft.com/office/drawing/2014/main" id="{045A0587-BB25-45C4-B1C7-EE14C865B605}"/>
              </a:ext>
            </a:extLst>
          </p:cNvPr>
          <p:cNvGrpSpPr/>
          <p:nvPr/>
        </p:nvGrpSpPr>
        <p:grpSpPr>
          <a:xfrm>
            <a:off x="5317149" y="4427037"/>
            <a:ext cx="880399" cy="689541"/>
            <a:chOff x="8767763" y="1513065"/>
            <a:chExt cx="651683" cy="510407"/>
          </a:xfrm>
        </p:grpSpPr>
        <p:pic>
          <p:nvPicPr>
            <p:cNvPr id="183" name="Picture 182">
              <a:extLst>
                <a:ext uri="{FF2B5EF4-FFF2-40B4-BE49-F238E27FC236}">
                  <a16:creationId xmlns:a16="http://schemas.microsoft.com/office/drawing/2014/main" id="{3CE4ACCA-DF1D-482A-AA99-D6AF1BA00B3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6988" t="24664" r="41304"/>
            <a:stretch/>
          </p:blipFill>
          <p:spPr>
            <a:xfrm>
              <a:off x="8874140" y="1513065"/>
              <a:ext cx="545306" cy="464022"/>
            </a:xfrm>
            <a:prstGeom prst="rect">
              <a:avLst/>
            </a:prstGeom>
          </p:spPr>
        </p:pic>
        <p:pic>
          <p:nvPicPr>
            <p:cNvPr id="182" name="Picture 181">
              <a:extLst>
                <a:ext uri="{FF2B5EF4-FFF2-40B4-BE49-F238E27FC236}">
                  <a16:creationId xmlns:a16="http://schemas.microsoft.com/office/drawing/2014/main" id="{62AF96E1-AD43-4254-AA77-431EB140082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6988" t="24664" r="41304"/>
            <a:stretch/>
          </p:blipFill>
          <p:spPr>
            <a:xfrm>
              <a:off x="8824113" y="1534018"/>
              <a:ext cx="545306" cy="464022"/>
            </a:xfrm>
            <a:prstGeom prst="rect">
              <a:avLst/>
            </a:prstGeom>
          </p:spPr>
        </p:pic>
        <p:pic>
          <p:nvPicPr>
            <p:cNvPr id="177" name="Picture 176">
              <a:extLst>
                <a:ext uri="{FF2B5EF4-FFF2-40B4-BE49-F238E27FC236}">
                  <a16:creationId xmlns:a16="http://schemas.microsoft.com/office/drawing/2014/main" id="{6867BF05-C02E-4422-AE45-5F2E67A90713}"/>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6988" t="19983" r="41304"/>
            <a:stretch/>
          </p:blipFill>
          <p:spPr>
            <a:xfrm>
              <a:off x="8767763" y="1530619"/>
              <a:ext cx="545306" cy="492853"/>
            </a:xfrm>
            <a:prstGeom prst="rect">
              <a:avLst/>
            </a:prstGeom>
          </p:spPr>
        </p:pic>
      </p:grpSp>
      <p:sp>
        <p:nvSpPr>
          <p:cNvPr id="76" name="Flowchart: Process 75">
            <a:extLst>
              <a:ext uri="{FF2B5EF4-FFF2-40B4-BE49-F238E27FC236}">
                <a16:creationId xmlns:a16="http://schemas.microsoft.com/office/drawing/2014/main" id="{4D7CA05C-6A61-4F09-914C-85C32D5B19E6}"/>
              </a:ext>
            </a:extLst>
          </p:cNvPr>
          <p:cNvSpPr/>
          <p:nvPr/>
        </p:nvSpPr>
        <p:spPr>
          <a:xfrm>
            <a:off x="3996972" y="1682937"/>
            <a:ext cx="3163986" cy="2447423"/>
          </a:xfrm>
          <a:prstGeom prst="flowChartProcess">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7" name="Flowchart: Process 76">
            <a:extLst>
              <a:ext uri="{FF2B5EF4-FFF2-40B4-BE49-F238E27FC236}">
                <a16:creationId xmlns:a16="http://schemas.microsoft.com/office/drawing/2014/main" id="{F836BF4D-4F37-4D6B-85BB-866CA8164A36}"/>
              </a:ext>
            </a:extLst>
          </p:cNvPr>
          <p:cNvSpPr/>
          <p:nvPr/>
        </p:nvSpPr>
        <p:spPr>
          <a:xfrm>
            <a:off x="7386215" y="1684681"/>
            <a:ext cx="4338084" cy="2447424"/>
          </a:xfrm>
          <a:prstGeom prst="flowChartProcess">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8" name="Flowchart: Process 77">
            <a:extLst>
              <a:ext uri="{FF2B5EF4-FFF2-40B4-BE49-F238E27FC236}">
                <a16:creationId xmlns:a16="http://schemas.microsoft.com/office/drawing/2014/main" id="{5FE7AB35-F922-4C3A-BCB5-A8B6A45CBB55}"/>
              </a:ext>
            </a:extLst>
          </p:cNvPr>
          <p:cNvSpPr/>
          <p:nvPr/>
        </p:nvSpPr>
        <p:spPr>
          <a:xfrm>
            <a:off x="484302" y="1681251"/>
            <a:ext cx="3309952" cy="2447423"/>
          </a:xfrm>
          <a:prstGeom prst="flowChartProcess">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9" name="TextBox 78">
            <a:extLst>
              <a:ext uri="{FF2B5EF4-FFF2-40B4-BE49-F238E27FC236}">
                <a16:creationId xmlns:a16="http://schemas.microsoft.com/office/drawing/2014/main" id="{693DABBB-0788-42B0-A9D5-094C56F203E9}"/>
              </a:ext>
            </a:extLst>
          </p:cNvPr>
          <p:cNvSpPr txBox="1"/>
          <p:nvPr/>
        </p:nvSpPr>
        <p:spPr>
          <a:xfrm>
            <a:off x="484302" y="1302771"/>
            <a:ext cx="33099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Build</a:t>
            </a:r>
          </a:p>
        </p:txBody>
      </p:sp>
      <p:sp>
        <p:nvSpPr>
          <p:cNvPr id="80" name="TextBox 79">
            <a:extLst>
              <a:ext uri="{FF2B5EF4-FFF2-40B4-BE49-F238E27FC236}">
                <a16:creationId xmlns:a16="http://schemas.microsoft.com/office/drawing/2014/main" id="{CCF35584-CE5D-46B5-9144-34603A47D51C}"/>
              </a:ext>
            </a:extLst>
          </p:cNvPr>
          <p:cNvSpPr txBox="1"/>
          <p:nvPr/>
        </p:nvSpPr>
        <p:spPr>
          <a:xfrm>
            <a:off x="4006990" y="1267257"/>
            <a:ext cx="3163986" cy="400110"/>
          </a:xfrm>
          <a:prstGeom prst="rect">
            <a:avLst/>
          </a:prstGeom>
          <a:noFill/>
        </p:spPr>
        <p:txBody>
          <a:bodyPr wrap="square" rtlCol="0">
            <a:spAutoFit/>
          </a:bodyPr>
          <a:lstStyle>
            <a:defPPr>
              <a:defRPr lang="en-US"/>
            </a:defPPr>
            <a:lvl1pPr algn="ctr" defTabSz="914400">
              <a:defRPr sz="1800">
                <a:solidFill>
                  <a:prstClr val="black"/>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Ship</a:t>
            </a:r>
          </a:p>
        </p:txBody>
      </p:sp>
      <p:sp>
        <p:nvSpPr>
          <p:cNvPr id="81" name="TextBox 80">
            <a:extLst>
              <a:ext uri="{FF2B5EF4-FFF2-40B4-BE49-F238E27FC236}">
                <a16:creationId xmlns:a16="http://schemas.microsoft.com/office/drawing/2014/main" id="{B4E73043-9B41-4D64-967D-DAACE78590C3}"/>
              </a:ext>
            </a:extLst>
          </p:cNvPr>
          <p:cNvSpPr txBox="1"/>
          <p:nvPr/>
        </p:nvSpPr>
        <p:spPr>
          <a:xfrm>
            <a:off x="7404296" y="1301074"/>
            <a:ext cx="432000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Run</a:t>
            </a: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nvGrpSpPr>
          <p:cNvPr id="82" name="Group 81">
            <a:extLst>
              <a:ext uri="{FF2B5EF4-FFF2-40B4-BE49-F238E27FC236}">
                <a16:creationId xmlns:a16="http://schemas.microsoft.com/office/drawing/2014/main" id="{DCD5AA61-69B6-469D-98F4-BB6281BBAE55}"/>
              </a:ext>
            </a:extLst>
          </p:cNvPr>
          <p:cNvGrpSpPr/>
          <p:nvPr/>
        </p:nvGrpSpPr>
        <p:grpSpPr>
          <a:xfrm>
            <a:off x="4994033" y="1834304"/>
            <a:ext cx="1236251" cy="1383615"/>
            <a:chOff x="4989936" y="2454794"/>
            <a:chExt cx="1236251" cy="1383615"/>
          </a:xfrm>
        </p:grpSpPr>
        <p:grpSp>
          <p:nvGrpSpPr>
            <p:cNvPr id="83" name="Group 82">
              <a:extLst>
                <a:ext uri="{FF2B5EF4-FFF2-40B4-BE49-F238E27FC236}">
                  <a16:creationId xmlns:a16="http://schemas.microsoft.com/office/drawing/2014/main" id="{DEB99FA0-CB25-4D7A-9C6B-E379671D0706}"/>
                </a:ext>
              </a:extLst>
            </p:cNvPr>
            <p:cNvGrpSpPr/>
            <p:nvPr/>
          </p:nvGrpSpPr>
          <p:grpSpPr>
            <a:xfrm>
              <a:off x="4989936" y="2454794"/>
              <a:ext cx="1230439" cy="973075"/>
              <a:chOff x="5080303" y="2532184"/>
              <a:chExt cx="936574" cy="754038"/>
            </a:xfrm>
          </p:grpSpPr>
          <p:sp>
            <p:nvSpPr>
              <p:cNvPr id="89" name="Freeform: Shape 88">
                <a:extLst>
                  <a:ext uri="{FF2B5EF4-FFF2-40B4-BE49-F238E27FC236}">
                    <a16:creationId xmlns:a16="http://schemas.microsoft.com/office/drawing/2014/main" id="{81EACBBD-7EEE-461D-AB02-991CCE403424}"/>
                  </a:ext>
                </a:extLst>
              </p:cNvPr>
              <p:cNvSpPr/>
              <p:nvPr/>
            </p:nvSpPr>
            <p:spPr>
              <a:xfrm>
                <a:off x="5080303" y="2532184"/>
                <a:ext cx="792120" cy="500288"/>
              </a:xfrm>
              <a:custGeom>
                <a:avLst/>
                <a:gdLst>
                  <a:gd name="connsiteX0" fmla="*/ 780721 w 792120"/>
                  <a:gd name="connsiteY0" fmla="*/ 358953 h 500287"/>
                  <a:gd name="connsiteX1" fmla="*/ 782806 w 792120"/>
                  <a:gd name="connsiteY1" fmla="*/ 334633 h 500287"/>
                  <a:gd name="connsiteX2" fmla="*/ 738336 w 792120"/>
                  <a:gd name="connsiteY2" fmla="*/ 224848 h 500287"/>
                  <a:gd name="connsiteX3" fmla="*/ 670242 w 792120"/>
                  <a:gd name="connsiteY3" fmla="*/ 183158 h 500287"/>
                  <a:gd name="connsiteX4" fmla="*/ 670242 w 792120"/>
                  <a:gd name="connsiteY4" fmla="*/ 171345 h 500287"/>
                  <a:gd name="connsiteX5" fmla="*/ 626466 w 792120"/>
                  <a:gd name="connsiteY5" fmla="*/ 61560 h 500287"/>
                  <a:gd name="connsiteX6" fmla="*/ 517376 w 792120"/>
                  <a:gd name="connsiteY6" fmla="*/ 14310 h 500287"/>
                  <a:gd name="connsiteX7" fmla="*/ 517376 w 792120"/>
                  <a:gd name="connsiteY7" fmla="*/ 14310 h 500287"/>
                  <a:gd name="connsiteX8" fmla="*/ 383272 w 792120"/>
                  <a:gd name="connsiteY8" fmla="*/ 90743 h 500287"/>
                  <a:gd name="connsiteX9" fmla="*/ 322820 w 792120"/>
                  <a:gd name="connsiteY9" fmla="*/ 78931 h 500287"/>
                  <a:gd name="connsiteX10" fmla="*/ 214425 w 792120"/>
                  <a:gd name="connsiteY10" fmla="*/ 121316 h 500287"/>
                  <a:gd name="connsiteX11" fmla="*/ 176903 w 792120"/>
                  <a:gd name="connsiteY11" fmla="*/ 177599 h 500287"/>
                  <a:gd name="connsiteX12" fmla="*/ 170650 w 792120"/>
                  <a:gd name="connsiteY12" fmla="*/ 177599 h 500287"/>
                  <a:gd name="connsiteX13" fmla="*/ 60865 w 792120"/>
                  <a:gd name="connsiteY13" fmla="*/ 224153 h 500287"/>
                  <a:gd name="connsiteX14" fmla="*/ 14310 w 792120"/>
                  <a:gd name="connsiteY14" fmla="*/ 334633 h 500287"/>
                  <a:gd name="connsiteX15" fmla="*/ 60865 w 792120"/>
                  <a:gd name="connsiteY15" fmla="*/ 445114 h 500287"/>
                  <a:gd name="connsiteX16" fmla="*/ 170650 w 792120"/>
                  <a:gd name="connsiteY16" fmla="*/ 492363 h 500287"/>
                  <a:gd name="connsiteX17" fmla="*/ 428436 w 792120"/>
                  <a:gd name="connsiteY17" fmla="*/ 492363 h 50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120" h="500287">
                    <a:moveTo>
                      <a:pt x="780721" y="358953"/>
                    </a:moveTo>
                    <a:cubicBezTo>
                      <a:pt x="782111" y="351310"/>
                      <a:pt x="782806" y="342972"/>
                      <a:pt x="782806" y="334633"/>
                    </a:cubicBezTo>
                    <a:cubicBezTo>
                      <a:pt x="782806" y="292943"/>
                      <a:pt x="766825" y="254032"/>
                      <a:pt x="738336" y="224848"/>
                    </a:cubicBezTo>
                    <a:cubicBezTo>
                      <a:pt x="718881" y="204698"/>
                      <a:pt x="695256" y="190801"/>
                      <a:pt x="670242" y="183158"/>
                    </a:cubicBezTo>
                    <a:cubicBezTo>
                      <a:pt x="670242" y="179683"/>
                      <a:pt x="670242" y="176209"/>
                      <a:pt x="670242" y="171345"/>
                    </a:cubicBezTo>
                    <a:cubicBezTo>
                      <a:pt x="670242" y="130349"/>
                      <a:pt x="654955" y="91438"/>
                      <a:pt x="626466" y="61560"/>
                    </a:cubicBezTo>
                    <a:cubicBezTo>
                      <a:pt x="597283" y="30987"/>
                      <a:pt x="558372" y="14310"/>
                      <a:pt x="517376" y="14310"/>
                    </a:cubicBezTo>
                    <a:lnTo>
                      <a:pt x="517376" y="14310"/>
                    </a:lnTo>
                    <a:cubicBezTo>
                      <a:pt x="461789" y="14310"/>
                      <a:pt x="411760" y="44884"/>
                      <a:pt x="383272" y="90743"/>
                    </a:cubicBezTo>
                    <a:cubicBezTo>
                      <a:pt x="365206" y="82405"/>
                      <a:pt x="344360" y="78931"/>
                      <a:pt x="322820" y="78931"/>
                    </a:cubicBezTo>
                    <a:cubicBezTo>
                      <a:pt x="281130" y="78931"/>
                      <a:pt x="243608" y="94218"/>
                      <a:pt x="214425" y="121316"/>
                    </a:cubicBezTo>
                    <a:cubicBezTo>
                      <a:pt x="197749" y="137298"/>
                      <a:pt x="185242" y="156059"/>
                      <a:pt x="176903" y="177599"/>
                    </a:cubicBezTo>
                    <a:cubicBezTo>
                      <a:pt x="174819" y="177599"/>
                      <a:pt x="172734" y="177599"/>
                      <a:pt x="170650" y="177599"/>
                    </a:cubicBezTo>
                    <a:cubicBezTo>
                      <a:pt x="130349" y="177599"/>
                      <a:pt x="90743" y="194275"/>
                      <a:pt x="60865" y="224153"/>
                    </a:cubicBezTo>
                    <a:cubicBezTo>
                      <a:pt x="30987" y="254032"/>
                      <a:pt x="14310" y="292943"/>
                      <a:pt x="14310" y="334633"/>
                    </a:cubicBezTo>
                    <a:cubicBezTo>
                      <a:pt x="14310" y="376324"/>
                      <a:pt x="30987" y="415235"/>
                      <a:pt x="60865" y="445114"/>
                    </a:cubicBezTo>
                    <a:cubicBezTo>
                      <a:pt x="90743" y="475687"/>
                      <a:pt x="129654" y="492363"/>
                      <a:pt x="170650" y="492363"/>
                    </a:cubicBezTo>
                    <a:cubicBezTo>
                      <a:pt x="270012" y="492363"/>
                      <a:pt x="367290" y="492363"/>
                      <a:pt x="428436" y="492363"/>
                    </a:cubicBezTo>
                  </a:path>
                </a:pathLst>
              </a:custGeom>
              <a:solidFill>
                <a:srgbClr val="FFFFFF"/>
              </a:solidFill>
              <a:ln w="26156" cap="rnd">
                <a:solidFill>
                  <a:sysClr val="windowText" lastClr="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39387E46-94B4-4094-8E6C-DFE766336F53}"/>
                  </a:ext>
                </a:extLst>
              </p:cNvPr>
              <p:cNvGrpSpPr/>
              <p:nvPr/>
            </p:nvGrpSpPr>
            <p:grpSpPr>
              <a:xfrm>
                <a:off x="5529841" y="3077769"/>
                <a:ext cx="480136" cy="208453"/>
                <a:chOff x="7978767" y="3461252"/>
                <a:chExt cx="480136" cy="208453"/>
              </a:xfrm>
            </p:grpSpPr>
            <p:sp>
              <p:nvSpPr>
                <p:cNvPr id="104" name="Freeform: Shape 103">
                  <a:extLst>
                    <a:ext uri="{FF2B5EF4-FFF2-40B4-BE49-F238E27FC236}">
                      <a16:creationId xmlns:a16="http://schemas.microsoft.com/office/drawing/2014/main" id="{C17B21C1-3E17-4454-9025-16C1C8670894}"/>
                    </a:ext>
                  </a:extLst>
                </p:cNvPr>
                <p:cNvSpPr/>
                <p:nvPr/>
              </p:nvSpPr>
              <p:spPr>
                <a:xfrm>
                  <a:off x="7978767" y="3599526"/>
                  <a:ext cx="479441" cy="69484"/>
                </a:xfrm>
                <a:custGeom>
                  <a:avLst/>
                  <a:gdLst>
                    <a:gd name="connsiteX0" fmla="*/ 14310 w 479441"/>
                    <a:gd name="connsiteY0" fmla="*/ 14310 h 69484"/>
                    <a:gd name="connsiteX1" fmla="*/ 123401 w 479441"/>
                    <a:gd name="connsiteY1" fmla="*/ 58086 h 69484"/>
                    <a:gd name="connsiteX2" fmla="*/ 466653 w 479441"/>
                    <a:gd name="connsiteY2" fmla="*/ 14310 h 69484"/>
                  </a:gdLst>
                  <a:ahLst/>
                  <a:cxnLst>
                    <a:cxn ang="0">
                      <a:pos x="connsiteX0" y="connsiteY0"/>
                    </a:cxn>
                    <a:cxn ang="0">
                      <a:pos x="connsiteX1" y="connsiteY1"/>
                    </a:cxn>
                    <a:cxn ang="0">
                      <a:pos x="connsiteX2" y="connsiteY2"/>
                    </a:cxn>
                  </a:cxnLst>
                  <a:rect l="l" t="t" r="r" b="b"/>
                  <a:pathLst>
                    <a:path w="479441" h="69484">
                      <a:moveTo>
                        <a:pt x="14310" y="14310"/>
                      </a:moveTo>
                      <a:lnTo>
                        <a:pt x="123401" y="58086"/>
                      </a:lnTo>
                      <a:lnTo>
                        <a:pt x="466653" y="14310"/>
                      </a:lnTo>
                    </a:path>
                  </a:pathLst>
                </a:custGeom>
                <a:solidFill>
                  <a:srgbClr val="FFFFFF"/>
                </a:solidFill>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5" name="Freeform: Shape 104">
                  <a:extLst>
                    <a:ext uri="{FF2B5EF4-FFF2-40B4-BE49-F238E27FC236}">
                      <a16:creationId xmlns:a16="http://schemas.microsoft.com/office/drawing/2014/main" id="{3FDDAFC6-16AF-43AD-8CA7-1A27B45FD1EC}"/>
                    </a:ext>
                  </a:extLst>
                </p:cNvPr>
                <p:cNvSpPr/>
                <p:nvPr/>
              </p:nvSpPr>
              <p:spPr>
                <a:xfrm>
                  <a:off x="7978767" y="3480012"/>
                  <a:ext cx="27794" cy="145917"/>
                </a:xfrm>
                <a:custGeom>
                  <a:avLst/>
                  <a:gdLst>
                    <a:gd name="connsiteX0" fmla="*/ 14310 w 27793"/>
                    <a:gd name="connsiteY0" fmla="*/ 14310 h 145917"/>
                    <a:gd name="connsiteX1" fmla="*/ 14310 w 27793"/>
                    <a:gd name="connsiteY1" fmla="*/ 133824 h 145917"/>
                  </a:gdLst>
                  <a:ahLst/>
                  <a:cxnLst>
                    <a:cxn ang="0">
                      <a:pos x="connsiteX0" y="connsiteY0"/>
                    </a:cxn>
                    <a:cxn ang="0">
                      <a:pos x="connsiteX1" y="connsiteY1"/>
                    </a:cxn>
                  </a:cxnLst>
                  <a:rect l="l" t="t" r="r" b="b"/>
                  <a:pathLst>
                    <a:path w="27793" h="145917">
                      <a:moveTo>
                        <a:pt x="14310" y="14310"/>
                      </a:moveTo>
                      <a:lnTo>
                        <a:pt x="14310" y="133824"/>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272FB1F5-1DD2-4895-8847-0807B379DE89}"/>
                    </a:ext>
                  </a:extLst>
                </p:cNvPr>
                <p:cNvSpPr/>
                <p:nvPr/>
              </p:nvSpPr>
              <p:spPr>
                <a:xfrm>
                  <a:off x="8087857" y="3461252"/>
                  <a:ext cx="27794" cy="208453"/>
                </a:xfrm>
                <a:custGeom>
                  <a:avLst/>
                  <a:gdLst>
                    <a:gd name="connsiteX0" fmla="*/ 14310 w 27793"/>
                    <a:gd name="connsiteY0" fmla="*/ 196360 h 208453"/>
                    <a:gd name="connsiteX1" fmla="*/ 14310 w 27793"/>
                    <a:gd name="connsiteY1" fmla="*/ 14310 h 208453"/>
                  </a:gdLst>
                  <a:ahLst/>
                  <a:cxnLst>
                    <a:cxn ang="0">
                      <a:pos x="connsiteX0" y="connsiteY0"/>
                    </a:cxn>
                    <a:cxn ang="0">
                      <a:pos x="connsiteX1" y="connsiteY1"/>
                    </a:cxn>
                  </a:cxnLst>
                  <a:rect l="l" t="t" r="r" b="b"/>
                  <a:pathLst>
                    <a:path w="27793" h="208453">
                      <a:moveTo>
                        <a:pt x="14310" y="196360"/>
                      </a:moveTo>
                      <a:lnTo>
                        <a:pt x="14310"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5616C480-46F5-4185-BF24-5630E3B6B915}"/>
                    </a:ext>
                  </a:extLst>
                </p:cNvPr>
                <p:cNvSpPr/>
                <p:nvPr/>
              </p:nvSpPr>
              <p:spPr>
                <a:xfrm>
                  <a:off x="7978767" y="3461252"/>
                  <a:ext cx="132020" cy="41691"/>
                </a:xfrm>
                <a:custGeom>
                  <a:avLst/>
                  <a:gdLst>
                    <a:gd name="connsiteX0" fmla="*/ 14310 w 132020"/>
                    <a:gd name="connsiteY0" fmla="*/ 33071 h 41690"/>
                    <a:gd name="connsiteX1" fmla="*/ 123401 w 132020"/>
                    <a:gd name="connsiteY1" fmla="*/ 14310 h 41690"/>
                  </a:gdLst>
                  <a:ahLst/>
                  <a:cxnLst>
                    <a:cxn ang="0">
                      <a:pos x="connsiteX0" y="connsiteY0"/>
                    </a:cxn>
                    <a:cxn ang="0">
                      <a:pos x="connsiteX1" y="connsiteY1"/>
                    </a:cxn>
                  </a:cxnLst>
                  <a:rect l="l" t="t" r="r" b="b"/>
                  <a:pathLst>
                    <a:path w="132020" h="41690">
                      <a:moveTo>
                        <a:pt x="14310" y="33071"/>
                      </a:moveTo>
                      <a:lnTo>
                        <a:pt x="123401"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616F607B-F701-4A0D-A7C7-81BAFCC4CD8F}"/>
                    </a:ext>
                  </a:extLst>
                </p:cNvPr>
                <p:cNvSpPr/>
                <p:nvPr/>
              </p:nvSpPr>
              <p:spPr>
                <a:xfrm>
                  <a:off x="8087857" y="3461252"/>
                  <a:ext cx="368266" cy="41691"/>
                </a:xfrm>
                <a:custGeom>
                  <a:avLst/>
                  <a:gdLst>
                    <a:gd name="connsiteX0" fmla="*/ 14310 w 368266"/>
                    <a:gd name="connsiteY0" fmla="*/ 14310 h 41690"/>
                    <a:gd name="connsiteX1" fmla="*/ 357562 w 368266"/>
                    <a:gd name="connsiteY1" fmla="*/ 30292 h 41690"/>
                  </a:gdLst>
                  <a:ahLst/>
                  <a:cxnLst>
                    <a:cxn ang="0">
                      <a:pos x="connsiteX0" y="connsiteY0"/>
                    </a:cxn>
                    <a:cxn ang="0">
                      <a:pos x="connsiteX1" y="connsiteY1"/>
                    </a:cxn>
                  </a:cxnLst>
                  <a:rect l="l" t="t" r="r" b="b"/>
                  <a:pathLst>
                    <a:path w="368266" h="41690">
                      <a:moveTo>
                        <a:pt x="14310" y="14310"/>
                      </a:moveTo>
                      <a:lnTo>
                        <a:pt x="357562" y="30292"/>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BF61B1DC-4A28-4B74-AE82-011AC98B762C}"/>
                    </a:ext>
                  </a:extLst>
                </p:cNvPr>
                <p:cNvSpPr/>
                <p:nvPr/>
              </p:nvSpPr>
              <p:spPr>
                <a:xfrm>
                  <a:off x="8431109" y="3477233"/>
                  <a:ext cx="27794" cy="145917"/>
                </a:xfrm>
                <a:custGeom>
                  <a:avLst/>
                  <a:gdLst>
                    <a:gd name="connsiteX0" fmla="*/ 14310 w 27793"/>
                    <a:gd name="connsiteY0" fmla="*/ 14310 h 145917"/>
                    <a:gd name="connsiteX1" fmla="*/ 14310 w 27793"/>
                    <a:gd name="connsiteY1" fmla="*/ 136603 h 145917"/>
                  </a:gdLst>
                  <a:ahLst/>
                  <a:cxnLst>
                    <a:cxn ang="0">
                      <a:pos x="connsiteX0" y="connsiteY0"/>
                    </a:cxn>
                    <a:cxn ang="0">
                      <a:pos x="connsiteX1" y="connsiteY1"/>
                    </a:cxn>
                  </a:cxnLst>
                  <a:rect l="l" t="t" r="r" b="b"/>
                  <a:pathLst>
                    <a:path w="27793" h="145917">
                      <a:moveTo>
                        <a:pt x="14310" y="14310"/>
                      </a:moveTo>
                      <a:lnTo>
                        <a:pt x="14310" y="136603"/>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C98466E5-E8BE-4BE8-968F-FF56BCFAB058}"/>
                  </a:ext>
                </a:extLst>
              </p:cNvPr>
              <p:cNvGrpSpPr/>
              <p:nvPr/>
            </p:nvGrpSpPr>
            <p:grpSpPr>
              <a:xfrm>
                <a:off x="5537436" y="2884603"/>
                <a:ext cx="479441" cy="193166"/>
                <a:chOff x="7979462" y="3272949"/>
                <a:chExt cx="479441" cy="193166"/>
              </a:xfrm>
            </p:grpSpPr>
            <p:sp>
              <p:nvSpPr>
                <p:cNvPr id="92" name="Freeform: Shape 91">
                  <a:extLst>
                    <a:ext uri="{FF2B5EF4-FFF2-40B4-BE49-F238E27FC236}">
                      <a16:creationId xmlns:a16="http://schemas.microsoft.com/office/drawing/2014/main" id="{EA37DC55-9535-444E-8EEA-8AF644370F6C}"/>
                    </a:ext>
                  </a:extLst>
                </p:cNvPr>
                <p:cNvSpPr/>
                <p:nvPr/>
              </p:nvSpPr>
              <p:spPr>
                <a:xfrm>
                  <a:off x="7979462" y="3319503"/>
                  <a:ext cx="27794" cy="145917"/>
                </a:xfrm>
                <a:custGeom>
                  <a:avLst/>
                  <a:gdLst>
                    <a:gd name="connsiteX0" fmla="*/ 14310 w 27793"/>
                    <a:gd name="connsiteY0" fmla="*/ 14310 h 145917"/>
                    <a:gd name="connsiteX1" fmla="*/ 14310 w 27793"/>
                    <a:gd name="connsiteY1" fmla="*/ 134519 h 145917"/>
                  </a:gdLst>
                  <a:ahLst/>
                  <a:cxnLst>
                    <a:cxn ang="0">
                      <a:pos x="connsiteX0" y="connsiteY0"/>
                    </a:cxn>
                    <a:cxn ang="0">
                      <a:pos x="connsiteX1" y="connsiteY1"/>
                    </a:cxn>
                  </a:cxnLst>
                  <a:rect l="l" t="t" r="r" b="b"/>
                  <a:pathLst>
                    <a:path w="27793" h="145917">
                      <a:moveTo>
                        <a:pt x="14310" y="14310"/>
                      </a:moveTo>
                      <a:lnTo>
                        <a:pt x="14310" y="134519"/>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7BE0D221-8DDF-44F5-A210-7DF6871A73DD}"/>
                    </a:ext>
                  </a:extLst>
                </p:cNvPr>
                <p:cNvSpPr/>
                <p:nvPr/>
              </p:nvSpPr>
              <p:spPr>
                <a:xfrm>
                  <a:off x="7979462" y="3272949"/>
                  <a:ext cx="479441" cy="69484"/>
                </a:xfrm>
                <a:custGeom>
                  <a:avLst/>
                  <a:gdLst>
                    <a:gd name="connsiteX0" fmla="*/ 465958 w 479441"/>
                    <a:gd name="connsiteY0" fmla="*/ 60865 h 69484"/>
                    <a:gd name="connsiteX1" fmla="*/ 122706 w 479441"/>
                    <a:gd name="connsiteY1" fmla="*/ 14310 h 69484"/>
                    <a:gd name="connsiteX2" fmla="*/ 14310 w 479441"/>
                    <a:gd name="connsiteY2" fmla="*/ 58086 h 69484"/>
                  </a:gdLst>
                  <a:ahLst/>
                  <a:cxnLst>
                    <a:cxn ang="0">
                      <a:pos x="connsiteX0" y="connsiteY0"/>
                    </a:cxn>
                    <a:cxn ang="0">
                      <a:pos x="connsiteX1" y="connsiteY1"/>
                    </a:cxn>
                    <a:cxn ang="0">
                      <a:pos x="connsiteX2" y="connsiteY2"/>
                    </a:cxn>
                  </a:cxnLst>
                  <a:rect l="l" t="t" r="r" b="b"/>
                  <a:pathLst>
                    <a:path w="479441" h="69484">
                      <a:moveTo>
                        <a:pt x="465958" y="60865"/>
                      </a:moveTo>
                      <a:lnTo>
                        <a:pt x="122706" y="14310"/>
                      </a:lnTo>
                      <a:lnTo>
                        <a:pt x="14310" y="58086"/>
                      </a:lnTo>
                    </a:path>
                  </a:pathLst>
                </a:custGeom>
                <a:solidFill>
                  <a:srgbClr val="FFFFFF"/>
                </a:solidFill>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4506E79F-A8C6-4801-8029-849080C8A0CB}"/>
                    </a:ext>
                  </a:extLst>
                </p:cNvPr>
                <p:cNvSpPr/>
                <p:nvPr/>
              </p:nvSpPr>
              <p:spPr>
                <a:xfrm>
                  <a:off x="8087857" y="3272949"/>
                  <a:ext cx="27794" cy="166763"/>
                </a:xfrm>
                <a:custGeom>
                  <a:avLst/>
                  <a:gdLst>
                    <a:gd name="connsiteX0" fmla="*/ 14310 w 27793"/>
                    <a:gd name="connsiteY0" fmla="*/ 158838 h 166762"/>
                    <a:gd name="connsiteX1" fmla="*/ 14310 w 27793"/>
                    <a:gd name="connsiteY1" fmla="*/ 14311 h 166762"/>
                  </a:gdLst>
                  <a:ahLst/>
                  <a:cxnLst>
                    <a:cxn ang="0">
                      <a:pos x="connsiteX0" y="connsiteY0"/>
                    </a:cxn>
                    <a:cxn ang="0">
                      <a:pos x="connsiteX1" y="connsiteY1"/>
                    </a:cxn>
                  </a:cxnLst>
                  <a:rect l="l" t="t" r="r" b="b"/>
                  <a:pathLst>
                    <a:path w="27793" h="166762">
                      <a:moveTo>
                        <a:pt x="14310" y="158838"/>
                      </a:moveTo>
                      <a:lnTo>
                        <a:pt x="14310" y="14311"/>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603F6D4B-7FEB-4291-BD39-80DDA4B2ACAF}"/>
                    </a:ext>
                  </a:extLst>
                </p:cNvPr>
                <p:cNvSpPr/>
                <p:nvPr/>
              </p:nvSpPr>
              <p:spPr>
                <a:xfrm>
                  <a:off x="7979462" y="3417476"/>
                  <a:ext cx="132020" cy="48639"/>
                </a:xfrm>
                <a:custGeom>
                  <a:avLst/>
                  <a:gdLst>
                    <a:gd name="connsiteX0" fmla="*/ 14310 w 132020"/>
                    <a:gd name="connsiteY0" fmla="*/ 36546 h 48639"/>
                    <a:gd name="connsiteX1" fmla="*/ 122706 w 132020"/>
                    <a:gd name="connsiteY1" fmla="*/ 14310 h 48639"/>
                  </a:gdLst>
                  <a:ahLst/>
                  <a:cxnLst>
                    <a:cxn ang="0">
                      <a:pos x="connsiteX0" y="connsiteY0"/>
                    </a:cxn>
                    <a:cxn ang="0">
                      <a:pos x="connsiteX1" y="connsiteY1"/>
                    </a:cxn>
                  </a:cxnLst>
                  <a:rect l="l" t="t" r="r" b="b"/>
                  <a:pathLst>
                    <a:path w="132020" h="48639">
                      <a:moveTo>
                        <a:pt x="14310" y="36546"/>
                      </a:moveTo>
                      <a:lnTo>
                        <a:pt x="122706"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00E5ECB7-9F02-4388-9E32-8ADDCF1FBB31}"/>
                    </a:ext>
                  </a:extLst>
                </p:cNvPr>
                <p:cNvSpPr/>
                <p:nvPr/>
              </p:nvSpPr>
              <p:spPr>
                <a:xfrm>
                  <a:off x="8087857" y="3417476"/>
                  <a:ext cx="368266" cy="48639"/>
                </a:xfrm>
                <a:custGeom>
                  <a:avLst/>
                  <a:gdLst>
                    <a:gd name="connsiteX0" fmla="*/ 14310 w 368266"/>
                    <a:gd name="connsiteY0" fmla="*/ 14310 h 48639"/>
                    <a:gd name="connsiteX1" fmla="*/ 357562 w 368266"/>
                    <a:gd name="connsiteY1" fmla="*/ 36546 h 48639"/>
                  </a:gdLst>
                  <a:ahLst/>
                  <a:cxnLst>
                    <a:cxn ang="0">
                      <a:pos x="connsiteX0" y="connsiteY0"/>
                    </a:cxn>
                    <a:cxn ang="0">
                      <a:pos x="connsiteX1" y="connsiteY1"/>
                    </a:cxn>
                  </a:cxnLst>
                  <a:rect l="l" t="t" r="r" b="b"/>
                  <a:pathLst>
                    <a:path w="368266" h="48639">
                      <a:moveTo>
                        <a:pt x="14310" y="14310"/>
                      </a:moveTo>
                      <a:lnTo>
                        <a:pt x="357562" y="36546"/>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7DD1F9FD-2E40-47FF-91CF-986207A9F7A5}"/>
                    </a:ext>
                  </a:extLst>
                </p:cNvPr>
                <p:cNvSpPr/>
                <p:nvPr/>
              </p:nvSpPr>
              <p:spPr>
                <a:xfrm>
                  <a:off x="7979462" y="3319503"/>
                  <a:ext cx="27794" cy="145917"/>
                </a:xfrm>
                <a:custGeom>
                  <a:avLst/>
                  <a:gdLst>
                    <a:gd name="connsiteX0" fmla="*/ 14310 w 27793"/>
                    <a:gd name="connsiteY0" fmla="*/ 14310 h 145917"/>
                    <a:gd name="connsiteX1" fmla="*/ 14310 w 27793"/>
                    <a:gd name="connsiteY1" fmla="*/ 134519 h 145917"/>
                  </a:gdLst>
                  <a:ahLst/>
                  <a:cxnLst>
                    <a:cxn ang="0">
                      <a:pos x="connsiteX0" y="connsiteY0"/>
                    </a:cxn>
                    <a:cxn ang="0">
                      <a:pos x="connsiteX1" y="connsiteY1"/>
                    </a:cxn>
                  </a:cxnLst>
                  <a:rect l="l" t="t" r="r" b="b"/>
                  <a:pathLst>
                    <a:path w="27793" h="145917">
                      <a:moveTo>
                        <a:pt x="14310" y="14310"/>
                      </a:moveTo>
                      <a:lnTo>
                        <a:pt x="14310" y="134519"/>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2A053EA9-5D0F-4DEF-91AD-9AC874D8E8E0}"/>
                    </a:ext>
                  </a:extLst>
                </p:cNvPr>
                <p:cNvSpPr/>
                <p:nvPr/>
              </p:nvSpPr>
              <p:spPr>
                <a:xfrm>
                  <a:off x="8087857" y="3272949"/>
                  <a:ext cx="27794" cy="166763"/>
                </a:xfrm>
                <a:custGeom>
                  <a:avLst/>
                  <a:gdLst>
                    <a:gd name="connsiteX0" fmla="*/ 14310 w 27793"/>
                    <a:gd name="connsiteY0" fmla="*/ 158838 h 166762"/>
                    <a:gd name="connsiteX1" fmla="*/ 14310 w 27793"/>
                    <a:gd name="connsiteY1" fmla="*/ 14311 h 166762"/>
                  </a:gdLst>
                  <a:ahLst/>
                  <a:cxnLst>
                    <a:cxn ang="0">
                      <a:pos x="connsiteX0" y="connsiteY0"/>
                    </a:cxn>
                    <a:cxn ang="0">
                      <a:pos x="connsiteX1" y="connsiteY1"/>
                    </a:cxn>
                  </a:cxnLst>
                  <a:rect l="l" t="t" r="r" b="b"/>
                  <a:pathLst>
                    <a:path w="27793" h="166762">
                      <a:moveTo>
                        <a:pt x="14310" y="158838"/>
                      </a:moveTo>
                      <a:lnTo>
                        <a:pt x="14310" y="14311"/>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EF1B2A62-632A-4F65-A36D-C136FED145D9}"/>
                    </a:ext>
                  </a:extLst>
                </p:cNvPr>
                <p:cNvSpPr/>
                <p:nvPr/>
              </p:nvSpPr>
              <p:spPr>
                <a:xfrm>
                  <a:off x="7979462" y="3417476"/>
                  <a:ext cx="132020" cy="48639"/>
                </a:xfrm>
                <a:custGeom>
                  <a:avLst/>
                  <a:gdLst>
                    <a:gd name="connsiteX0" fmla="*/ 14310 w 132020"/>
                    <a:gd name="connsiteY0" fmla="*/ 36546 h 48639"/>
                    <a:gd name="connsiteX1" fmla="*/ 122706 w 132020"/>
                    <a:gd name="connsiteY1" fmla="*/ 14310 h 48639"/>
                  </a:gdLst>
                  <a:ahLst/>
                  <a:cxnLst>
                    <a:cxn ang="0">
                      <a:pos x="connsiteX0" y="connsiteY0"/>
                    </a:cxn>
                    <a:cxn ang="0">
                      <a:pos x="connsiteX1" y="connsiteY1"/>
                    </a:cxn>
                  </a:cxnLst>
                  <a:rect l="l" t="t" r="r" b="b"/>
                  <a:pathLst>
                    <a:path w="132020" h="48639">
                      <a:moveTo>
                        <a:pt x="14310" y="36546"/>
                      </a:moveTo>
                      <a:lnTo>
                        <a:pt x="122706"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3DF9D4A9-1EB8-413A-9751-B30118E5C304}"/>
                    </a:ext>
                  </a:extLst>
                </p:cNvPr>
                <p:cNvSpPr/>
                <p:nvPr/>
              </p:nvSpPr>
              <p:spPr>
                <a:xfrm>
                  <a:off x="8087857" y="3417476"/>
                  <a:ext cx="368266" cy="48639"/>
                </a:xfrm>
                <a:custGeom>
                  <a:avLst/>
                  <a:gdLst>
                    <a:gd name="connsiteX0" fmla="*/ 14310 w 368266"/>
                    <a:gd name="connsiteY0" fmla="*/ 14310 h 48639"/>
                    <a:gd name="connsiteX1" fmla="*/ 357562 w 368266"/>
                    <a:gd name="connsiteY1" fmla="*/ 36546 h 48639"/>
                  </a:gdLst>
                  <a:ahLst/>
                  <a:cxnLst>
                    <a:cxn ang="0">
                      <a:pos x="connsiteX0" y="connsiteY0"/>
                    </a:cxn>
                    <a:cxn ang="0">
                      <a:pos x="connsiteX1" y="connsiteY1"/>
                    </a:cxn>
                  </a:cxnLst>
                  <a:rect l="l" t="t" r="r" b="b"/>
                  <a:pathLst>
                    <a:path w="368266" h="48639">
                      <a:moveTo>
                        <a:pt x="14310" y="14310"/>
                      </a:moveTo>
                      <a:lnTo>
                        <a:pt x="357562" y="36546"/>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1523A684-2114-4A45-97C5-80D6F5CE02F0}"/>
                    </a:ext>
                  </a:extLst>
                </p:cNvPr>
                <p:cNvSpPr/>
                <p:nvPr/>
              </p:nvSpPr>
              <p:spPr>
                <a:xfrm>
                  <a:off x="8431109" y="3319503"/>
                  <a:ext cx="27794" cy="145917"/>
                </a:xfrm>
                <a:custGeom>
                  <a:avLst/>
                  <a:gdLst>
                    <a:gd name="connsiteX0" fmla="*/ 14310 w 27793"/>
                    <a:gd name="connsiteY0" fmla="*/ 14310 h 145917"/>
                    <a:gd name="connsiteX1" fmla="*/ 14310 w 27793"/>
                    <a:gd name="connsiteY1" fmla="*/ 134519 h 145917"/>
                  </a:gdLst>
                  <a:ahLst/>
                  <a:cxnLst>
                    <a:cxn ang="0">
                      <a:pos x="connsiteX0" y="connsiteY0"/>
                    </a:cxn>
                    <a:cxn ang="0">
                      <a:pos x="connsiteX1" y="connsiteY1"/>
                    </a:cxn>
                  </a:cxnLst>
                  <a:rect l="l" t="t" r="r" b="b"/>
                  <a:pathLst>
                    <a:path w="27793" h="145917">
                      <a:moveTo>
                        <a:pt x="14310" y="14310"/>
                      </a:moveTo>
                      <a:lnTo>
                        <a:pt x="14310" y="134519"/>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88" name="TextBox 87">
              <a:extLst>
                <a:ext uri="{FF2B5EF4-FFF2-40B4-BE49-F238E27FC236}">
                  <a16:creationId xmlns:a16="http://schemas.microsoft.com/office/drawing/2014/main" id="{42FE202B-2A1A-4221-8C50-F6430453A665}"/>
                </a:ext>
              </a:extLst>
            </p:cNvPr>
            <p:cNvSpPr txBox="1"/>
            <p:nvPr/>
          </p:nvSpPr>
          <p:spPr>
            <a:xfrm>
              <a:off x="4989936" y="3438299"/>
              <a:ext cx="12362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a:ea typeface="+mn-ea"/>
                  <a:cs typeface="+mn-cs"/>
                </a:rPr>
                <a:t>Registry</a:t>
              </a:r>
            </a:p>
          </p:txBody>
        </p:sp>
      </p:grpSp>
      <p:cxnSp>
        <p:nvCxnSpPr>
          <p:cNvPr id="110" name="Straight Arrow Connector 109">
            <a:extLst>
              <a:ext uri="{FF2B5EF4-FFF2-40B4-BE49-F238E27FC236}">
                <a16:creationId xmlns:a16="http://schemas.microsoft.com/office/drawing/2014/main" id="{41677DD6-E87D-4201-9D32-85A9158D999F}"/>
              </a:ext>
            </a:extLst>
          </p:cNvPr>
          <p:cNvCxnSpPr>
            <a:cxnSpLocks/>
          </p:cNvCxnSpPr>
          <p:nvPr/>
        </p:nvCxnSpPr>
        <p:spPr>
          <a:xfrm flipV="1">
            <a:off x="3468975" y="2911860"/>
            <a:ext cx="793750" cy="4197"/>
          </a:xfrm>
          <a:prstGeom prst="straightConnector1">
            <a:avLst/>
          </a:prstGeom>
          <a:ln w="444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6CC3838-D059-4F91-8BB3-3D0873BC369F}"/>
              </a:ext>
            </a:extLst>
          </p:cNvPr>
          <p:cNvCxnSpPr>
            <a:cxnSpLocks/>
          </p:cNvCxnSpPr>
          <p:nvPr/>
        </p:nvCxnSpPr>
        <p:spPr>
          <a:xfrm flipV="1">
            <a:off x="6844322" y="2917695"/>
            <a:ext cx="793750" cy="4197"/>
          </a:xfrm>
          <a:prstGeom prst="straightConnector1">
            <a:avLst/>
          </a:prstGeom>
          <a:ln w="444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5438D6FD-067E-4FB0-A40C-4D4AF5AFC2CB}"/>
              </a:ext>
            </a:extLst>
          </p:cNvPr>
          <p:cNvSpPr txBox="1"/>
          <p:nvPr/>
        </p:nvSpPr>
        <p:spPr>
          <a:xfrm>
            <a:off x="447188" y="2793699"/>
            <a:ext cx="33158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a:ea typeface="+mn-ea"/>
                <a:cs typeface="+mn-cs"/>
              </a:rPr>
              <a:t>CI/CD</a:t>
            </a:r>
          </a:p>
        </p:txBody>
      </p:sp>
      <p:pic>
        <p:nvPicPr>
          <p:cNvPr id="113" name="Picture 3" descr="Image result for ci cd icon">
            <a:hlinkClick r:id="rId6"/>
            <a:extLst>
              <a:ext uri="{FF2B5EF4-FFF2-40B4-BE49-F238E27FC236}">
                <a16:creationId xmlns:a16="http://schemas.microsoft.com/office/drawing/2014/main" id="{BE666BBD-4B3C-4576-A9DF-819CF3CE2714}"/>
              </a:ext>
            </a:extLst>
          </p:cNvPr>
          <p:cNvPicPr>
            <a:picLocks noChangeAspect="1" noChangeArrowheads="1"/>
          </p:cNvPicPr>
          <p:nvPr/>
        </p:nvPicPr>
        <p:blipFill>
          <a:blip r:embed="rId7">
            <a:biLevel thresh="75000"/>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653496" y="1827781"/>
            <a:ext cx="959824" cy="878139"/>
          </a:xfrm>
          <a:prstGeom prst="rect">
            <a:avLst/>
          </a:prstGeom>
          <a:noFill/>
          <a:extLst>
            <a:ext uri="{909E8E84-426E-40DD-AFC4-6F175D3DCCD1}">
              <a14:hiddenFill xmlns:a14="http://schemas.microsoft.com/office/drawing/2010/main">
                <a:solidFill>
                  <a:srgbClr val="FFFFFF"/>
                </a:solidFill>
              </a14:hiddenFill>
            </a:ext>
          </a:extLst>
        </p:spPr>
      </p:pic>
      <p:sp>
        <p:nvSpPr>
          <p:cNvPr id="133" name="TextBox 132">
            <a:extLst>
              <a:ext uri="{FF2B5EF4-FFF2-40B4-BE49-F238E27FC236}">
                <a16:creationId xmlns:a16="http://schemas.microsoft.com/office/drawing/2014/main" id="{88FAA7E1-FEB6-44FE-A759-DA101F09E023}"/>
              </a:ext>
            </a:extLst>
          </p:cNvPr>
          <p:cNvSpPr txBox="1"/>
          <p:nvPr/>
        </p:nvSpPr>
        <p:spPr>
          <a:xfrm>
            <a:off x="8713685" y="2831799"/>
            <a:ext cx="16831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a:ea typeface="+mn-ea"/>
                <a:cs typeface="+mn-cs"/>
              </a:rPr>
              <a:t>Platform</a:t>
            </a:r>
          </a:p>
        </p:txBody>
      </p:sp>
      <p:pic>
        <p:nvPicPr>
          <p:cNvPr id="134" name="Picture 10" descr="תוצאת תמונה עבור ‪azure service fabric logo‬‏">
            <a:extLst>
              <a:ext uri="{FF2B5EF4-FFF2-40B4-BE49-F238E27FC236}">
                <a16:creationId xmlns:a16="http://schemas.microsoft.com/office/drawing/2014/main" id="{F56E35A1-D46A-4E71-B664-411F318E8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1745" y="3387466"/>
            <a:ext cx="599843" cy="59984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0" descr="תוצאת תמונה עבור ‪azure kubernetes service‬‏">
            <a:extLst>
              <a:ext uri="{FF2B5EF4-FFF2-40B4-BE49-F238E27FC236}">
                <a16:creationId xmlns:a16="http://schemas.microsoft.com/office/drawing/2014/main" id="{61CB2700-4636-46C6-8E2E-66DFE2C3B6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5819" y="3379899"/>
            <a:ext cx="740981" cy="615072"/>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Group 135">
            <a:extLst>
              <a:ext uri="{FF2B5EF4-FFF2-40B4-BE49-F238E27FC236}">
                <a16:creationId xmlns:a16="http://schemas.microsoft.com/office/drawing/2014/main" id="{FDC22BA1-F99A-47E9-8F41-570A69F7E9EE}"/>
              </a:ext>
            </a:extLst>
          </p:cNvPr>
          <p:cNvGrpSpPr/>
          <p:nvPr/>
        </p:nvGrpSpPr>
        <p:grpSpPr>
          <a:xfrm>
            <a:off x="9699565" y="3359155"/>
            <a:ext cx="1728361" cy="669197"/>
            <a:chOff x="10049911" y="2917842"/>
            <a:chExt cx="1504962" cy="582700"/>
          </a:xfrm>
        </p:grpSpPr>
        <p:pic>
          <p:nvPicPr>
            <p:cNvPr id="137" name="Picture 10" descr="תוצאת תמונה עבור ‪azure virtual machine logo‬‏">
              <a:extLst>
                <a:ext uri="{FF2B5EF4-FFF2-40B4-BE49-F238E27FC236}">
                  <a16:creationId xmlns:a16="http://schemas.microsoft.com/office/drawing/2014/main" id="{1413ACE9-2ADB-4186-A785-D72426D9E7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2379" y="2917842"/>
              <a:ext cx="569629" cy="569629"/>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6" descr="תוצאת תמונה עבור ‪docker kubernetes‬‏">
              <a:extLst>
                <a:ext uri="{FF2B5EF4-FFF2-40B4-BE49-F238E27FC236}">
                  <a16:creationId xmlns:a16="http://schemas.microsoft.com/office/drawing/2014/main" id="{9FC22E5A-8FB1-49C4-B2B1-7E0F3885DAD1}"/>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t="9577" r="41083" b="20702"/>
            <a:stretch/>
          </p:blipFill>
          <p:spPr bwMode="auto">
            <a:xfrm>
              <a:off x="10049911" y="3006460"/>
              <a:ext cx="678777" cy="49408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תוצאת תמונה עבור ‪docker kubernetes‬‏">
              <a:extLst>
                <a:ext uri="{FF2B5EF4-FFF2-40B4-BE49-F238E27FC236}">
                  <a16:creationId xmlns:a16="http://schemas.microsoft.com/office/drawing/2014/main" id="{DF7BAAF4-660D-417E-805E-6077778C3629}"/>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57972" t="10674" b="21067"/>
            <a:stretch/>
          </p:blipFill>
          <p:spPr bwMode="auto">
            <a:xfrm>
              <a:off x="11060286" y="2983361"/>
              <a:ext cx="494587" cy="4940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0" name="Group 139">
            <a:extLst>
              <a:ext uri="{FF2B5EF4-FFF2-40B4-BE49-F238E27FC236}">
                <a16:creationId xmlns:a16="http://schemas.microsoft.com/office/drawing/2014/main" id="{37A084A6-D086-4B8A-AC9E-C041425BCB71}"/>
              </a:ext>
            </a:extLst>
          </p:cNvPr>
          <p:cNvGrpSpPr/>
          <p:nvPr/>
        </p:nvGrpSpPr>
        <p:grpSpPr>
          <a:xfrm>
            <a:off x="8767937" y="1870837"/>
            <a:ext cx="1252653" cy="815451"/>
            <a:chOff x="8767937" y="2727177"/>
            <a:chExt cx="1252653" cy="815451"/>
          </a:xfrm>
        </p:grpSpPr>
        <p:sp>
          <p:nvSpPr>
            <p:cNvPr id="141" name="Freeform 13" title="Icon of a cloud">
              <a:extLst>
                <a:ext uri="{FF2B5EF4-FFF2-40B4-BE49-F238E27FC236}">
                  <a16:creationId xmlns:a16="http://schemas.microsoft.com/office/drawing/2014/main" id="{8FBD54EE-C994-4EB3-B113-ACF6177D3348}"/>
                </a:ext>
              </a:extLst>
            </p:cNvPr>
            <p:cNvSpPr>
              <a:spLocks noChangeAspect="1"/>
            </p:cNvSpPr>
            <p:nvPr/>
          </p:nvSpPr>
          <p:spPr bwMode="auto">
            <a:xfrm>
              <a:off x="8767937" y="2727177"/>
              <a:ext cx="1252653" cy="68715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Processing_E9F5" title="Icon of two interlocked gears">
              <a:extLst>
                <a:ext uri="{FF2B5EF4-FFF2-40B4-BE49-F238E27FC236}">
                  <a16:creationId xmlns:a16="http://schemas.microsoft.com/office/drawing/2014/main" id="{349BF296-DD57-4018-928C-60574F0AEBED}"/>
                </a:ext>
              </a:extLst>
            </p:cNvPr>
            <p:cNvSpPr>
              <a:spLocks noChangeAspect="1" noEditPoints="1"/>
            </p:cNvSpPr>
            <p:nvPr/>
          </p:nvSpPr>
          <p:spPr bwMode="auto">
            <a:xfrm>
              <a:off x="9445458" y="3041725"/>
              <a:ext cx="575132" cy="50090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chemeClr val="bg1"/>
            </a:solidFill>
            <a:ln w="222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4" name="Picture 8" descr="תוצאת תמונה עבור ‪azure container registry‬‏">
            <a:extLst>
              <a:ext uri="{FF2B5EF4-FFF2-40B4-BE49-F238E27FC236}">
                <a16:creationId xmlns:a16="http://schemas.microsoft.com/office/drawing/2014/main" id="{3A04F819-4144-43C2-8B4E-8E531659C7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32878" y="3342977"/>
            <a:ext cx="723442" cy="723442"/>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44" descr="A close up of a sign&#10;&#10;Description automatically generated">
            <a:extLst>
              <a:ext uri="{FF2B5EF4-FFF2-40B4-BE49-F238E27FC236}">
                <a16:creationId xmlns:a16="http://schemas.microsoft.com/office/drawing/2014/main" id="{A1B70A8B-CDA2-4B3F-BABF-8204583BC951}"/>
              </a:ext>
            </a:extLst>
          </p:cNvPr>
          <p:cNvPicPr>
            <a:picLocks noChangeAspect="1"/>
          </p:cNvPicPr>
          <p:nvPr/>
        </p:nvPicPr>
        <p:blipFill>
          <a:blip r:embed="rId14"/>
          <a:stretch>
            <a:fillRect/>
          </a:stretch>
        </p:blipFill>
        <p:spPr>
          <a:xfrm>
            <a:off x="4222721" y="3379900"/>
            <a:ext cx="592658" cy="592658"/>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3F5DE444-CB1A-40C4-9924-5C30CEA5821F}"/>
              </a:ext>
            </a:extLst>
          </p:cNvPr>
          <p:cNvPicPr>
            <a:picLocks noChangeAspect="1"/>
          </p:cNvPicPr>
          <p:nvPr/>
        </p:nvPicPr>
        <p:blipFill>
          <a:blip r:embed="rId15"/>
          <a:stretch>
            <a:fillRect/>
          </a:stretch>
        </p:blipFill>
        <p:spPr>
          <a:xfrm>
            <a:off x="6156755" y="3439205"/>
            <a:ext cx="935068" cy="580726"/>
          </a:xfrm>
          <a:prstGeom prst="rect">
            <a:avLst/>
          </a:prstGeom>
        </p:spPr>
      </p:pic>
      <p:pic>
        <p:nvPicPr>
          <p:cNvPr id="148" name="Picture 147" descr="A close up of a sign&#10;&#10;Description automatically generated">
            <a:extLst>
              <a:ext uri="{FF2B5EF4-FFF2-40B4-BE49-F238E27FC236}">
                <a16:creationId xmlns:a16="http://schemas.microsoft.com/office/drawing/2014/main" id="{65D364B0-4D08-405F-A274-CE27CED346BF}"/>
              </a:ext>
            </a:extLst>
          </p:cNvPr>
          <p:cNvPicPr>
            <a:picLocks noChangeAspect="1"/>
          </p:cNvPicPr>
          <p:nvPr/>
        </p:nvPicPr>
        <p:blipFill>
          <a:blip r:embed="rId16"/>
          <a:stretch>
            <a:fillRect/>
          </a:stretch>
        </p:blipFill>
        <p:spPr>
          <a:xfrm>
            <a:off x="1522824" y="3199904"/>
            <a:ext cx="1113441" cy="869877"/>
          </a:xfrm>
          <a:prstGeom prst="rect">
            <a:avLst/>
          </a:prstGeom>
        </p:spPr>
      </p:pic>
      <p:pic>
        <p:nvPicPr>
          <p:cNvPr id="149" name="Picture 148" descr="A drawing of a cartoon character&#10;&#10;Description automatically generated">
            <a:extLst>
              <a:ext uri="{FF2B5EF4-FFF2-40B4-BE49-F238E27FC236}">
                <a16:creationId xmlns:a16="http://schemas.microsoft.com/office/drawing/2014/main" id="{7B6CDA8D-BCCC-49DF-BAEE-ED1FE651D334}"/>
              </a:ext>
            </a:extLst>
          </p:cNvPr>
          <p:cNvPicPr>
            <a:picLocks noChangeAspect="1"/>
          </p:cNvPicPr>
          <p:nvPr/>
        </p:nvPicPr>
        <p:blipFill>
          <a:blip r:embed="rId17"/>
          <a:stretch>
            <a:fillRect/>
          </a:stretch>
        </p:blipFill>
        <p:spPr>
          <a:xfrm>
            <a:off x="563868" y="3360254"/>
            <a:ext cx="1013732" cy="612304"/>
          </a:xfrm>
          <a:prstGeom prst="rect">
            <a:avLst/>
          </a:prstGeom>
        </p:spPr>
      </p:pic>
      <p:pic>
        <p:nvPicPr>
          <p:cNvPr id="150" name="Picture 149" descr="A drawing of a face&#10;&#10;Description automatically generated">
            <a:extLst>
              <a:ext uri="{FF2B5EF4-FFF2-40B4-BE49-F238E27FC236}">
                <a16:creationId xmlns:a16="http://schemas.microsoft.com/office/drawing/2014/main" id="{76D83B22-0971-483D-B0EC-9553308ABD35}"/>
              </a:ext>
            </a:extLst>
          </p:cNvPr>
          <p:cNvPicPr>
            <a:picLocks noChangeAspect="1"/>
          </p:cNvPicPr>
          <p:nvPr/>
        </p:nvPicPr>
        <p:blipFill rotWithShape="1">
          <a:blip r:embed="rId18"/>
          <a:srcRect l="20598" t="9019" r="20454" b="6622"/>
          <a:stretch/>
        </p:blipFill>
        <p:spPr>
          <a:xfrm>
            <a:off x="2658073" y="3289217"/>
            <a:ext cx="1013732" cy="723553"/>
          </a:xfrm>
          <a:prstGeom prst="rect">
            <a:avLst/>
          </a:prstGeom>
        </p:spPr>
      </p:pic>
    </p:spTree>
    <p:extLst>
      <p:ext uri="{BB962C8B-B14F-4D97-AF65-F5344CB8AC3E}">
        <p14:creationId xmlns:p14="http://schemas.microsoft.com/office/powerpoint/2010/main" val="771926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268F-E8BA-4B8E-ACD3-6CF2FD719F75}"/>
              </a:ext>
            </a:extLst>
          </p:cNvPr>
          <p:cNvSpPr>
            <a:spLocks noGrp="1"/>
          </p:cNvSpPr>
          <p:nvPr>
            <p:ph type="title"/>
          </p:nvPr>
        </p:nvSpPr>
        <p:spPr/>
        <p:txBody>
          <a:bodyPr/>
          <a:lstStyle/>
          <a:p>
            <a:r>
              <a:rPr lang="en-US"/>
              <a:t>Security Center - Container Security </a:t>
            </a:r>
            <a:r>
              <a:rPr lang="en-US">
                <a:gradFill>
                  <a:gsLst>
                    <a:gs pos="1250">
                      <a:schemeClr val="tx1"/>
                    </a:gs>
                    <a:gs pos="100000">
                      <a:schemeClr val="tx1"/>
                    </a:gs>
                  </a:gsLst>
                  <a:lin ang="5400000" scaled="0"/>
                </a:gradFill>
              </a:rPr>
              <a:t>Feature Set</a:t>
            </a:r>
            <a:endParaRPr lang="en-US"/>
          </a:p>
        </p:txBody>
      </p:sp>
      <p:sp>
        <p:nvSpPr>
          <p:cNvPr id="184" name="Flowchart: Process 183">
            <a:extLst>
              <a:ext uri="{FF2B5EF4-FFF2-40B4-BE49-F238E27FC236}">
                <a16:creationId xmlns:a16="http://schemas.microsoft.com/office/drawing/2014/main" id="{6B9787C6-4244-4FA3-86BD-DD3FBF085DB9}"/>
              </a:ext>
            </a:extLst>
          </p:cNvPr>
          <p:cNvSpPr/>
          <p:nvPr/>
        </p:nvSpPr>
        <p:spPr>
          <a:xfrm>
            <a:off x="3996972" y="1682937"/>
            <a:ext cx="3163986" cy="2447423"/>
          </a:xfrm>
          <a:prstGeom prst="flowChartProcess">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86" name="Flowchart: Process 185">
            <a:extLst>
              <a:ext uri="{FF2B5EF4-FFF2-40B4-BE49-F238E27FC236}">
                <a16:creationId xmlns:a16="http://schemas.microsoft.com/office/drawing/2014/main" id="{C3B45FAE-462B-46CB-AA30-B218D1607DB1}"/>
              </a:ext>
            </a:extLst>
          </p:cNvPr>
          <p:cNvSpPr/>
          <p:nvPr/>
        </p:nvSpPr>
        <p:spPr>
          <a:xfrm>
            <a:off x="7386215" y="1684681"/>
            <a:ext cx="4338084" cy="2447424"/>
          </a:xfrm>
          <a:prstGeom prst="flowChartProcess">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87" name="Flowchart: Process 186">
            <a:extLst>
              <a:ext uri="{FF2B5EF4-FFF2-40B4-BE49-F238E27FC236}">
                <a16:creationId xmlns:a16="http://schemas.microsoft.com/office/drawing/2014/main" id="{23AD3FDD-FAE0-40AD-8867-6FAB445D2B21}"/>
              </a:ext>
            </a:extLst>
          </p:cNvPr>
          <p:cNvSpPr/>
          <p:nvPr/>
        </p:nvSpPr>
        <p:spPr>
          <a:xfrm>
            <a:off x="484302" y="1681251"/>
            <a:ext cx="3309952" cy="2447423"/>
          </a:xfrm>
          <a:prstGeom prst="flowChartProcess">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88" name="TextBox 187">
            <a:extLst>
              <a:ext uri="{FF2B5EF4-FFF2-40B4-BE49-F238E27FC236}">
                <a16:creationId xmlns:a16="http://schemas.microsoft.com/office/drawing/2014/main" id="{372947AC-6D3C-459A-8A02-59CBA99341D6}"/>
              </a:ext>
            </a:extLst>
          </p:cNvPr>
          <p:cNvSpPr txBox="1"/>
          <p:nvPr/>
        </p:nvSpPr>
        <p:spPr>
          <a:xfrm>
            <a:off x="484302" y="1302771"/>
            <a:ext cx="33099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Build</a:t>
            </a:r>
          </a:p>
        </p:txBody>
      </p:sp>
      <p:sp>
        <p:nvSpPr>
          <p:cNvPr id="189" name="TextBox 188">
            <a:extLst>
              <a:ext uri="{FF2B5EF4-FFF2-40B4-BE49-F238E27FC236}">
                <a16:creationId xmlns:a16="http://schemas.microsoft.com/office/drawing/2014/main" id="{F8A5A66F-A69E-45D7-8E82-709F57AB4CB9}"/>
              </a:ext>
            </a:extLst>
          </p:cNvPr>
          <p:cNvSpPr txBox="1"/>
          <p:nvPr/>
        </p:nvSpPr>
        <p:spPr>
          <a:xfrm>
            <a:off x="4006990" y="1267257"/>
            <a:ext cx="3163986" cy="400110"/>
          </a:xfrm>
          <a:prstGeom prst="rect">
            <a:avLst/>
          </a:prstGeom>
          <a:noFill/>
        </p:spPr>
        <p:txBody>
          <a:bodyPr wrap="square" rtlCol="0">
            <a:spAutoFit/>
          </a:bodyPr>
          <a:lstStyle>
            <a:defPPr>
              <a:defRPr lang="en-US"/>
            </a:defPPr>
            <a:lvl1pPr algn="ctr" defTabSz="914400">
              <a:defRPr sz="1800">
                <a:solidFill>
                  <a:prstClr val="black"/>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Ship</a:t>
            </a:r>
          </a:p>
        </p:txBody>
      </p:sp>
      <p:sp>
        <p:nvSpPr>
          <p:cNvPr id="190" name="TextBox 189">
            <a:extLst>
              <a:ext uri="{FF2B5EF4-FFF2-40B4-BE49-F238E27FC236}">
                <a16:creationId xmlns:a16="http://schemas.microsoft.com/office/drawing/2014/main" id="{F45A733B-8DEC-407B-AF2E-896281FF01BD}"/>
              </a:ext>
            </a:extLst>
          </p:cNvPr>
          <p:cNvSpPr txBox="1"/>
          <p:nvPr/>
        </p:nvSpPr>
        <p:spPr>
          <a:xfrm>
            <a:off x="7404296" y="1301074"/>
            <a:ext cx="432000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Run</a:t>
            </a: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nvGrpSpPr>
          <p:cNvPr id="191" name="Group 190">
            <a:extLst>
              <a:ext uri="{FF2B5EF4-FFF2-40B4-BE49-F238E27FC236}">
                <a16:creationId xmlns:a16="http://schemas.microsoft.com/office/drawing/2014/main" id="{CE2F7292-6003-4659-996A-1048FAA8118D}"/>
              </a:ext>
            </a:extLst>
          </p:cNvPr>
          <p:cNvGrpSpPr/>
          <p:nvPr/>
        </p:nvGrpSpPr>
        <p:grpSpPr>
          <a:xfrm>
            <a:off x="4994033" y="1834304"/>
            <a:ext cx="1236251" cy="1383615"/>
            <a:chOff x="4989936" y="2454794"/>
            <a:chExt cx="1236251" cy="1383615"/>
          </a:xfrm>
        </p:grpSpPr>
        <p:grpSp>
          <p:nvGrpSpPr>
            <p:cNvPr id="192" name="Group 191">
              <a:extLst>
                <a:ext uri="{FF2B5EF4-FFF2-40B4-BE49-F238E27FC236}">
                  <a16:creationId xmlns:a16="http://schemas.microsoft.com/office/drawing/2014/main" id="{03FB924E-76C6-4600-96C1-751E1EA4638E}"/>
                </a:ext>
              </a:extLst>
            </p:cNvPr>
            <p:cNvGrpSpPr/>
            <p:nvPr/>
          </p:nvGrpSpPr>
          <p:grpSpPr>
            <a:xfrm>
              <a:off x="4989936" y="2454794"/>
              <a:ext cx="1230439" cy="973075"/>
              <a:chOff x="5080303" y="2532184"/>
              <a:chExt cx="936574" cy="754038"/>
            </a:xfrm>
          </p:grpSpPr>
          <p:sp>
            <p:nvSpPr>
              <p:cNvPr id="194" name="Freeform: Shape 193">
                <a:extLst>
                  <a:ext uri="{FF2B5EF4-FFF2-40B4-BE49-F238E27FC236}">
                    <a16:creationId xmlns:a16="http://schemas.microsoft.com/office/drawing/2014/main" id="{1800B05E-4FF1-48DE-87A4-7090AE622D7B}"/>
                  </a:ext>
                </a:extLst>
              </p:cNvPr>
              <p:cNvSpPr/>
              <p:nvPr/>
            </p:nvSpPr>
            <p:spPr>
              <a:xfrm>
                <a:off x="5080303" y="2532184"/>
                <a:ext cx="792120" cy="500288"/>
              </a:xfrm>
              <a:custGeom>
                <a:avLst/>
                <a:gdLst>
                  <a:gd name="connsiteX0" fmla="*/ 780721 w 792120"/>
                  <a:gd name="connsiteY0" fmla="*/ 358953 h 500287"/>
                  <a:gd name="connsiteX1" fmla="*/ 782806 w 792120"/>
                  <a:gd name="connsiteY1" fmla="*/ 334633 h 500287"/>
                  <a:gd name="connsiteX2" fmla="*/ 738336 w 792120"/>
                  <a:gd name="connsiteY2" fmla="*/ 224848 h 500287"/>
                  <a:gd name="connsiteX3" fmla="*/ 670242 w 792120"/>
                  <a:gd name="connsiteY3" fmla="*/ 183158 h 500287"/>
                  <a:gd name="connsiteX4" fmla="*/ 670242 w 792120"/>
                  <a:gd name="connsiteY4" fmla="*/ 171345 h 500287"/>
                  <a:gd name="connsiteX5" fmla="*/ 626466 w 792120"/>
                  <a:gd name="connsiteY5" fmla="*/ 61560 h 500287"/>
                  <a:gd name="connsiteX6" fmla="*/ 517376 w 792120"/>
                  <a:gd name="connsiteY6" fmla="*/ 14310 h 500287"/>
                  <a:gd name="connsiteX7" fmla="*/ 517376 w 792120"/>
                  <a:gd name="connsiteY7" fmla="*/ 14310 h 500287"/>
                  <a:gd name="connsiteX8" fmla="*/ 383272 w 792120"/>
                  <a:gd name="connsiteY8" fmla="*/ 90743 h 500287"/>
                  <a:gd name="connsiteX9" fmla="*/ 322820 w 792120"/>
                  <a:gd name="connsiteY9" fmla="*/ 78931 h 500287"/>
                  <a:gd name="connsiteX10" fmla="*/ 214425 w 792120"/>
                  <a:gd name="connsiteY10" fmla="*/ 121316 h 500287"/>
                  <a:gd name="connsiteX11" fmla="*/ 176903 w 792120"/>
                  <a:gd name="connsiteY11" fmla="*/ 177599 h 500287"/>
                  <a:gd name="connsiteX12" fmla="*/ 170650 w 792120"/>
                  <a:gd name="connsiteY12" fmla="*/ 177599 h 500287"/>
                  <a:gd name="connsiteX13" fmla="*/ 60865 w 792120"/>
                  <a:gd name="connsiteY13" fmla="*/ 224153 h 500287"/>
                  <a:gd name="connsiteX14" fmla="*/ 14310 w 792120"/>
                  <a:gd name="connsiteY14" fmla="*/ 334633 h 500287"/>
                  <a:gd name="connsiteX15" fmla="*/ 60865 w 792120"/>
                  <a:gd name="connsiteY15" fmla="*/ 445114 h 500287"/>
                  <a:gd name="connsiteX16" fmla="*/ 170650 w 792120"/>
                  <a:gd name="connsiteY16" fmla="*/ 492363 h 500287"/>
                  <a:gd name="connsiteX17" fmla="*/ 428436 w 792120"/>
                  <a:gd name="connsiteY17" fmla="*/ 492363 h 50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120" h="500287">
                    <a:moveTo>
                      <a:pt x="780721" y="358953"/>
                    </a:moveTo>
                    <a:cubicBezTo>
                      <a:pt x="782111" y="351310"/>
                      <a:pt x="782806" y="342972"/>
                      <a:pt x="782806" y="334633"/>
                    </a:cubicBezTo>
                    <a:cubicBezTo>
                      <a:pt x="782806" y="292943"/>
                      <a:pt x="766825" y="254032"/>
                      <a:pt x="738336" y="224848"/>
                    </a:cubicBezTo>
                    <a:cubicBezTo>
                      <a:pt x="718881" y="204698"/>
                      <a:pt x="695256" y="190801"/>
                      <a:pt x="670242" y="183158"/>
                    </a:cubicBezTo>
                    <a:cubicBezTo>
                      <a:pt x="670242" y="179683"/>
                      <a:pt x="670242" y="176209"/>
                      <a:pt x="670242" y="171345"/>
                    </a:cubicBezTo>
                    <a:cubicBezTo>
                      <a:pt x="670242" y="130349"/>
                      <a:pt x="654955" y="91438"/>
                      <a:pt x="626466" y="61560"/>
                    </a:cubicBezTo>
                    <a:cubicBezTo>
                      <a:pt x="597283" y="30987"/>
                      <a:pt x="558372" y="14310"/>
                      <a:pt x="517376" y="14310"/>
                    </a:cubicBezTo>
                    <a:lnTo>
                      <a:pt x="517376" y="14310"/>
                    </a:lnTo>
                    <a:cubicBezTo>
                      <a:pt x="461789" y="14310"/>
                      <a:pt x="411760" y="44884"/>
                      <a:pt x="383272" y="90743"/>
                    </a:cubicBezTo>
                    <a:cubicBezTo>
                      <a:pt x="365206" y="82405"/>
                      <a:pt x="344360" y="78931"/>
                      <a:pt x="322820" y="78931"/>
                    </a:cubicBezTo>
                    <a:cubicBezTo>
                      <a:pt x="281130" y="78931"/>
                      <a:pt x="243608" y="94218"/>
                      <a:pt x="214425" y="121316"/>
                    </a:cubicBezTo>
                    <a:cubicBezTo>
                      <a:pt x="197749" y="137298"/>
                      <a:pt x="185242" y="156059"/>
                      <a:pt x="176903" y="177599"/>
                    </a:cubicBezTo>
                    <a:cubicBezTo>
                      <a:pt x="174819" y="177599"/>
                      <a:pt x="172734" y="177599"/>
                      <a:pt x="170650" y="177599"/>
                    </a:cubicBezTo>
                    <a:cubicBezTo>
                      <a:pt x="130349" y="177599"/>
                      <a:pt x="90743" y="194275"/>
                      <a:pt x="60865" y="224153"/>
                    </a:cubicBezTo>
                    <a:cubicBezTo>
                      <a:pt x="30987" y="254032"/>
                      <a:pt x="14310" y="292943"/>
                      <a:pt x="14310" y="334633"/>
                    </a:cubicBezTo>
                    <a:cubicBezTo>
                      <a:pt x="14310" y="376324"/>
                      <a:pt x="30987" y="415235"/>
                      <a:pt x="60865" y="445114"/>
                    </a:cubicBezTo>
                    <a:cubicBezTo>
                      <a:pt x="90743" y="475687"/>
                      <a:pt x="129654" y="492363"/>
                      <a:pt x="170650" y="492363"/>
                    </a:cubicBezTo>
                    <a:cubicBezTo>
                      <a:pt x="270012" y="492363"/>
                      <a:pt x="367290" y="492363"/>
                      <a:pt x="428436" y="492363"/>
                    </a:cubicBezTo>
                  </a:path>
                </a:pathLst>
              </a:custGeom>
              <a:solidFill>
                <a:srgbClr val="FFFFFF"/>
              </a:solidFill>
              <a:ln w="26156" cap="rnd">
                <a:solidFill>
                  <a:sysClr val="windowText" lastClr="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95" name="Group 194">
                <a:extLst>
                  <a:ext uri="{FF2B5EF4-FFF2-40B4-BE49-F238E27FC236}">
                    <a16:creationId xmlns:a16="http://schemas.microsoft.com/office/drawing/2014/main" id="{0BFF3D58-94FA-4C61-A875-B4D9F752B042}"/>
                  </a:ext>
                </a:extLst>
              </p:cNvPr>
              <p:cNvGrpSpPr/>
              <p:nvPr/>
            </p:nvGrpSpPr>
            <p:grpSpPr>
              <a:xfrm>
                <a:off x="5529841" y="3077769"/>
                <a:ext cx="480136" cy="208453"/>
                <a:chOff x="7978767" y="3461252"/>
                <a:chExt cx="480136" cy="208453"/>
              </a:xfrm>
            </p:grpSpPr>
            <p:sp>
              <p:nvSpPr>
                <p:cNvPr id="207" name="Freeform: Shape 206">
                  <a:extLst>
                    <a:ext uri="{FF2B5EF4-FFF2-40B4-BE49-F238E27FC236}">
                      <a16:creationId xmlns:a16="http://schemas.microsoft.com/office/drawing/2014/main" id="{428FA172-F6DF-469E-8E4D-DBC93B044B13}"/>
                    </a:ext>
                  </a:extLst>
                </p:cNvPr>
                <p:cNvSpPr/>
                <p:nvPr/>
              </p:nvSpPr>
              <p:spPr>
                <a:xfrm>
                  <a:off x="7978767" y="3599526"/>
                  <a:ext cx="479441" cy="69484"/>
                </a:xfrm>
                <a:custGeom>
                  <a:avLst/>
                  <a:gdLst>
                    <a:gd name="connsiteX0" fmla="*/ 14310 w 479441"/>
                    <a:gd name="connsiteY0" fmla="*/ 14310 h 69484"/>
                    <a:gd name="connsiteX1" fmla="*/ 123401 w 479441"/>
                    <a:gd name="connsiteY1" fmla="*/ 58086 h 69484"/>
                    <a:gd name="connsiteX2" fmla="*/ 466653 w 479441"/>
                    <a:gd name="connsiteY2" fmla="*/ 14310 h 69484"/>
                  </a:gdLst>
                  <a:ahLst/>
                  <a:cxnLst>
                    <a:cxn ang="0">
                      <a:pos x="connsiteX0" y="connsiteY0"/>
                    </a:cxn>
                    <a:cxn ang="0">
                      <a:pos x="connsiteX1" y="connsiteY1"/>
                    </a:cxn>
                    <a:cxn ang="0">
                      <a:pos x="connsiteX2" y="connsiteY2"/>
                    </a:cxn>
                  </a:cxnLst>
                  <a:rect l="l" t="t" r="r" b="b"/>
                  <a:pathLst>
                    <a:path w="479441" h="69484">
                      <a:moveTo>
                        <a:pt x="14310" y="14310"/>
                      </a:moveTo>
                      <a:lnTo>
                        <a:pt x="123401" y="58086"/>
                      </a:lnTo>
                      <a:lnTo>
                        <a:pt x="466653" y="14310"/>
                      </a:lnTo>
                    </a:path>
                  </a:pathLst>
                </a:custGeom>
                <a:solidFill>
                  <a:srgbClr val="FFFFFF"/>
                </a:solidFill>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8" name="Freeform: Shape 207">
                  <a:extLst>
                    <a:ext uri="{FF2B5EF4-FFF2-40B4-BE49-F238E27FC236}">
                      <a16:creationId xmlns:a16="http://schemas.microsoft.com/office/drawing/2014/main" id="{A984721F-BEDB-4DCB-A16B-51B8AD722524}"/>
                    </a:ext>
                  </a:extLst>
                </p:cNvPr>
                <p:cNvSpPr/>
                <p:nvPr/>
              </p:nvSpPr>
              <p:spPr>
                <a:xfrm>
                  <a:off x="7978767" y="3480012"/>
                  <a:ext cx="27794" cy="145917"/>
                </a:xfrm>
                <a:custGeom>
                  <a:avLst/>
                  <a:gdLst>
                    <a:gd name="connsiteX0" fmla="*/ 14310 w 27793"/>
                    <a:gd name="connsiteY0" fmla="*/ 14310 h 145917"/>
                    <a:gd name="connsiteX1" fmla="*/ 14310 w 27793"/>
                    <a:gd name="connsiteY1" fmla="*/ 133824 h 145917"/>
                  </a:gdLst>
                  <a:ahLst/>
                  <a:cxnLst>
                    <a:cxn ang="0">
                      <a:pos x="connsiteX0" y="connsiteY0"/>
                    </a:cxn>
                    <a:cxn ang="0">
                      <a:pos x="connsiteX1" y="connsiteY1"/>
                    </a:cxn>
                  </a:cxnLst>
                  <a:rect l="l" t="t" r="r" b="b"/>
                  <a:pathLst>
                    <a:path w="27793" h="145917">
                      <a:moveTo>
                        <a:pt x="14310" y="14310"/>
                      </a:moveTo>
                      <a:lnTo>
                        <a:pt x="14310" y="133824"/>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9" name="Freeform: Shape 208">
                  <a:extLst>
                    <a:ext uri="{FF2B5EF4-FFF2-40B4-BE49-F238E27FC236}">
                      <a16:creationId xmlns:a16="http://schemas.microsoft.com/office/drawing/2014/main" id="{3E0ED188-4A0E-4838-B859-70AC61FF7C3E}"/>
                    </a:ext>
                  </a:extLst>
                </p:cNvPr>
                <p:cNvSpPr/>
                <p:nvPr/>
              </p:nvSpPr>
              <p:spPr>
                <a:xfrm>
                  <a:off x="8087857" y="3461252"/>
                  <a:ext cx="27794" cy="208453"/>
                </a:xfrm>
                <a:custGeom>
                  <a:avLst/>
                  <a:gdLst>
                    <a:gd name="connsiteX0" fmla="*/ 14310 w 27793"/>
                    <a:gd name="connsiteY0" fmla="*/ 196360 h 208453"/>
                    <a:gd name="connsiteX1" fmla="*/ 14310 w 27793"/>
                    <a:gd name="connsiteY1" fmla="*/ 14310 h 208453"/>
                  </a:gdLst>
                  <a:ahLst/>
                  <a:cxnLst>
                    <a:cxn ang="0">
                      <a:pos x="connsiteX0" y="connsiteY0"/>
                    </a:cxn>
                    <a:cxn ang="0">
                      <a:pos x="connsiteX1" y="connsiteY1"/>
                    </a:cxn>
                  </a:cxnLst>
                  <a:rect l="l" t="t" r="r" b="b"/>
                  <a:pathLst>
                    <a:path w="27793" h="208453">
                      <a:moveTo>
                        <a:pt x="14310" y="196360"/>
                      </a:moveTo>
                      <a:lnTo>
                        <a:pt x="14310"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0" name="Freeform: Shape 209">
                  <a:extLst>
                    <a:ext uri="{FF2B5EF4-FFF2-40B4-BE49-F238E27FC236}">
                      <a16:creationId xmlns:a16="http://schemas.microsoft.com/office/drawing/2014/main" id="{63F38DD9-0B4C-4B7E-8A03-6006E1D746E4}"/>
                    </a:ext>
                  </a:extLst>
                </p:cNvPr>
                <p:cNvSpPr/>
                <p:nvPr/>
              </p:nvSpPr>
              <p:spPr>
                <a:xfrm>
                  <a:off x="7978767" y="3461252"/>
                  <a:ext cx="132020" cy="41691"/>
                </a:xfrm>
                <a:custGeom>
                  <a:avLst/>
                  <a:gdLst>
                    <a:gd name="connsiteX0" fmla="*/ 14310 w 132020"/>
                    <a:gd name="connsiteY0" fmla="*/ 33071 h 41690"/>
                    <a:gd name="connsiteX1" fmla="*/ 123401 w 132020"/>
                    <a:gd name="connsiteY1" fmla="*/ 14310 h 41690"/>
                  </a:gdLst>
                  <a:ahLst/>
                  <a:cxnLst>
                    <a:cxn ang="0">
                      <a:pos x="connsiteX0" y="connsiteY0"/>
                    </a:cxn>
                    <a:cxn ang="0">
                      <a:pos x="connsiteX1" y="connsiteY1"/>
                    </a:cxn>
                  </a:cxnLst>
                  <a:rect l="l" t="t" r="r" b="b"/>
                  <a:pathLst>
                    <a:path w="132020" h="41690">
                      <a:moveTo>
                        <a:pt x="14310" y="33071"/>
                      </a:moveTo>
                      <a:lnTo>
                        <a:pt x="123401"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1" name="Freeform: Shape 210">
                  <a:extLst>
                    <a:ext uri="{FF2B5EF4-FFF2-40B4-BE49-F238E27FC236}">
                      <a16:creationId xmlns:a16="http://schemas.microsoft.com/office/drawing/2014/main" id="{D20E6791-EE53-4BD5-A215-7885AE54754D}"/>
                    </a:ext>
                  </a:extLst>
                </p:cNvPr>
                <p:cNvSpPr/>
                <p:nvPr/>
              </p:nvSpPr>
              <p:spPr>
                <a:xfrm>
                  <a:off x="8087857" y="3461252"/>
                  <a:ext cx="368266" cy="41691"/>
                </a:xfrm>
                <a:custGeom>
                  <a:avLst/>
                  <a:gdLst>
                    <a:gd name="connsiteX0" fmla="*/ 14310 w 368266"/>
                    <a:gd name="connsiteY0" fmla="*/ 14310 h 41690"/>
                    <a:gd name="connsiteX1" fmla="*/ 357562 w 368266"/>
                    <a:gd name="connsiteY1" fmla="*/ 30292 h 41690"/>
                  </a:gdLst>
                  <a:ahLst/>
                  <a:cxnLst>
                    <a:cxn ang="0">
                      <a:pos x="connsiteX0" y="connsiteY0"/>
                    </a:cxn>
                    <a:cxn ang="0">
                      <a:pos x="connsiteX1" y="connsiteY1"/>
                    </a:cxn>
                  </a:cxnLst>
                  <a:rect l="l" t="t" r="r" b="b"/>
                  <a:pathLst>
                    <a:path w="368266" h="41690">
                      <a:moveTo>
                        <a:pt x="14310" y="14310"/>
                      </a:moveTo>
                      <a:lnTo>
                        <a:pt x="357562" y="30292"/>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2" name="Freeform: Shape 211">
                  <a:extLst>
                    <a:ext uri="{FF2B5EF4-FFF2-40B4-BE49-F238E27FC236}">
                      <a16:creationId xmlns:a16="http://schemas.microsoft.com/office/drawing/2014/main" id="{9AFDAF0C-D976-4C14-B7FF-0B5E17F62919}"/>
                    </a:ext>
                  </a:extLst>
                </p:cNvPr>
                <p:cNvSpPr/>
                <p:nvPr/>
              </p:nvSpPr>
              <p:spPr>
                <a:xfrm>
                  <a:off x="8431109" y="3477233"/>
                  <a:ext cx="27794" cy="145917"/>
                </a:xfrm>
                <a:custGeom>
                  <a:avLst/>
                  <a:gdLst>
                    <a:gd name="connsiteX0" fmla="*/ 14310 w 27793"/>
                    <a:gd name="connsiteY0" fmla="*/ 14310 h 145917"/>
                    <a:gd name="connsiteX1" fmla="*/ 14310 w 27793"/>
                    <a:gd name="connsiteY1" fmla="*/ 136603 h 145917"/>
                  </a:gdLst>
                  <a:ahLst/>
                  <a:cxnLst>
                    <a:cxn ang="0">
                      <a:pos x="connsiteX0" y="connsiteY0"/>
                    </a:cxn>
                    <a:cxn ang="0">
                      <a:pos x="connsiteX1" y="connsiteY1"/>
                    </a:cxn>
                  </a:cxnLst>
                  <a:rect l="l" t="t" r="r" b="b"/>
                  <a:pathLst>
                    <a:path w="27793" h="145917">
                      <a:moveTo>
                        <a:pt x="14310" y="14310"/>
                      </a:moveTo>
                      <a:lnTo>
                        <a:pt x="14310" y="136603"/>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96" name="Group 195">
                <a:extLst>
                  <a:ext uri="{FF2B5EF4-FFF2-40B4-BE49-F238E27FC236}">
                    <a16:creationId xmlns:a16="http://schemas.microsoft.com/office/drawing/2014/main" id="{507160E9-FDB8-40E7-A61C-CF0B68238EF4}"/>
                  </a:ext>
                </a:extLst>
              </p:cNvPr>
              <p:cNvGrpSpPr/>
              <p:nvPr/>
            </p:nvGrpSpPr>
            <p:grpSpPr>
              <a:xfrm>
                <a:off x="5537436" y="2884603"/>
                <a:ext cx="479441" cy="193166"/>
                <a:chOff x="7979462" y="3272949"/>
                <a:chExt cx="479441" cy="193166"/>
              </a:xfrm>
            </p:grpSpPr>
            <p:sp>
              <p:nvSpPr>
                <p:cNvPr id="197" name="Freeform: Shape 196">
                  <a:extLst>
                    <a:ext uri="{FF2B5EF4-FFF2-40B4-BE49-F238E27FC236}">
                      <a16:creationId xmlns:a16="http://schemas.microsoft.com/office/drawing/2014/main" id="{46ACB4C4-E069-403D-897E-1CA35F3D4B39}"/>
                    </a:ext>
                  </a:extLst>
                </p:cNvPr>
                <p:cNvSpPr/>
                <p:nvPr/>
              </p:nvSpPr>
              <p:spPr>
                <a:xfrm>
                  <a:off x="7979462" y="3319503"/>
                  <a:ext cx="27794" cy="145917"/>
                </a:xfrm>
                <a:custGeom>
                  <a:avLst/>
                  <a:gdLst>
                    <a:gd name="connsiteX0" fmla="*/ 14310 w 27793"/>
                    <a:gd name="connsiteY0" fmla="*/ 14310 h 145917"/>
                    <a:gd name="connsiteX1" fmla="*/ 14310 w 27793"/>
                    <a:gd name="connsiteY1" fmla="*/ 134519 h 145917"/>
                  </a:gdLst>
                  <a:ahLst/>
                  <a:cxnLst>
                    <a:cxn ang="0">
                      <a:pos x="connsiteX0" y="connsiteY0"/>
                    </a:cxn>
                    <a:cxn ang="0">
                      <a:pos x="connsiteX1" y="connsiteY1"/>
                    </a:cxn>
                  </a:cxnLst>
                  <a:rect l="l" t="t" r="r" b="b"/>
                  <a:pathLst>
                    <a:path w="27793" h="145917">
                      <a:moveTo>
                        <a:pt x="14310" y="14310"/>
                      </a:moveTo>
                      <a:lnTo>
                        <a:pt x="14310" y="134519"/>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8" name="Freeform: Shape 197">
                  <a:extLst>
                    <a:ext uri="{FF2B5EF4-FFF2-40B4-BE49-F238E27FC236}">
                      <a16:creationId xmlns:a16="http://schemas.microsoft.com/office/drawing/2014/main" id="{A2E3E598-17D0-4DB8-8364-E6B7998BEEFC}"/>
                    </a:ext>
                  </a:extLst>
                </p:cNvPr>
                <p:cNvSpPr/>
                <p:nvPr/>
              </p:nvSpPr>
              <p:spPr>
                <a:xfrm>
                  <a:off x="7979462" y="3272949"/>
                  <a:ext cx="479441" cy="69484"/>
                </a:xfrm>
                <a:custGeom>
                  <a:avLst/>
                  <a:gdLst>
                    <a:gd name="connsiteX0" fmla="*/ 465958 w 479441"/>
                    <a:gd name="connsiteY0" fmla="*/ 60865 h 69484"/>
                    <a:gd name="connsiteX1" fmla="*/ 122706 w 479441"/>
                    <a:gd name="connsiteY1" fmla="*/ 14310 h 69484"/>
                    <a:gd name="connsiteX2" fmla="*/ 14310 w 479441"/>
                    <a:gd name="connsiteY2" fmla="*/ 58086 h 69484"/>
                  </a:gdLst>
                  <a:ahLst/>
                  <a:cxnLst>
                    <a:cxn ang="0">
                      <a:pos x="connsiteX0" y="connsiteY0"/>
                    </a:cxn>
                    <a:cxn ang="0">
                      <a:pos x="connsiteX1" y="connsiteY1"/>
                    </a:cxn>
                    <a:cxn ang="0">
                      <a:pos x="connsiteX2" y="connsiteY2"/>
                    </a:cxn>
                  </a:cxnLst>
                  <a:rect l="l" t="t" r="r" b="b"/>
                  <a:pathLst>
                    <a:path w="479441" h="69484">
                      <a:moveTo>
                        <a:pt x="465958" y="60865"/>
                      </a:moveTo>
                      <a:lnTo>
                        <a:pt x="122706" y="14310"/>
                      </a:lnTo>
                      <a:lnTo>
                        <a:pt x="14310" y="58086"/>
                      </a:lnTo>
                    </a:path>
                  </a:pathLst>
                </a:custGeom>
                <a:solidFill>
                  <a:srgbClr val="FFFFFF"/>
                </a:solidFill>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9" name="Freeform: Shape 198">
                  <a:extLst>
                    <a:ext uri="{FF2B5EF4-FFF2-40B4-BE49-F238E27FC236}">
                      <a16:creationId xmlns:a16="http://schemas.microsoft.com/office/drawing/2014/main" id="{F37DB149-FD10-4BFB-AAF6-BA6648887F64}"/>
                    </a:ext>
                  </a:extLst>
                </p:cNvPr>
                <p:cNvSpPr/>
                <p:nvPr/>
              </p:nvSpPr>
              <p:spPr>
                <a:xfrm>
                  <a:off x="8087857" y="3272949"/>
                  <a:ext cx="27794" cy="166763"/>
                </a:xfrm>
                <a:custGeom>
                  <a:avLst/>
                  <a:gdLst>
                    <a:gd name="connsiteX0" fmla="*/ 14310 w 27793"/>
                    <a:gd name="connsiteY0" fmla="*/ 158838 h 166762"/>
                    <a:gd name="connsiteX1" fmla="*/ 14310 w 27793"/>
                    <a:gd name="connsiteY1" fmla="*/ 14311 h 166762"/>
                  </a:gdLst>
                  <a:ahLst/>
                  <a:cxnLst>
                    <a:cxn ang="0">
                      <a:pos x="connsiteX0" y="connsiteY0"/>
                    </a:cxn>
                    <a:cxn ang="0">
                      <a:pos x="connsiteX1" y="connsiteY1"/>
                    </a:cxn>
                  </a:cxnLst>
                  <a:rect l="l" t="t" r="r" b="b"/>
                  <a:pathLst>
                    <a:path w="27793" h="166762">
                      <a:moveTo>
                        <a:pt x="14310" y="158838"/>
                      </a:moveTo>
                      <a:lnTo>
                        <a:pt x="14310" y="14311"/>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0" name="Freeform: Shape 199">
                  <a:extLst>
                    <a:ext uri="{FF2B5EF4-FFF2-40B4-BE49-F238E27FC236}">
                      <a16:creationId xmlns:a16="http://schemas.microsoft.com/office/drawing/2014/main" id="{F2F055EE-93D2-40FD-AE6C-D5A189A890F1}"/>
                    </a:ext>
                  </a:extLst>
                </p:cNvPr>
                <p:cNvSpPr/>
                <p:nvPr/>
              </p:nvSpPr>
              <p:spPr>
                <a:xfrm>
                  <a:off x="7979462" y="3417476"/>
                  <a:ext cx="132020" cy="48639"/>
                </a:xfrm>
                <a:custGeom>
                  <a:avLst/>
                  <a:gdLst>
                    <a:gd name="connsiteX0" fmla="*/ 14310 w 132020"/>
                    <a:gd name="connsiteY0" fmla="*/ 36546 h 48639"/>
                    <a:gd name="connsiteX1" fmla="*/ 122706 w 132020"/>
                    <a:gd name="connsiteY1" fmla="*/ 14310 h 48639"/>
                  </a:gdLst>
                  <a:ahLst/>
                  <a:cxnLst>
                    <a:cxn ang="0">
                      <a:pos x="connsiteX0" y="connsiteY0"/>
                    </a:cxn>
                    <a:cxn ang="0">
                      <a:pos x="connsiteX1" y="connsiteY1"/>
                    </a:cxn>
                  </a:cxnLst>
                  <a:rect l="l" t="t" r="r" b="b"/>
                  <a:pathLst>
                    <a:path w="132020" h="48639">
                      <a:moveTo>
                        <a:pt x="14310" y="36546"/>
                      </a:moveTo>
                      <a:lnTo>
                        <a:pt x="122706"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1" name="Freeform: Shape 200">
                  <a:extLst>
                    <a:ext uri="{FF2B5EF4-FFF2-40B4-BE49-F238E27FC236}">
                      <a16:creationId xmlns:a16="http://schemas.microsoft.com/office/drawing/2014/main" id="{D144EC41-FBCC-4109-ABEB-9D60DE44AD2B}"/>
                    </a:ext>
                  </a:extLst>
                </p:cNvPr>
                <p:cNvSpPr/>
                <p:nvPr/>
              </p:nvSpPr>
              <p:spPr>
                <a:xfrm>
                  <a:off x="8087857" y="3417476"/>
                  <a:ext cx="368266" cy="48639"/>
                </a:xfrm>
                <a:custGeom>
                  <a:avLst/>
                  <a:gdLst>
                    <a:gd name="connsiteX0" fmla="*/ 14310 w 368266"/>
                    <a:gd name="connsiteY0" fmla="*/ 14310 h 48639"/>
                    <a:gd name="connsiteX1" fmla="*/ 357562 w 368266"/>
                    <a:gd name="connsiteY1" fmla="*/ 36546 h 48639"/>
                  </a:gdLst>
                  <a:ahLst/>
                  <a:cxnLst>
                    <a:cxn ang="0">
                      <a:pos x="connsiteX0" y="connsiteY0"/>
                    </a:cxn>
                    <a:cxn ang="0">
                      <a:pos x="connsiteX1" y="connsiteY1"/>
                    </a:cxn>
                  </a:cxnLst>
                  <a:rect l="l" t="t" r="r" b="b"/>
                  <a:pathLst>
                    <a:path w="368266" h="48639">
                      <a:moveTo>
                        <a:pt x="14310" y="14310"/>
                      </a:moveTo>
                      <a:lnTo>
                        <a:pt x="357562" y="36546"/>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reeform: Shape 201">
                  <a:extLst>
                    <a:ext uri="{FF2B5EF4-FFF2-40B4-BE49-F238E27FC236}">
                      <a16:creationId xmlns:a16="http://schemas.microsoft.com/office/drawing/2014/main" id="{6AAC9330-5667-4A1E-82FB-13E4E4055373}"/>
                    </a:ext>
                  </a:extLst>
                </p:cNvPr>
                <p:cNvSpPr/>
                <p:nvPr/>
              </p:nvSpPr>
              <p:spPr>
                <a:xfrm>
                  <a:off x="7979462" y="3319503"/>
                  <a:ext cx="27794" cy="145917"/>
                </a:xfrm>
                <a:custGeom>
                  <a:avLst/>
                  <a:gdLst>
                    <a:gd name="connsiteX0" fmla="*/ 14310 w 27793"/>
                    <a:gd name="connsiteY0" fmla="*/ 14310 h 145917"/>
                    <a:gd name="connsiteX1" fmla="*/ 14310 w 27793"/>
                    <a:gd name="connsiteY1" fmla="*/ 134519 h 145917"/>
                  </a:gdLst>
                  <a:ahLst/>
                  <a:cxnLst>
                    <a:cxn ang="0">
                      <a:pos x="connsiteX0" y="connsiteY0"/>
                    </a:cxn>
                    <a:cxn ang="0">
                      <a:pos x="connsiteX1" y="connsiteY1"/>
                    </a:cxn>
                  </a:cxnLst>
                  <a:rect l="l" t="t" r="r" b="b"/>
                  <a:pathLst>
                    <a:path w="27793" h="145917">
                      <a:moveTo>
                        <a:pt x="14310" y="14310"/>
                      </a:moveTo>
                      <a:lnTo>
                        <a:pt x="14310" y="134519"/>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3" name="Freeform: Shape 202">
                  <a:extLst>
                    <a:ext uri="{FF2B5EF4-FFF2-40B4-BE49-F238E27FC236}">
                      <a16:creationId xmlns:a16="http://schemas.microsoft.com/office/drawing/2014/main" id="{57B7A44B-296E-4B88-825C-B41F532B09A5}"/>
                    </a:ext>
                  </a:extLst>
                </p:cNvPr>
                <p:cNvSpPr/>
                <p:nvPr/>
              </p:nvSpPr>
              <p:spPr>
                <a:xfrm>
                  <a:off x="8087857" y="3272949"/>
                  <a:ext cx="27794" cy="166763"/>
                </a:xfrm>
                <a:custGeom>
                  <a:avLst/>
                  <a:gdLst>
                    <a:gd name="connsiteX0" fmla="*/ 14310 w 27793"/>
                    <a:gd name="connsiteY0" fmla="*/ 158838 h 166762"/>
                    <a:gd name="connsiteX1" fmla="*/ 14310 w 27793"/>
                    <a:gd name="connsiteY1" fmla="*/ 14311 h 166762"/>
                  </a:gdLst>
                  <a:ahLst/>
                  <a:cxnLst>
                    <a:cxn ang="0">
                      <a:pos x="connsiteX0" y="connsiteY0"/>
                    </a:cxn>
                    <a:cxn ang="0">
                      <a:pos x="connsiteX1" y="connsiteY1"/>
                    </a:cxn>
                  </a:cxnLst>
                  <a:rect l="l" t="t" r="r" b="b"/>
                  <a:pathLst>
                    <a:path w="27793" h="166762">
                      <a:moveTo>
                        <a:pt x="14310" y="158838"/>
                      </a:moveTo>
                      <a:lnTo>
                        <a:pt x="14310" y="14311"/>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4" name="Freeform: Shape 203">
                  <a:extLst>
                    <a:ext uri="{FF2B5EF4-FFF2-40B4-BE49-F238E27FC236}">
                      <a16:creationId xmlns:a16="http://schemas.microsoft.com/office/drawing/2014/main" id="{ED20BAA8-9152-4C7B-98B2-5F8168958B06}"/>
                    </a:ext>
                  </a:extLst>
                </p:cNvPr>
                <p:cNvSpPr/>
                <p:nvPr/>
              </p:nvSpPr>
              <p:spPr>
                <a:xfrm>
                  <a:off x="7979462" y="3417476"/>
                  <a:ext cx="132020" cy="48639"/>
                </a:xfrm>
                <a:custGeom>
                  <a:avLst/>
                  <a:gdLst>
                    <a:gd name="connsiteX0" fmla="*/ 14310 w 132020"/>
                    <a:gd name="connsiteY0" fmla="*/ 36546 h 48639"/>
                    <a:gd name="connsiteX1" fmla="*/ 122706 w 132020"/>
                    <a:gd name="connsiteY1" fmla="*/ 14310 h 48639"/>
                  </a:gdLst>
                  <a:ahLst/>
                  <a:cxnLst>
                    <a:cxn ang="0">
                      <a:pos x="connsiteX0" y="connsiteY0"/>
                    </a:cxn>
                    <a:cxn ang="0">
                      <a:pos x="connsiteX1" y="connsiteY1"/>
                    </a:cxn>
                  </a:cxnLst>
                  <a:rect l="l" t="t" r="r" b="b"/>
                  <a:pathLst>
                    <a:path w="132020" h="48639">
                      <a:moveTo>
                        <a:pt x="14310" y="36546"/>
                      </a:moveTo>
                      <a:lnTo>
                        <a:pt x="122706" y="14310"/>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5" name="Freeform: Shape 204">
                  <a:extLst>
                    <a:ext uri="{FF2B5EF4-FFF2-40B4-BE49-F238E27FC236}">
                      <a16:creationId xmlns:a16="http://schemas.microsoft.com/office/drawing/2014/main" id="{A2A01A0B-FBB2-4653-A3C2-D5EDF5CE331C}"/>
                    </a:ext>
                  </a:extLst>
                </p:cNvPr>
                <p:cNvSpPr/>
                <p:nvPr/>
              </p:nvSpPr>
              <p:spPr>
                <a:xfrm>
                  <a:off x="8087857" y="3417476"/>
                  <a:ext cx="368266" cy="48639"/>
                </a:xfrm>
                <a:custGeom>
                  <a:avLst/>
                  <a:gdLst>
                    <a:gd name="connsiteX0" fmla="*/ 14310 w 368266"/>
                    <a:gd name="connsiteY0" fmla="*/ 14310 h 48639"/>
                    <a:gd name="connsiteX1" fmla="*/ 357562 w 368266"/>
                    <a:gd name="connsiteY1" fmla="*/ 36546 h 48639"/>
                  </a:gdLst>
                  <a:ahLst/>
                  <a:cxnLst>
                    <a:cxn ang="0">
                      <a:pos x="connsiteX0" y="connsiteY0"/>
                    </a:cxn>
                    <a:cxn ang="0">
                      <a:pos x="connsiteX1" y="connsiteY1"/>
                    </a:cxn>
                  </a:cxnLst>
                  <a:rect l="l" t="t" r="r" b="b"/>
                  <a:pathLst>
                    <a:path w="368266" h="48639">
                      <a:moveTo>
                        <a:pt x="14310" y="14310"/>
                      </a:moveTo>
                      <a:lnTo>
                        <a:pt x="357562" y="36546"/>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6" name="Freeform: Shape 205">
                  <a:extLst>
                    <a:ext uri="{FF2B5EF4-FFF2-40B4-BE49-F238E27FC236}">
                      <a16:creationId xmlns:a16="http://schemas.microsoft.com/office/drawing/2014/main" id="{3663CF4D-5BC4-4FBB-B8A5-D3B6174DAD90}"/>
                    </a:ext>
                  </a:extLst>
                </p:cNvPr>
                <p:cNvSpPr/>
                <p:nvPr/>
              </p:nvSpPr>
              <p:spPr>
                <a:xfrm>
                  <a:off x="8431109" y="3319503"/>
                  <a:ext cx="27794" cy="145917"/>
                </a:xfrm>
                <a:custGeom>
                  <a:avLst/>
                  <a:gdLst>
                    <a:gd name="connsiteX0" fmla="*/ 14310 w 27793"/>
                    <a:gd name="connsiteY0" fmla="*/ 14310 h 145917"/>
                    <a:gd name="connsiteX1" fmla="*/ 14310 w 27793"/>
                    <a:gd name="connsiteY1" fmla="*/ 134519 h 145917"/>
                  </a:gdLst>
                  <a:ahLst/>
                  <a:cxnLst>
                    <a:cxn ang="0">
                      <a:pos x="connsiteX0" y="connsiteY0"/>
                    </a:cxn>
                    <a:cxn ang="0">
                      <a:pos x="connsiteX1" y="connsiteY1"/>
                    </a:cxn>
                  </a:cxnLst>
                  <a:rect l="l" t="t" r="r" b="b"/>
                  <a:pathLst>
                    <a:path w="27793" h="145917">
                      <a:moveTo>
                        <a:pt x="14310" y="14310"/>
                      </a:moveTo>
                      <a:lnTo>
                        <a:pt x="14310" y="134519"/>
                      </a:lnTo>
                    </a:path>
                  </a:pathLst>
                </a:custGeom>
                <a:ln w="26156" cap="rnd">
                  <a:solidFill>
                    <a:srgbClr val="2374B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193" name="TextBox 192">
              <a:extLst>
                <a:ext uri="{FF2B5EF4-FFF2-40B4-BE49-F238E27FC236}">
                  <a16:creationId xmlns:a16="http://schemas.microsoft.com/office/drawing/2014/main" id="{BC26A205-047E-4389-A1E2-9726F4D9D6ED}"/>
                </a:ext>
              </a:extLst>
            </p:cNvPr>
            <p:cNvSpPr txBox="1"/>
            <p:nvPr/>
          </p:nvSpPr>
          <p:spPr>
            <a:xfrm>
              <a:off x="4989936" y="3438299"/>
              <a:ext cx="12362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a:ea typeface="+mn-ea"/>
                  <a:cs typeface="+mn-cs"/>
                </a:rPr>
                <a:t>Registry</a:t>
              </a:r>
            </a:p>
          </p:txBody>
        </p:sp>
      </p:grpSp>
      <p:cxnSp>
        <p:nvCxnSpPr>
          <p:cNvPr id="213" name="Straight Arrow Connector 212">
            <a:extLst>
              <a:ext uri="{FF2B5EF4-FFF2-40B4-BE49-F238E27FC236}">
                <a16:creationId xmlns:a16="http://schemas.microsoft.com/office/drawing/2014/main" id="{01F7E6CC-0D9E-442D-8BBC-F4CD08996DE7}"/>
              </a:ext>
            </a:extLst>
          </p:cNvPr>
          <p:cNvCxnSpPr>
            <a:cxnSpLocks/>
          </p:cNvCxnSpPr>
          <p:nvPr/>
        </p:nvCxnSpPr>
        <p:spPr>
          <a:xfrm flipV="1">
            <a:off x="3468975" y="2911860"/>
            <a:ext cx="793750" cy="4197"/>
          </a:xfrm>
          <a:prstGeom prst="straightConnector1">
            <a:avLst/>
          </a:prstGeom>
          <a:ln w="444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92F23A24-98C3-4CE8-9878-BD6FC99A9E82}"/>
              </a:ext>
            </a:extLst>
          </p:cNvPr>
          <p:cNvCxnSpPr>
            <a:cxnSpLocks/>
          </p:cNvCxnSpPr>
          <p:nvPr/>
        </p:nvCxnSpPr>
        <p:spPr>
          <a:xfrm flipV="1">
            <a:off x="6844322" y="2917695"/>
            <a:ext cx="793750" cy="4197"/>
          </a:xfrm>
          <a:prstGeom prst="straightConnector1">
            <a:avLst/>
          </a:prstGeom>
          <a:ln w="444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C33CE2FE-AB0A-4023-B372-B2576BB0CD26}"/>
              </a:ext>
            </a:extLst>
          </p:cNvPr>
          <p:cNvSpPr txBox="1"/>
          <p:nvPr/>
        </p:nvSpPr>
        <p:spPr>
          <a:xfrm>
            <a:off x="447188" y="2793699"/>
            <a:ext cx="33158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a:ea typeface="+mn-ea"/>
                <a:cs typeface="+mn-cs"/>
              </a:rPr>
              <a:t>CI/CD</a:t>
            </a:r>
          </a:p>
        </p:txBody>
      </p:sp>
      <p:pic>
        <p:nvPicPr>
          <p:cNvPr id="216" name="Picture 3" descr="Image result for ci cd icon">
            <a:hlinkClick r:id="rId3"/>
            <a:extLst>
              <a:ext uri="{FF2B5EF4-FFF2-40B4-BE49-F238E27FC236}">
                <a16:creationId xmlns:a16="http://schemas.microsoft.com/office/drawing/2014/main" id="{DE16DC13-8D07-45F9-8E2C-5CDA41FA4F1D}"/>
              </a:ext>
            </a:extLst>
          </p:cNvPr>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653496" y="1827781"/>
            <a:ext cx="959824" cy="878139"/>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a:extLst>
              <a:ext uri="{FF2B5EF4-FFF2-40B4-BE49-F238E27FC236}">
                <a16:creationId xmlns:a16="http://schemas.microsoft.com/office/drawing/2014/main" id="{A2585597-9BDE-42AF-A1D3-B80468EFAF3A}"/>
              </a:ext>
            </a:extLst>
          </p:cNvPr>
          <p:cNvSpPr txBox="1"/>
          <p:nvPr/>
        </p:nvSpPr>
        <p:spPr>
          <a:xfrm>
            <a:off x="8713685" y="2831799"/>
            <a:ext cx="16831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a:ea typeface="+mn-ea"/>
                <a:cs typeface="+mn-cs"/>
              </a:rPr>
              <a:t>Platform</a:t>
            </a:r>
          </a:p>
        </p:txBody>
      </p:sp>
      <p:pic>
        <p:nvPicPr>
          <p:cNvPr id="218" name="Picture 10" descr="תוצאת תמונה עבור ‪azure service fabric logo‬‏">
            <a:extLst>
              <a:ext uri="{FF2B5EF4-FFF2-40B4-BE49-F238E27FC236}">
                <a16:creationId xmlns:a16="http://schemas.microsoft.com/office/drawing/2014/main" id="{EC289A85-E8CE-4F99-A781-1378CD40B7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1745" y="3387466"/>
            <a:ext cx="599843" cy="599843"/>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10" descr="תוצאת תמונה עבור ‪azure kubernetes service‬‏">
            <a:extLst>
              <a:ext uri="{FF2B5EF4-FFF2-40B4-BE49-F238E27FC236}">
                <a16:creationId xmlns:a16="http://schemas.microsoft.com/office/drawing/2014/main" id="{4874D3D4-61B1-40FE-96DA-55C2D655FA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5819" y="3379899"/>
            <a:ext cx="740981" cy="615072"/>
          </a:xfrm>
          <a:prstGeom prst="rect">
            <a:avLst/>
          </a:prstGeom>
          <a:noFill/>
          <a:extLst>
            <a:ext uri="{909E8E84-426E-40DD-AFC4-6F175D3DCCD1}">
              <a14:hiddenFill xmlns:a14="http://schemas.microsoft.com/office/drawing/2010/main">
                <a:solidFill>
                  <a:srgbClr val="FFFFFF"/>
                </a:solidFill>
              </a14:hiddenFill>
            </a:ext>
          </a:extLst>
        </p:spPr>
      </p:pic>
      <p:grpSp>
        <p:nvGrpSpPr>
          <p:cNvPr id="220" name="Group 219">
            <a:extLst>
              <a:ext uri="{FF2B5EF4-FFF2-40B4-BE49-F238E27FC236}">
                <a16:creationId xmlns:a16="http://schemas.microsoft.com/office/drawing/2014/main" id="{F32F2398-C4AF-4C38-80C5-164D594025FE}"/>
              </a:ext>
            </a:extLst>
          </p:cNvPr>
          <p:cNvGrpSpPr/>
          <p:nvPr/>
        </p:nvGrpSpPr>
        <p:grpSpPr>
          <a:xfrm>
            <a:off x="9699565" y="3359155"/>
            <a:ext cx="1728361" cy="669197"/>
            <a:chOff x="10049911" y="2917842"/>
            <a:chExt cx="1504962" cy="582700"/>
          </a:xfrm>
        </p:grpSpPr>
        <p:pic>
          <p:nvPicPr>
            <p:cNvPr id="221" name="Picture 10" descr="תוצאת תמונה עבור ‪azure virtual machine logo‬‏">
              <a:extLst>
                <a:ext uri="{FF2B5EF4-FFF2-40B4-BE49-F238E27FC236}">
                  <a16:creationId xmlns:a16="http://schemas.microsoft.com/office/drawing/2014/main" id="{EF732F73-87FB-46FB-AC63-741947F99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2379" y="2917842"/>
              <a:ext cx="569629" cy="569629"/>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6" descr="תוצאת תמונה עבור ‪docker kubernetes‬‏">
              <a:extLst>
                <a:ext uri="{FF2B5EF4-FFF2-40B4-BE49-F238E27FC236}">
                  <a16:creationId xmlns:a16="http://schemas.microsoft.com/office/drawing/2014/main" id="{7627C1F4-CFD7-4123-9459-02735BFC3758}"/>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9577" r="41083" b="20702"/>
            <a:stretch/>
          </p:blipFill>
          <p:spPr bwMode="auto">
            <a:xfrm>
              <a:off x="10049911" y="3006460"/>
              <a:ext cx="678777" cy="4940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6" descr="תוצאת תמונה עבור ‪docker kubernetes‬‏">
              <a:extLst>
                <a:ext uri="{FF2B5EF4-FFF2-40B4-BE49-F238E27FC236}">
                  <a16:creationId xmlns:a16="http://schemas.microsoft.com/office/drawing/2014/main" id="{F805B351-CDAD-40DC-B131-1D040D465E5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57972" t="10674" b="21067"/>
            <a:stretch/>
          </p:blipFill>
          <p:spPr bwMode="auto">
            <a:xfrm>
              <a:off x="11060286" y="2983361"/>
              <a:ext cx="494587" cy="4940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4" name="Group 223">
            <a:extLst>
              <a:ext uri="{FF2B5EF4-FFF2-40B4-BE49-F238E27FC236}">
                <a16:creationId xmlns:a16="http://schemas.microsoft.com/office/drawing/2014/main" id="{484306F6-449F-461E-905E-601716C8168A}"/>
              </a:ext>
            </a:extLst>
          </p:cNvPr>
          <p:cNvGrpSpPr/>
          <p:nvPr/>
        </p:nvGrpSpPr>
        <p:grpSpPr>
          <a:xfrm>
            <a:off x="8767937" y="1870837"/>
            <a:ext cx="1252653" cy="815451"/>
            <a:chOff x="8767937" y="2727177"/>
            <a:chExt cx="1252653" cy="815451"/>
          </a:xfrm>
        </p:grpSpPr>
        <p:sp>
          <p:nvSpPr>
            <p:cNvPr id="225" name="Freeform 13" title="Icon of a cloud">
              <a:extLst>
                <a:ext uri="{FF2B5EF4-FFF2-40B4-BE49-F238E27FC236}">
                  <a16:creationId xmlns:a16="http://schemas.microsoft.com/office/drawing/2014/main" id="{100BA36D-DE0F-435F-B84D-134DD9AEF2FB}"/>
                </a:ext>
              </a:extLst>
            </p:cNvPr>
            <p:cNvSpPr>
              <a:spLocks noChangeAspect="1"/>
            </p:cNvSpPr>
            <p:nvPr/>
          </p:nvSpPr>
          <p:spPr bwMode="auto">
            <a:xfrm>
              <a:off x="8767937" y="2727177"/>
              <a:ext cx="1252653" cy="68715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Processing_E9F5" title="Icon of two interlocked gears">
              <a:extLst>
                <a:ext uri="{FF2B5EF4-FFF2-40B4-BE49-F238E27FC236}">
                  <a16:creationId xmlns:a16="http://schemas.microsoft.com/office/drawing/2014/main" id="{B45C0219-7119-4FB3-81CB-0F91ACD5CAE4}"/>
                </a:ext>
              </a:extLst>
            </p:cNvPr>
            <p:cNvSpPr>
              <a:spLocks noChangeAspect="1" noEditPoints="1"/>
            </p:cNvSpPr>
            <p:nvPr/>
          </p:nvSpPr>
          <p:spPr bwMode="auto">
            <a:xfrm>
              <a:off x="9445458" y="3041725"/>
              <a:ext cx="575132" cy="50090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chemeClr val="bg1"/>
            </a:solidFill>
            <a:ln w="222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7" name="Picture 8" descr="תוצאת תמונה עבור ‪azure container registry‬‏">
            <a:extLst>
              <a:ext uri="{FF2B5EF4-FFF2-40B4-BE49-F238E27FC236}">
                <a16:creationId xmlns:a16="http://schemas.microsoft.com/office/drawing/2014/main" id="{4EE2F2A0-ECD0-4EAE-B20D-CCDEA5D81E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878" y="3342977"/>
            <a:ext cx="723442" cy="72344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27" descr="A close up of a sign&#10;&#10;Description automatically generated">
            <a:extLst>
              <a:ext uri="{FF2B5EF4-FFF2-40B4-BE49-F238E27FC236}">
                <a16:creationId xmlns:a16="http://schemas.microsoft.com/office/drawing/2014/main" id="{EF59C510-4869-472E-92D2-C673590F1DF5}"/>
              </a:ext>
            </a:extLst>
          </p:cNvPr>
          <p:cNvPicPr>
            <a:picLocks noChangeAspect="1"/>
          </p:cNvPicPr>
          <p:nvPr/>
        </p:nvPicPr>
        <p:blipFill>
          <a:blip r:embed="rId11"/>
          <a:stretch>
            <a:fillRect/>
          </a:stretch>
        </p:blipFill>
        <p:spPr>
          <a:xfrm>
            <a:off x="4222721" y="3379900"/>
            <a:ext cx="592658" cy="592658"/>
          </a:xfrm>
          <a:prstGeom prst="rect">
            <a:avLst/>
          </a:prstGeom>
        </p:spPr>
      </p:pic>
      <p:pic>
        <p:nvPicPr>
          <p:cNvPr id="229" name="Picture 228" descr="A picture containing drawing&#10;&#10;Description automatically generated">
            <a:extLst>
              <a:ext uri="{FF2B5EF4-FFF2-40B4-BE49-F238E27FC236}">
                <a16:creationId xmlns:a16="http://schemas.microsoft.com/office/drawing/2014/main" id="{94A32404-AE0C-4E11-A919-AF946A98B093}"/>
              </a:ext>
            </a:extLst>
          </p:cNvPr>
          <p:cNvPicPr>
            <a:picLocks noChangeAspect="1"/>
          </p:cNvPicPr>
          <p:nvPr/>
        </p:nvPicPr>
        <p:blipFill>
          <a:blip r:embed="rId12"/>
          <a:stretch>
            <a:fillRect/>
          </a:stretch>
        </p:blipFill>
        <p:spPr>
          <a:xfrm>
            <a:off x="6156755" y="3439205"/>
            <a:ext cx="935068" cy="580726"/>
          </a:xfrm>
          <a:prstGeom prst="rect">
            <a:avLst/>
          </a:prstGeom>
        </p:spPr>
      </p:pic>
      <p:pic>
        <p:nvPicPr>
          <p:cNvPr id="230" name="Picture 229" descr="A close up of a sign&#10;&#10;Description automatically generated">
            <a:extLst>
              <a:ext uri="{FF2B5EF4-FFF2-40B4-BE49-F238E27FC236}">
                <a16:creationId xmlns:a16="http://schemas.microsoft.com/office/drawing/2014/main" id="{B0786990-5F9D-4655-88E8-71E01861ADF6}"/>
              </a:ext>
            </a:extLst>
          </p:cNvPr>
          <p:cNvPicPr>
            <a:picLocks noChangeAspect="1"/>
          </p:cNvPicPr>
          <p:nvPr/>
        </p:nvPicPr>
        <p:blipFill>
          <a:blip r:embed="rId13"/>
          <a:stretch>
            <a:fillRect/>
          </a:stretch>
        </p:blipFill>
        <p:spPr>
          <a:xfrm>
            <a:off x="1522824" y="3199904"/>
            <a:ext cx="1113441" cy="869877"/>
          </a:xfrm>
          <a:prstGeom prst="rect">
            <a:avLst/>
          </a:prstGeom>
        </p:spPr>
      </p:pic>
      <p:pic>
        <p:nvPicPr>
          <p:cNvPr id="231" name="Picture 230" descr="A drawing of a cartoon character&#10;&#10;Description automatically generated">
            <a:extLst>
              <a:ext uri="{FF2B5EF4-FFF2-40B4-BE49-F238E27FC236}">
                <a16:creationId xmlns:a16="http://schemas.microsoft.com/office/drawing/2014/main" id="{6CB96D23-ABA1-4F7F-8E44-5EF90DCE3492}"/>
              </a:ext>
            </a:extLst>
          </p:cNvPr>
          <p:cNvPicPr>
            <a:picLocks noChangeAspect="1"/>
          </p:cNvPicPr>
          <p:nvPr/>
        </p:nvPicPr>
        <p:blipFill>
          <a:blip r:embed="rId14"/>
          <a:stretch>
            <a:fillRect/>
          </a:stretch>
        </p:blipFill>
        <p:spPr>
          <a:xfrm>
            <a:off x="563868" y="3360254"/>
            <a:ext cx="1013732" cy="612304"/>
          </a:xfrm>
          <a:prstGeom prst="rect">
            <a:avLst/>
          </a:prstGeom>
        </p:spPr>
      </p:pic>
      <p:pic>
        <p:nvPicPr>
          <p:cNvPr id="232" name="Picture 231" descr="A drawing of a face&#10;&#10;Description automatically generated">
            <a:extLst>
              <a:ext uri="{FF2B5EF4-FFF2-40B4-BE49-F238E27FC236}">
                <a16:creationId xmlns:a16="http://schemas.microsoft.com/office/drawing/2014/main" id="{83DA2C3B-F10C-4611-9D56-8CC8868CF1F3}"/>
              </a:ext>
            </a:extLst>
          </p:cNvPr>
          <p:cNvPicPr>
            <a:picLocks noChangeAspect="1"/>
          </p:cNvPicPr>
          <p:nvPr/>
        </p:nvPicPr>
        <p:blipFill rotWithShape="1">
          <a:blip r:embed="rId15"/>
          <a:srcRect l="20598" t="9019" r="20454" b="6622"/>
          <a:stretch/>
        </p:blipFill>
        <p:spPr>
          <a:xfrm>
            <a:off x="2658073" y="3289217"/>
            <a:ext cx="1013732" cy="723553"/>
          </a:xfrm>
          <a:prstGeom prst="rect">
            <a:avLst/>
          </a:prstGeom>
        </p:spPr>
      </p:pic>
      <p:sp>
        <p:nvSpPr>
          <p:cNvPr id="69" name="Rectangle: Rounded Corners 68">
            <a:extLst>
              <a:ext uri="{FF2B5EF4-FFF2-40B4-BE49-F238E27FC236}">
                <a16:creationId xmlns:a16="http://schemas.microsoft.com/office/drawing/2014/main" id="{2B6B585A-F310-42FF-B3BC-78D9BF20A845}"/>
              </a:ext>
            </a:extLst>
          </p:cNvPr>
          <p:cNvSpPr/>
          <p:nvPr/>
        </p:nvSpPr>
        <p:spPr bwMode="auto">
          <a:xfrm>
            <a:off x="4027572" y="4374755"/>
            <a:ext cx="3163985"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panose="020F0502020204030204"/>
                <a:ea typeface="+mn-ea"/>
                <a:cs typeface="Segoe UI" pitchFamily="34" charset="0"/>
              </a:rPr>
              <a:t>Vulnerability assessment</a:t>
            </a:r>
          </a:p>
        </p:txBody>
      </p:sp>
      <p:sp>
        <p:nvSpPr>
          <p:cNvPr id="70" name="Rectangle: Rounded Corners 69">
            <a:extLst>
              <a:ext uri="{FF2B5EF4-FFF2-40B4-BE49-F238E27FC236}">
                <a16:creationId xmlns:a16="http://schemas.microsoft.com/office/drawing/2014/main" id="{8DD1B451-A5D7-4D7A-950F-E41F47C39CF5}"/>
              </a:ext>
            </a:extLst>
          </p:cNvPr>
          <p:cNvSpPr/>
          <p:nvPr/>
        </p:nvSpPr>
        <p:spPr bwMode="auto">
          <a:xfrm>
            <a:off x="7435035" y="4889317"/>
            <a:ext cx="4289264"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panose="020F0502020204030204"/>
                <a:ea typeface="+mn-ea"/>
                <a:cs typeface="Segoe UI" pitchFamily="34" charset="0"/>
              </a:rPr>
              <a:t>Runtime threat detection</a:t>
            </a:r>
          </a:p>
        </p:txBody>
      </p:sp>
      <p:sp>
        <p:nvSpPr>
          <p:cNvPr id="71" name="Rectangle: Rounded Corners 70">
            <a:extLst>
              <a:ext uri="{FF2B5EF4-FFF2-40B4-BE49-F238E27FC236}">
                <a16:creationId xmlns:a16="http://schemas.microsoft.com/office/drawing/2014/main" id="{02129D19-54B2-4D95-8D35-9D25D4526114}"/>
              </a:ext>
            </a:extLst>
          </p:cNvPr>
          <p:cNvSpPr/>
          <p:nvPr/>
        </p:nvSpPr>
        <p:spPr bwMode="auto">
          <a:xfrm>
            <a:off x="7435035" y="5405837"/>
            <a:ext cx="4289264"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panose="020F0502020204030204"/>
                <a:ea typeface="+mn-ea"/>
                <a:cs typeface="Segoe UI" pitchFamily="34" charset="0"/>
              </a:rPr>
              <a:t>Compliance – CIS Benchmarks</a:t>
            </a:r>
          </a:p>
        </p:txBody>
      </p:sp>
      <p:sp>
        <p:nvSpPr>
          <p:cNvPr id="72" name="Rectangle: Rounded Corners 71">
            <a:extLst>
              <a:ext uri="{FF2B5EF4-FFF2-40B4-BE49-F238E27FC236}">
                <a16:creationId xmlns:a16="http://schemas.microsoft.com/office/drawing/2014/main" id="{D25B8AC6-1688-49D2-9FB0-85F51C4587A6}"/>
              </a:ext>
            </a:extLst>
          </p:cNvPr>
          <p:cNvSpPr/>
          <p:nvPr/>
        </p:nvSpPr>
        <p:spPr bwMode="auto">
          <a:xfrm>
            <a:off x="7404296" y="4367163"/>
            <a:ext cx="4320003" cy="349675"/>
          </a:xfrm>
          <a:prstGeom prst="roundRect">
            <a:avLst>
              <a:gd name="adj" fmla="val 3125"/>
            </a:avLst>
          </a:prstGeom>
          <a:solidFill>
            <a:srgbClr val="F2F9F8"/>
          </a:solidFill>
          <a:ln w="12700" cap="flat" cmpd="sng" algn="ctr">
            <a:solidFill>
              <a:srgbClr val="79BEB5"/>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panose="020F0502020204030204"/>
                <a:ea typeface="+mn-ea"/>
                <a:cs typeface="Segoe UI" pitchFamily="34" charset="0"/>
              </a:rPr>
              <a:t>Environment Hardening </a:t>
            </a:r>
          </a:p>
        </p:txBody>
      </p:sp>
      <p:pic>
        <p:nvPicPr>
          <p:cNvPr id="76" name="Picture 2">
            <a:extLst>
              <a:ext uri="{FF2B5EF4-FFF2-40B4-BE49-F238E27FC236}">
                <a16:creationId xmlns:a16="http://schemas.microsoft.com/office/drawing/2014/main" id="{A8D5ADC8-43C9-4790-B415-A6978E7E3D7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61768" y="5401385"/>
            <a:ext cx="4095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4E4E548E-0490-4320-A456-F59EE3FE787D}"/>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104021" y="4358769"/>
            <a:ext cx="4095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a:extLst>
              <a:ext uri="{FF2B5EF4-FFF2-40B4-BE49-F238E27FC236}">
                <a16:creationId xmlns:a16="http://schemas.microsoft.com/office/drawing/2014/main" id="{CB4832FB-304F-4F3F-8DB1-EE9460A4A993}"/>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56976" y="4346948"/>
            <a:ext cx="4095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a:extLst>
              <a:ext uri="{FF2B5EF4-FFF2-40B4-BE49-F238E27FC236}">
                <a16:creationId xmlns:a16="http://schemas.microsoft.com/office/drawing/2014/main" id="{560DD48B-F878-4F91-AFFE-E72333E8EF3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56975" y="4870159"/>
            <a:ext cx="409575" cy="40957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AC5224A9-BD01-46E6-A9C6-4DF910057E72}"/>
              </a:ext>
            </a:extLst>
          </p:cNvPr>
          <p:cNvGrpSpPr/>
          <p:nvPr/>
        </p:nvGrpSpPr>
        <p:grpSpPr>
          <a:xfrm>
            <a:off x="10899319" y="4901071"/>
            <a:ext cx="321953" cy="321953"/>
            <a:chOff x="9359520" y="3769088"/>
            <a:chExt cx="562496" cy="562496"/>
          </a:xfrm>
        </p:grpSpPr>
        <p:pic>
          <p:nvPicPr>
            <p:cNvPr id="82" name="Picture 81">
              <a:extLst>
                <a:ext uri="{FF2B5EF4-FFF2-40B4-BE49-F238E27FC236}">
                  <a16:creationId xmlns:a16="http://schemas.microsoft.com/office/drawing/2014/main" id="{455A78F2-318E-4C63-AA68-6A29533BA3F7}"/>
                </a:ext>
              </a:extLst>
            </p:cNvPr>
            <p:cNvPicPr>
              <a:picLocks noChangeAspect="1"/>
            </p:cNvPicPr>
            <p:nvPr/>
          </p:nvPicPr>
          <p:blipFill>
            <a:blip r:embed="rId18"/>
            <a:stretch>
              <a:fillRect/>
            </a:stretch>
          </p:blipFill>
          <p:spPr>
            <a:xfrm>
              <a:off x="9359520" y="3769088"/>
              <a:ext cx="562496" cy="562496"/>
            </a:xfrm>
            <a:prstGeom prst="rect">
              <a:avLst/>
            </a:prstGeom>
          </p:spPr>
        </p:pic>
        <p:pic>
          <p:nvPicPr>
            <p:cNvPr id="83" name="Picture 82" descr="A drawing of a cartoon character&#10;&#10;Description generated with high confidence">
              <a:extLst>
                <a:ext uri="{FF2B5EF4-FFF2-40B4-BE49-F238E27FC236}">
                  <a16:creationId xmlns:a16="http://schemas.microsoft.com/office/drawing/2014/main" id="{5B845303-444F-4D57-81E6-0EC36465F704}"/>
                </a:ext>
              </a:extLst>
            </p:cNvPr>
            <p:cNvPicPr>
              <a:picLocks noChangeAspect="1"/>
            </p:cNvPicPr>
            <p:nvPr/>
          </p:nvPicPr>
          <p:blipFill>
            <a:blip r:embed="rId19"/>
            <a:stretch>
              <a:fillRect/>
            </a:stretch>
          </p:blipFill>
          <p:spPr>
            <a:xfrm>
              <a:off x="9701200" y="4009990"/>
              <a:ext cx="220815" cy="220815"/>
            </a:xfrm>
            <a:prstGeom prst="rect">
              <a:avLst/>
            </a:prstGeom>
          </p:spPr>
        </p:pic>
      </p:grpSp>
      <p:grpSp>
        <p:nvGrpSpPr>
          <p:cNvPr id="84" name="Group 83">
            <a:extLst>
              <a:ext uri="{FF2B5EF4-FFF2-40B4-BE49-F238E27FC236}">
                <a16:creationId xmlns:a16="http://schemas.microsoft.com/office/drawing/2014/main" id="{B1229B88-62DD-4403-A3FF-6B4D25F04663}"/>
              </a:ext>
            </a:extLst>
          </p:cNvPr>
          <p:cNvGrpSpPr/>
          <p:nvPr/>
        </p:nvGrpSpPr>
        <p:grpSpPr>
          <a:xfrm>
            <a:off x="10911577" y="5445195"/>
            <a:ext cx="321953" cy="321953"/>
            <a:chOff x="9359520" y="3769088"/>
            <a:chExt cx="562496" cy="562496"/>
          </a:xfrm>
        </p:grpSpPr>
        <p:pic>
          <p:nvPicPr>
            <p:cNvPr id="85" name="Picture 84">
              <a:extLst>
                <a:ext uri="{FF2B5EF4-FFF2-40B4-BE49-F238E27FC236}">
                  <a16:creationId xmlns:a16="http://schemas.microsoft.com/office/drawing/2014/main" id="{7B07D05B-3EB4-40AD-9D6E-A538C3A8F5E6}"/>
                </a:ext>
              </a:extLst>
            </p:cNvPr>
            <p:cNvPicPr>
              <a:picLocks noChangeAspect="1"/>
            </p:cNvPicPr>
            <p:nvPr/>
          </p:nvPicPr>
          <p:blipFill>
            <a:blip r:embed="rId18"/>
            <a:stretch>
              <a:fillRect/>
            </a:stretch>
          </p:blipFill>
          <p:spPr>
            <a:xfrm>
              <a:off x="9359520" y="3769088"/>
              <a:ext cx="562496" cy="562496"/>
            </a:xfrm>
            <a:prstGeom prst="rect">
              <a:avLst/>
            </a:prstGeom>
          </p:spPr>
        </p:pic>
        <p:pic>
          <p:nvPicPr>
            <p:cNvPr id="86" name="Picture 85" descr="A drawing of a cartoon character&#10;&#10;Description generated with high confidence">
              <a:extLst>
                <a:ext uri="{FF2B5EF4-FFF2-40B4-BE49-F238E27FC236}">
                  <a16:creationId xmlns:a16="http://schemas.microsoft.com/office/drawing/2014/main" id="{5AB17F30-363D-4FC7-9A80-2A4D5B1A2D37}"/>
                </a:ext>
              </a:extLst>
            </p:cNvPr>
            <p:cNvPicPr>
              <a:picLocks noChangeAspect="1"/>
            </p:cNvPicPr>
            <p:nvPr/>
          </p:nvPicPr>
          <p:blipFill>
            <a:blip r:embed="rId19"/>
            <a:stretch>
              <a:fillRect/>
            </a:stretch>
          </p:blipFill>
          <p:spPr>
            <a:xfrm>
              <a:off x="9701200" y="4009990"/>
              <a:ext cx="220815" cy="220815"/>
            </a:xfrm>
            <a:prstGeom prst="rect">
              <a:avLst/>
            </a:prstGeom>
          </p:spPr>
        </p:pic>
      </p:grpSp>
      <p:pic>
        <p:nvPicPr>
          <p:cNvPr id="87" name="Picture 10" descr="תוצאת תמונה עבור ‪azure kubernetes service‬‏">
            <a:extLst>
              <a:ext uri="{FF2B5EF4-FFF2-40B4-BE49-F238E27FC236}">
                <a16:creationId xmlns:a16="http://schemas.microsoft.com/office/drawing/2014/main" id="{CB1A0678-6998-4AD8-9AD7-F03F5DEA1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5871" y="5401385"/>
            <a:ext cx="421256" cy="34967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תוצאת תמונה עבור ‪azure kubernetes service‬‏">
            <a:extLst>
              <a:ext uri="{FF2B5EF4-FFF2-40B4-BE49-F238E27FC236}">
                <a16:creationId xmlns:a16="http://schemas.microsoft.com/office/drawing/2014/main" id="{18519FD6-1E21-4602-9185-F1458B279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5871" y="4895135"/>
            <a:ext cx="421256" cy="34967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תוצאת תמונה עבור ‪azure kubernetes service‬‏">
            <a:extLst>
              <a:ext uri="{FF2B5EF4-FFF2-40B4-BE49-F238E27FC236}">
                <a16:creationId xmlns:a16="http://schemas.microsoft.com/office/drawing/2014/main" id="{24740274-9771-4CC7-A9F2-1CA376E740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5871" y="4361896"/>
            <a:ext cx="421256" cy="34967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 descr="תוצאת תמונה עבור ‪azure container registry‬‏">
            <a:extLst>
              <a:ext uri="{FF2B5EF4-FFF2-40B4-BE49-F238E27FC236}">
                <a16:creationId xmlns:a16="http://schemas.microsoft.com/office/drawing/2014/main" id="{8FC42876-1A90-4130-909A-857034D6A772}"/>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39383" y="4367163"/>
            <a:ext cx="4095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329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EE8CB7E-E0DD-41A6-A15D-1943F3F9E79F}"/>
              </a:ext>
            </a:extLst>
          </p:cNvPr>
          <p:cNvSpPr txBox="1">
            <a:spLocks/>
          </p:cNvSpPr>
          <p:nvPr/>
        </p:nvSpPr>
        <p:spPr>
          <a:xfrm>
            <a:off x="469592" y="1795068"/>
            <a:ext cx="4501242" cy="424731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Seamless deployment</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and configuration of the vulnerability scanner – Qualys (a VA scanning market leader)</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Scan</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container images for vulnerabilities upon push to an ACR</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Visibility</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to v</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ulnerable ACR container images including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ulnerabilities details, severity classification</a:t>
            </a:r>
            <a:r>
              <a:rPr kumimoji="0" lang="en-US" sz="2000" b="0" i="0" u="none" strike="noStrike" kern="1200" cap="none" spc="0" normalizeH="0" baseline="0" noProof="0">
                <a:ln>
                  <a:noFill/>
                </a:ln>
                <a:solidFill>
                  <a:srgbClr val="000000"/>
                </a:solidFill>
                <a:effectLst/>
                <a:uLnTx/>
                <a:uFillTx/>
                <a:latin typeface="Segoe UI"/>
                <a:ea typeface="+mn-ea"/>
                <a:cs typeface="+mn-cs"/>
              </a:rPr>
              <a:t> and guidance to remediation</a:t>
            </a: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56EE32EC-3F5A-4E7D-9BF9-EAB96013652B}"/>
              </a:ext>
            </a:extLst>
          </p:cNvPr>
          <p:cNvSpPr/>
          <p:nvPr/>
        </p:nvSpPr>
        <p:spPr>
          <a:xfrm>
            <a:off x="175460" y="1110557"/>
            <a:ext cx="12192001" cy="400110"/>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Public Preview available in </a:t>
            </a:r>
            <a:r>
              <a:rPr kumimoji="0" lang="en-US" sz="2000" b="0" i="1" u="none" strike="noStrike" kern="1200" cap="none" spc="0" normalizeH="0" baseline="0" noProof="0">
                <a:ln>
                  <a:noFill/>
                </a:ln>
                <a:solidFill>
                  <a:srgbClr val="0078D4"/>
                </a:solidFill>
                <a:effectLst/>
                <a:uLnTx/>
                <a:uFillTx/>
                <a:latin typeface="Segoe UI"/>
                <a:ea typeface="+mn-ea"/>
                <a:cs typeface="Segoe UI" panose="020B0502040204020203" pitchFamily="34" charset="0"/>
              </a:rPr>
              <a:t>standard </a:t>
            </a: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ASC with a new Container Registries bundle</a:t>
            </a:r>
          </a:p>
        </p:txBody>
      </p:sp>
      <p:pic>
        <p:nvPicPr>
          <p:cNvPr id="4" name="Picture 3" descr="A screenshot of a computer screen&#10;&#10;Description automatically generated">
            <a:extLst>
              <a:ext uri="{FF2B5EF4-FFF2-40B4-BE49-F238E27FC236}">
                <a16:creationId xmlns:a16="http://schemas.microsoft.com/office/drawing/2014/main" id="{787FDAA8-048E-41B1-9FC9-D1601697A633}"/>
              </a:ext>
            </a:extLst>
          </p:cNvPr>
          <p:cNvPicPr>
            <a:picLocks noChangeAspect="1"/>
          </p:cNvPicPr>
          <p:nvPr/>
        </p:nvPicPr>
        <p:blipFill>
          <a:blip r:embed="rId3"/>
          <a:stretch>
            <a:fillRect/>
          </a:stretch>
        </p:blipFill>
        <p:spPr>
          <a:xfrm>
            <a:off x="5351522" y="1795068"/>
            <a:ext cx="6615426" cy="424731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7C99698F-1989-4ADF-82E8-7C7625BD21C1}"/>
              </a:ext>
            </a:extLst>
          </p:cNvPr>
          <p:cNvSpPr txBox="1">
            <a:spLocks/>
          </p:cNvSpPr>
          <p:nvPr/>
        </p:nvSpPr>
        <p:spPr>
          <a:xfrm>
            <a:off x="588262" y="457200"/>
            <a:ext cx="1137868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Built-in vulnerability assessment for container images</a:t>
            </a:r>
          </a:p>
        </p:txBody>
      </p:sp>
    </p:spTree>
    <p:extLst>
      <p:ext uri="{BB962C8B-B14F-4D97-AF65-F5344CB8AC3E}">
        <p14:creationId xmlns:p14="http://schemas.microsoft.com/office/powerpoint/2010/main" val="41672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50E6DFED-B7E7-4530-BE4A-4A25A00BCB93}"/>
              </a:ext>
            </a:extLst>
          </p:cNvPr>
          <p:cNvPicPr>
            <a:picLocks noChangeAspect="1"/>
          </p:cNvPicPr>
          <p:nvPr/>
        </p:nvPicPr>
        <p:blipFill rotWithShape="1">
          <a:blip r:embed="rId3"/>
          <a:srcRect l="3253"/>
          <a:stretch/>
        </p:blipFill>
        <p:spPr>
          <a:xfrm>
            <a:off x="6445446" y="3943395"/>
            <a:ext cx="5652284" cy="272034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56EE32EC-3F5A-4E7D-9BF9-EAB96013652B}"/>
              </a:ext>
            </a:extLst>
          </p:cNvPr>
          <p:cNvSpPr/>
          <p:nvPr/>
        </p:nvSpPr>
        <p:spPr>
          <a:xfrm>
            <a:off x="175460" y="1110557"/>
            <a:ext cx="12192001" cy="400110"/>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Available in </a:t>
            </a:r>
            <a:r>
              <a:rPr kumimoji="0" lang="en-US" sz="2000" b="0" i="1" u="none" strike="noStrike" kern="1200" cap="none" spc="0" normalizeH="0" baseline="0" noProof="0">
                <a:ln>
                  <a:noFill/>
                </a:ln>
                <a:solidFill>
                  <a:srgbClr val="0078D4"/>
                </a:solidFill>
                <a:effectLst/>
                <a:uLnTx/>
                <a:uFillTx/>
                <a:latin typeface="Segoe UI"/>
                <a:ea typeface="+mn-ea"/>
                <a:cs typeface="Segoe UI" panose="020B0502040204020203" pitchFamily="34" charset="0"/>
              </a:rPr>
              <a:t>standard </a:t>
            </a: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ASC with a new Container Service bundle</a:t>
            </a:r>
          </a:p>
        </p:txBody>
      </p:sp>
      <p:pic>
        <p:nvPicPr>
          <p:cNvPr id="6" name="Picture 5">
            <a:extLst>
              <a:ext uri="{FF2B5EF4-FFF2-40B4-BE49-F238E27FC236}">
                <a16:creationId xmlns:a16="http://schemas.microsoft.com/office/drawing/2014/main" id="{3A41992E-82F0-4B86-9D15-157FA56CE5F7}"/>
              </a:ext>
            </a:extLst>
          </p:cNvPr>
          <p:cNvPicPr>
            <a:picLocks noChangeAspect="1"/>
          </p:cNvPicPr>
          <p:nvPr/>
        </p:nvPicPr>
        <p:blipFill>
          <a:blip r:embed="rId4"/>
          <a:stretch>
            <a:fillRect/>
          </a:stretch>
        </p:blipFill>
        <p:spPr>
          <a:xfrm>
            <a:off x="357768" y="1796912"/>
            <a:ext cx="398354" cy="398354"/>
          </a:xfrm>
          <a:prstGeom prst="rect">
            <a:avLst/>
          </a:prstGeom>
        </p:spPr>
      </p:pic>
      <p:pic>
        <p:nvPicPr>
          <p:cNvPr id="8" name="Picture 7">
            <a:extLst>
              <a:ext uri="{FF2B5EF4-FFF2-40B4-BE49-F238E27FC236}">
                <a16:creationId xmlns:a16="http://schemas.microsoft.com/office/drawing/2014/main" id="{6CC0B255-77F7-4C83-911A-127384BEFC23}"/>
              </a:ext>
            </a:extLst>
          </p:cNvPr>
          <p:cNvPicPr>
            <a:picLocks noChangeAspect="1"/>
          </p:cNvPicPr>
          <p:nvPr/>
        </p:nvPicPr>
        <p:blipFill>
          <a:blip r:embed="rId4"/>
          <a:stretch>
            <a:fillRect/>
          </a:stretch>
        </p:blipFill>
        <p:spPr>
          <a:xfrm>
            <a:off x="333368" y="4185387"/>
            <a:ext cx="398354" cy="398354"/>
          </a:xfrm>
          <a:prstGeom prst="rect">
            <a:avLst/>
          </a:prstGeom>
        </p:spPr>
      </p:pic>
      <p:sp>
        <p:nvSpPr>
          <p:cNvPr id="9" name="Text Placeholder 5">
            <a:extLst>
              <a:ext uri="{FF2B5EF4-FFF2-40B4-BE49-F238E27FC236}">
                <a16:creationId xmlns:a16="http://schemas.microsoft.com/office/drawing/2014/main" id="{978C3EBA-53F8-4C03-885B-12D452B89EF1}"/>
              </a:ext>
            </a:extLst>
          </p:cNvPr>
          <p:cNvSpPr txBox="1">
            <a:spLocks/>
          </p:cNvSpPr>
          <p:nvPr/>
        </p:nvSpPr>
        <p:spPr>
          <a:xfrm>
            <a:off x="682814" y="1763259"/>
            <a:ext cx="5413186" cy="49060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745"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Protecting Container hosts (IaaS)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CIS Docker Benchmark assessment </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continuous monitoring of your Docker configuration against</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Node Threat Protection</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Intelligent analytics for threat detection </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745"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Protecting AKS</a:t>
            </a:r>
          </a:p>
          <a:p>
            <a:pPr marL="448193"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Actionable recommendations</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448193"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based on AKS best practices and includes threat remediation</a:t>
            </a:r>
            <a:endParaRPr kumimoji="0" lang="en-US" sz="1765"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48193"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Cluster and Node Threat detection</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Intelligent analytics for threat detection based on AKS audit log and Linux </a:t>
            </a:r>
            <a:r>
              <a:rPr kumimoji="0" lang="en-US" sz="1961"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Auditd</a:t>
            </a:r>
            <a:endPar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67F75E05-1A4C-4E61-A20B-A13D8D39C8E8}"/>
              </a:ext>
            </a:extLst>
          </p:cNvPr>
          <p:cNvPicPr>
            <a:picLocks noChangeAspect="1"/>
          </p:cNvPicPr>
          <p:nvPr/>
        </p:nvPicPr>
        <p:blipFill rotWithShape="1">
          <a:blip r:embed="rId5"/>
          <a:srcRect b="18744"/>
          <a:stretch/>
        </p:blipFill>
        <p:spPr>
          <a:xfrm>
            <a:off x="6421046" y="1664555"/>
            <a:ext cx="5652284" cy="273213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2">
            <a:extLst>
              <a:ext uri="{FF2B5EF4-FFF2-40B4-BE49-F238E27FC236}">
                <a16:creationId xmlns:a16="http://schemas.microsoft.com/office/drawing/2014/main" id="{E425EC96-CE2E-46F3-A1CD-61E98F57FF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Title 1">
            <a:extLst>
              <a:ext uri="{FF2B5EF4-FFF2-40B4-BE49-F238E27FC236}">
                <a16:creationId xmlns:a16="http://schemas.microsoft.com/office/drawing/2014/main" id="{A6C82F1A-3180-4D8D-AAE5-8DA6C54C8FC1}"/>
              </a:ext>
            </a:extLst>
          </p:cNvPr>
          <p:cNvSpPr txBox="1">
            <a:spLocks/>
          </p:cNvSpPr>
          <p:nvPr/>
        </p:nvSpPr>
        <p:spPr>
          <a:xfrm>
            <a:off x="588262" y="457200"/>
            <a:ext cx="1137868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hardening  and Threat detection</a:t>
            </a:r>
          </a:p>
        </p:txBody>
      </p:sp>
    </p:spTree>
    <p:extLst>
      <p:ext uri="{BB962C8B-B14F-4D97-AF65-F5344CB8AC3E}">
        <p14:creationId xmlns:p14="http://schemas.microsoft.com/office/powerpoint/2010/main" val="2947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dirty="0"/>
              <a:t>Goals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dirty="0"/>
              <a:t>Production Patterns for AKS in Azure</a:t>
            </a:r>
          </a:p>
          <a:p>
            <a:r>
              <a:rPr lang="en-GB" dirty="0"/>
              <a:t>How to manage AKS clusters at scale?</a:t>
            </a:r>
          </a:p>
          <a:p>
            <a:r>
              <a:rPr lang="en-CA" dirty="0"/>
              <a:t>What to observe for within AKS clusters?</a:t>
            </a:r>
          </a:p>
          <a:p>
            <a:r>
              <a:rPr lang="en-CA" dirty="0"/>
              <a:t>What security controls should be put in place?</a:t>
            </a:r>
          </a:p>
          <a:p>
            <a:r>
              <a:rPr lang="en-CA" dirty="0"/>
              <a:t>Do I need a Service Mesh?</a:t>
            </a:r>
            <a:endParaRPr lang="en-GB" dirty="0"/>
          </a:p>
        </p:txBody>
      </p:sp>
    </p:spTree>
    <p:extLst>
      <p:ext uri="{BB962C8B-B14F-4D97-AF65-F5344CB8AC3E}">
        <p14:creationId xmlns:p14="http://schemas.microsoft.com/office/powerpoint/2010/main" val="64133445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4DF3-5DFC-49EF-949B-CF03B4A4C6C3}"/>
              </a:ext>
            </a:extLst>
          </p:cNvPr>
          <p:cNvSpPr>
            <a:spLocks noGrp="1"/>
          </p:cNvSpPr>
          <p:nvPr>
            <p:ph type="title"/>
          </p:nvPr>
        </p:nvSpPr>
        <p:spPr/>
        <p:txBody>
          <a:bodyPr/>
          <a:lstStyle/>
          <a:p>
            <a:r>
              <a:rPr lang="en-US">
                <a:cs typeface="Segoe UI Light" panose="020B0502040204020203" pitchFamily="34" charset="0"/>
              </a:rPr>
              <a:t>Container host level detection- Examples</a:t>
            </a:r>
            <a:endParaRPr lang="en-US"/>
          </a:p>
        </p:txBody>
      </p:sp>
      <p:sp>
        <p:nvSpPr>
          <p:cNvPr id="3" name="Content Placeholder 2">
            <a:extLst>
              <a:ext uri="{FF2B5EF4-FFF2-40B4-BE49-F238E27FC236}">
                <a16:creationId xmlns:a16="http://schemas.microsoft.com/office/drawing/2014/main" id="{C63ACFE8-BDE4-452C-B5E2-4F4D749E1867}"/>
              </a:ext>
            </a:extLst>
          </p:cNvPr>
          <p:cNvSpPr>
            <a:spLocks noGrp="1"/>
          </p:cNvSpPr>
          <p:nvPr>
            <p:ph idx="1"/>
          </p:nvPr>
        </p:nvSpPr>
        <p:spPr/>
        <p:txBody>
          <a:bodyPr>
            <a:normAutofit lnSpcReduction="10000"/>
          </a:bodyPr>
          <a:lstStyle/>
          <a:p>
            <a:pPr marL="448193" indent="-448193"/>
            <a:r>
              <a:rPr lang="en-US"/>
              <a:t>Linux based analytics</a:t>
            </a:r>
          </a:p>
          <a:p>
            <a:pPr marL="905393" lvl="1" indent="-448193"/>
            <a:r>
              <a:rPr lang="en-US"/>
              <a:t>Ransomware behavior</a:t>
            </a:r>
          </a:p>
          <a:p>
            <a:pPr marL="905393" lvl="1" indent="-448193"/>
            <a:r>
              <a:rPr lang="en-US"/>
              <a:t>Web shell detection</a:t>
            </a:r>
          </a:p>
          <a:p>
            <a:pPr marL="905393" lvl="1" indent="-448193"/>
            <a:r>
              <a:rPr lang="en-US"/>
              <a:t>Connection with TI IPs   </a:t>
            </a:r>
          </a:p>
          <a:p>
            <a:pPr marL="457200" lvl="1" indent="0">
              <a:buNone/>
            </a:pPr>
            <a:r>
              <a:rPr lang="en-US"/>
              <a:t>…</a:t>
            </a:r>
          </a:p>
          <a:p>
            <a:pPr marL="448193" indent="-448193"/>
            <a:r>
              <a:rPr lang="en-US"/>
              <a:t>Container based analytics </a:t>
            </a:r>
          </a:p>
          <a:p>
            <a:pPr marL="905393" lvl="1" indent="-448193"/>
            <a:r>
              <a:rPr lang="en-US"/>
              <a:t>Privileged container</a:t>
            </a:r>
          </a:p>
          <a:p>
            <a:pPr marL="905393" lvl="1" indent="-448193"/>
            <a:r>
              <a:rPr lang="en-US"/>
              <a:t>Exposed docker daemon </a:t>
            </a:r>
          </a:p>
          <a:p>
            <a:pPr marL="905393" lvl="1" indent="-448193"/>
            <a:r>
              <a:rPr lang="en-US"/>
              <a:t>SSH server running in a Container</a:t>
            </a:r>
          </a:p>
          <a:p>
            <a:pPr marL="905393" lvl="1" indent="-448193"/>
            <a:r>
              <a:rPr lang="en-US"/>
              <a:t>Crypto Mining Container</a:t>
            </a:r>
          </a:p>
          <a:p>
            <a:pPr marL="905393" lvl="1" indent="-448193"/>
            <a:r>
              <a:rPr lang="en-US"/>
              <a:t>Suspicious access to API server</a:t>
            </a:r>
          </a:p>
        </p:txBody>
      </p:sp>
      <p:sp>
        <p:nvSpPr>
          <p:cNvPr id="7" name="Rectangle 6">
            <a:extLst>
              <a:ext uri="{FF2B5EF4-FFF2-40B4-BE49-F238E27FC236}">
                <a16:creationId xmlns:a16="http://schemas.microsoft.com/office/drawing/2014/main" id="{8E3EFB74-70E0-4AAD-BEBC-D386687EC4AA}"/>
              </a:ext>
            </a:extLst>
          </p:cNvPr>
          <p:cNvSpPr/>
          <p:nvPr/>
        </p:nvSpPr>
        <p:spPr bwMode="auto">
          <a:xfrm>
            <a:off x="8802250" y="2632909"/>
            <a:ext cx="2662382" cy="1615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Continues research</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Based on Linux </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AuditD</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agent and network information analysis</a:t>
            </a:r>
          </a:p>
        </p:txBody>
      </p:sp>
      <p:sp>
        <p:nvSpPr>
          <p:cNvPr id="8" name="Oval 7">
            <a:extLst>
              <a:ext uri="{FF2B5EF4-FFF2-40B4-BE49-F238E27FC236}">
                <a16:creationId xmlns:a16="http://schemas.microsoft.com/office/drawing/2014/main" id="{040FAB8E-3109-4155-906C-ED2A9E747384}"/>
              </a:ext>
            </a:extLst>
          </p:cNvPr>
          <p:cNvSpPr/>
          <p:nvPr/>
        </p:nvSpPr>
        <p:spPr>
          <a:xfrm>
            <a:off x="10403756" y="260350"/>
            <a:ext cx="1531070" cy="1460500"/>
          </a:xfrm>
          <a:prstGeom prst="ellipse">
            <a:avLst/>
          </a:prstGeom>
          <a:solidFill>
            <a:schemeClr val="bg1"/>
          </a:solidFill>
          <a:ln w="38100">
            <a:solidFill>
              <a:srgbClr val="0070C0"/>
            </a:solid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DF5545D-C617-4E16-AEB3-833317765CF3}"/>
              </a:ext>
            </a:extLst>
          </p:cNvPr>
          <p:cNvSpPr/>
          <p:nvPr/>
        </p:nvSpPr>
        <p:spPr>
          <a:xfrm rot="1870520">
            <a:off x="10271244" y="562438"/>
            <a:ext cx="1747956" cy="95410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Tier</a:t>
            </a:r>
          </a:p>
        </p:txBody>
      </p:sp>
    </p:spTree>
    <p:extLst>
      <p:ext uri="{BB962C8B-B14F-4D97-AF65-F5344CB8AC3E}">
        <p14:creationId xmlns:p14="http://schemas.microsoft.com/office/powerpoint/2010/main" val="31497438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4DF3-5DFC-49EF-949B-CF03B4A4C6C3}"/>
              </a:ext>
            </a:extLst>
          </p:cNvPr>
          <p:cNvSpPr>
            <a:spLocks noGrp="1"/>
          </p:cNvSpPr>
          <p:nvPr>
            <p:ph type="title"/>
          </p:nvPr>
        </p:nvSpPr>
        <p:spPr/>
        <p:txBody>
          <a:bodyPr/>
          <a:lstStyle/>
          <a:p>
            <a:r>
              <a:rPr lang="en-US">
                <a:cs typeface="Segoe UI Light" panose="020B0502040204020203" pitchFamily="34" charset="0"/>
              </a:rPr>
              <a:t>AKS Cluster Level detection - Examples  </a:t>
            </a:r>
            <a:endParaRPr lang="en-US"/>
          </a:p>
        </p:txBody>
      </p:sp>
      <p:sp>
        <p:nvSpPr>
          <p:cNvPr id="3" name="Content Placeholder 2">
            <a:extLst>
              <a:ext uri="{FF2B5EF4-FFF2-40B4-BE49-F238E27FC236}">
                <a16:creationId xmlns:a16="http://schemas.microsoft.com/office/drawing/2014/main" id="{C63ACFE8-BDE4-452C-B5E2-4F4D749E1867}"/>
              </a:ext>
            </a:extLst>
          </p:cNvPr>
          <p:cNvSpPr>
            <a:spLocks noGrp="1"/>
          </p:cNvSpPr>
          <p:nvPr>
            <p:ph idx="1"/>
          </p:nvPr>
        </p:nvSpPr>
        <p:spPr/>
        <p:txBody>
          <a:bodyPr>
            <a:normAutofit/>
          </a:bodyPr>
          <a:lstStyle/>
          <a:p>
            <a:pPr fontAlgn="t"/>
            <a:r>
              <a:rPr lang="en-US"/>
              <a:t>Role binding to cluster-admin </a:t>
            </a:r>
          </a:p>
          <a:p>
            <a:pPr fontAlgn="t"/>
            <a:r>
              <a:rPr lang="en-US"/>
              <a:t>Exposed Kubernetes dashboard </a:t>
            </a:r>
          </a:p>
          <a:p>
            <a:pPr fontAlgn="t"/>
            <a:r>
              <a:rPr lang="en-US"/>
              <a:t>High privileges roles</a:t>
            </a:r>
          </a:p>
          <a:p>
            <a:pPr fontAlgn="t"/>
            <a:r>
              <a:rPr lang="en-US"/>
              <a:t>Create containers in </a:t>
            </a:r>
            <a:r>
              <a:rPr lang="en-US" err="1"/>
              <a:t>kube</a:t>
            </a:r>
            <a:r>
              <a:rPr lang="en-US"/>
              <a:t>-system namespace</a:t>
            </a:r>
          </a:p>
          <a:p>
            <a:pPr fontAlgn="t"/>
            <a:r>
              <a:rPr lang="en-US"/>
              <a:t>Malicious images - digital currency mining container</a:t>
            </a:r>
          </a:p>
          <a:p>
            <a:pPr fontAlgn="t"/>
            <a:r>
              <a:rPr lang="en-US"/>
              <a:t>Privileged containers</a:t>
            </a:r>
          </a:p>
          <a:p>
            <a:pPr fontAlgn="t"/>
            <a:r>
              <a:rPr lang="en-US"/>
              <a:t>Sensitive mounts</a:t>
            </a:r>
          </a:p>
          <a:p>
            <a:pPr marL="0" indent="0" fontAlgn="t">
              <a:buNone/>
            </a:pPr>
            <a:endParaRPr lang="en-US"/>
          </a:p>
          <a:p>
            <a:endParaRPr lang="en-US"/>
          </a:p>
        </p:txBody>
      </p:sp>
      <p:sp>
        <p:nvSpPr>
          <p:cNvPr id="8" name="Rectangle 7">
            <a:extLst>
              <a:ext uri="{FF2B5EF4-FFF2-40B4-BE49-F238E27FC236}">
                <a16:creationId xmlns:a16="http://schemas.microsoft.com/office/drawing/2014/main" id="{1A85A60C-F3AC-4D77-B514-A5C59E230FB3}"/>
              </a:ext>
            </a:extLst>
          </p:cNvPr>
          <p:cNvSpPr/>
          <p:nvPr/>
        </p:nvSpPr>
        <p:spPr bwMode="auto">
          <a:xfrm>
            <a:off x="9278932" y="2632908"/>
            <a:ext cx="1989432" cy="1592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Kubernetes audit logs analysis  </a:t>
            </a:r>
          </a:p>
        </p:txBody>
      </p:sp>
      <p:sp>
        <p:nvSpPr>
          <p:cNvPr id="10" name="Oval 9">
            <a:extLst>
              <a:ext uri="{FF2B5EF4-FFF2-40B4-BE49-F238E27FC236}">
                <a16:creationId xmlns:a16="http://schemas.microsoft.com/office/drawing/2014/main" id="{80B79C80-D8EA-4530-9848-528977DDA074}"/>
              </a:ext>
            </a:extLst>
          </p:cNvPr>
          <p:cNvSpPr/>
          <p:nvPr/>
        </p:nvSpPr>
        <p:spPr>
          <a:xfrm>
            <a:off x="10403756" y="260350"/>
            <a:ext cx="1531070" cy="1460500"/>
          </a:xfrm>
          <a:prstGeom prst="ellipse">
            <a:avLst/>
          </a:prstGeom>
          <a:solidFill>
            <a:schemeClr val="bg1"/>
          </a:solidFill>
          <a:ln w="38100">
            <a:solidFill>
              <a:srgbClr val="0070C0"/>
            </a:solid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ED22254-B2F0-4231-A9D7-17A56568752E}"/>
              </a:ext>
            </a:extLst>
          </p:cNvPr>
          <p:cNvSpPr/>
          <p:nvPr/>
        </p:nvSpPr>
        <p:spPr>
          <a:xfrm rot="1870520">
            <a:off x="10283121" y="538661"/>
            <a:ext cx="1747956" cy="95410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New AKS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Bundle</a:t>
            </a:r>
          </a:p>
        </p:txBody>
      </p:sp>
    </p:spTree>
    <p:extLst>
      <p:ext uri="{BB962C8B-B14F-4D97-AF65-F5344CB8AC3E}">
        <p14:creationId xmlns:p14="http://schemas.microsoft.com/office/powerpoint/2010/main" val="14003282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pPr>
              <a:lnSpc>
                <a:spcPct val="90000"/>
              </a:lnSpc>
            </a:pPr>
            <a:r>
              <a:rPr lang="en-US" sz="3100"/>
              <a:t>Recommendations based upon security controls enabled in AKS</a:t>
            </a:r>
          </a:p>
        </p:txBody>
      </p:sp>
      <p:pic>
        <p:nvPicPr>
          <p:cNvPr id="5" name="Content Placeholder 4">
            <a:extLst>
              <a:ext uri="{FF2B5EF4-FFF2-40B4-BE49-F238E27FC236}">
                <a16:creationId xmlns:a16="http://schemas.microsoft.com/office/drawing/2014/main" id="{A06F5CAC-2583-B44F-97EC-C7B7AAC6011F}"/>
              </a:ext>
            </a:extLst>
          </p:cNvPr>
          <p:cNvPicPr>
            <a:picLocks noGrp="1" noChangeAspect="1"/>
          </p:cNvPicPr>
          <p:nvPr>
            <p:ph sz="quarter" idx="10"/>
          </p:nvPr>
        </p:nvPicPr>
        <p:blipFill rotWithShape="1">
          <a:blip r:embed="rId3"/>
          <a:stretch/>
        </p:blipFill>
        <p:spPr>
          <a:xfrm>
            <a:off x="1889438" y="948853"/>
            <a:ext cx="8210526" cy="5788420"/>
          </a:xfrm>
          <a:prstGeom prst="rect">
            <a:avLst/>
          </a:prstGeom>
          <a:noFill/>
        </p:spPr>
      </p:pic>
    </p:spTree>
    <p:extLst>
      <p:ext uri="{BB962C8B-B14F-4D97-AF65-F5344CB8AC3E}">
        <p14:creationId xmlns:p14="http://schemas.microsoft.com/office/powerpoint/2010/main" val="204281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fontScale="90000"/>
          </a:bodyPr>
          <a:lstStyle/>
          <a:p>
            <a:r>
              <a:rPr lang="en-US"/>
              <a:t>Recommendations based upon audit log analysis</a:t>
            </a:r>
          </a:p>
        </p:txBody>
      </p:sp>
      <p:pic>
        <p:nvPicPr>
          <p:cNvPr id="6" name="Content Placeholder 5">
            <a:extLst>
              <a:ext uri="{FF2B5EF4-FFF2-40B4-BE49-F238E27FC236}">
                <a16:creationId xmlns:a16="http://schemas.microsoft.com/office/drawing/2014/main" id="{414F9F8E-E79E-DB4E-B6FB-28D6652CC818}"/>
              </a:ext>
            </a:extLst>
          </p:cNvPr>
          <p:cNvPicPr>
            <a:picLocks noGrp="1" noChangeAspect="1"/>
          </p:cNvPicPr>
          <p:nvPr>
            <p:ph sz="quarter" idx="10"/>
          </p:nvPr>
        </p:nvPicPr>
        <p:blipFill>
          <a:blip r:embed="rId3"/>
          <a:stretch>
            <a:fillRect/>
          </a:stretch>
        </p:blipFill>
        <p:spPr>
          <a:xfrm>
            <a:off x="588263" y="1144155"/>
            <a:ext cx="11018520" cy="5288890"/>
          </a:xfrm>
          <a:prstGeom prst="rect">
            <a:avLst/>
          </a:prstGeom>
          <a:noFill/>
        </p:spPr>
      </p:pic>
    </p:spTree>
    <p:extLst>
      <p:ext uri="{BB962C8B-B14F-4D97-AF65-F5344CB8AC3E}">
        <p14:creationId xmlns:p14="http://schemas.microsoft.com/office/powerpoint/2010/main" val="247081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002E-59EF-4E68-8BAA-F4952A1D5BCF}"/>
              </a:ext>
            </a:extLst>
          </p:cNvPr>
          <p:cNvSpPr>
            <a:spLocks noGrp="1"/>
          </p:cNvSpPr>
          <p:nvPr>
            <p:ph type="title"/>
          </p:nvPr>
        </p:nvSpPr>
        <p:spPr>
          <a:xfrm>
            <a:off x="585216" y="2537210"/>
            <a:ext cx="10082784" cy="997196"/>
          </a:xfrm>
        </p:spPr>
        <p:txBody>
          <a:bodyPr/>
          <a:lstStyle/>
          <a:p>
            <a:br>
              <a:rPr lang="en-US" dirty="0"/>
            </a:br>
            <a:r>
              <a:rPr lang="en-US" dirty="0"/>
              <a:t>ASC Container Security by Example</a:t>
            </a:r>
            <a:endParaRPr lang="en-US" dirty="0">
              <a:cs typeface="Segoe UI"/>
            </a:endParaRPr>
          </a:p>
        </p:txBody>
      </p:sp>
    </p:spTree>
    <p:extLst>
      <p:ext uri="{BB962C8B-B14F-4D97-AF65-F5344CB8AC3E}">
        <p14:creationId xmlns:p14="http://schemas.microsoft.com/office/powerpoint/2010/main" val="203054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角丸四角形 336">
            <a:extLst>
              <a:ext uri="{FF2B5EF4-FFF2-40B4-BE49-F238E27FC236}">
                <a16:creationId xmlns:a16="http://schemas.microsoft.com/office/drawing/2014/main" id="{DEA39DDA-9276-41C5-B017-786FC1BABF18}"/>
              </a:ext>
            </a:extLst>
          </p:cNvPr>
          <p:cNvSpPr/>
          <p:nvPr/>
        </p:nvSpPr>
        <p:spPr>
          <a:xfrm>
            <a:off x="1911281" y="1594718"/>
            <a:ext cx="9644321" cy="4903381"/>
          </a:xfrm>
          <a:prstGeom prst="roundRect">
            <a:avLst>
              <a:gd name="adj" fmla="val 0"/>
            </a:avLst>
          </a:prstGeom>
          <a:solidFill>
            <a:schemeClr val="bg1"/>
          </a:solidFill>
          <a:ln>
            <a:solidFill>
              <a:srgbClr val="0070C0"/>
            </a:solidFill>
            <a:headEnd type="none" w="med" len="med"/>
            <a:tailEnd type="none" w="med" len="med"/>
          </a:ln>
          <a:effectLst>
            <a:outerShdw blurRad="190500" dist="50800" dir="8100000" algn="tr" rotWithShape="0">
              <a:prstClr val="black">
                <a:alpha val="25000"/>
              </a:prstClr>
            </a:outerShdw>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7387" y="1724112"/>
            <a:ext cx="620353" cy="514942"/>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996574" y="1981583"/>
            <a:ext cx="1536008" cy="1545138"/>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144793" y="219719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986251" y="165935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799305" y="415504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6013909" y="419360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481177" y="415504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801838" y="576283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480524" y="444060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639024" y="517016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3120619" y="579886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799305"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957804"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969638" y="461353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335223" y="579886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6013909"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172409"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184242" y="461353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lIns="45720" rIns="4572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web application</a:t>
            </a:r>
          </a:p>
        </p:txBody>
      </p:sp>
      <p:sp>
        <p:nvSpPr>
          <p:cNvPr id="53" name="Title 16">
            <a:extLst>
              <a:ext uri="{FF2B5EF4-FFF2-40B4-BE49-F238E27FC236}">
                <a16:creationId xmlns:a16="http://schemas.microsoft.com/office/drawing/2014/main" id="{9ABB4FC8-ECFB-4CAB-8BB4-B8C5BA63D0C7}"/>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ASC protecting against advanced cloud threats</a:t>
            </a:r>
          </a:p>
        </p:txBody>
      </p:sp>
      <p:pic>
        <p:nvPicPr>
          <p:cNvPr id="69" name="Graphic 68">
            <a:extLst>
              <a:ext uri="{FF2B5EF4-FFF2-40B4-BE49-F238E27FC236}">
                <a16:creationId xmlns:a16="http://schemas.microsoft.com/office/drawing/2014/main" id="{555519D6-21DC-4F49-9B05-6A4CB08357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59389" y="1249062"/>
            <a:ext cx="278606" cy="278606"/>
          </a:xfrm>
          <a:prstGeom prst="rect">
            <a:avLst/>
          </a:prstGeom>
        </p:spPr>
      </p:pic>
      <p:sp>
        <p:nvSpPr>
          <p:cNvPr id="70" name="Rectangle 69">
            <a:extLst>
              <a:ext uri="{FF2B5EF4-FFF2-40B4-BE49-F238E27FC236}">
                <a16:creationId xmlns:a16="http://schemas.microsoft.com/office/drawing/2014/main" id="{EDFD12B7-D5DE-43D0-99BF-68C38CB77BED}"/>
              </a:ext>
            </a:extLst>
          </p:cNvPr>
          <p:cNvSpPr/>
          <p:nvPr/>
        </p:nvSpPr>
        <p:spPr>
          <a:xfrm>
            <a:off x="2324909" y="1608016"/>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4" name="Picture 73">
            <a:extLst>
              <a:ext uri="{FF2B5EF4-FFF2-40B4-BE49-F238E27FC236}">
                <a16:creationId xmlns:a16="http://schemas.microsoft.com/office/drawing/2014/main" id="{94567599-4DB1-4EFC-A19D-93E7AB85191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715664"/>
            <a:ext cx="122798" cy="122799"/>
          </a:xfrm>
          <a:prstGeom prst="rect">
            <a:avLst/>
          </a:prstGeom>
        </p:spPr>
      </p:pic>
      <p:sp>
        <p:nvSpPr>
          <p:cNvPr id="76" name="Rectangle 75">
            <a:extLst>
              <a:ext uri="{FF2B5EF4-FFF2-40B4-BE49-F238E27FC236}">
                <a16:creationId xmlns:a16="http://schemas.microsoft.com/office/drawing/2014/main" id="{4155084F-16D2-49AD-A74E-5461EA30E7F6}"/>
              </a:ext>
            </a:extLst>
          </p:cNvPr>
          <p:cNvSpPr/>
          <p:nvPr/>
        </p:nvSpPr>
        <p:spPr>
          <a:xfrm>
            <a:off x="2324909" y="1904065"/>
            <a:ext cx="352174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fix vulnerable image</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7" name="Picture 76">
            <a:extLst>
              <a:ext uri="{FF2B5EF4-FFF2-40B4-BE49-F238E27FC236}">
                <a16:creationId xmlns:a16="http://schemas.microsoft.com/office/drawing/2014/main" id="{103E1CD3-CF74-4A54-9488-8F463FBA0218}"/>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2011713"/>
            <a:ext cx="122798" cy="122799"/>
          </a:xfrm>
          <a:prstGeom prst="rect">
            <a:avLst/>
          </a:prstGeom>
        </p:spPr>
      </p:pic>
      <p:sp>
        <p:nvSpPr>
          <p:cNvPr id="2" name="TextBox 1">
            <a:extLst>
              <a:ext uri="{FF2B5EF4-FFF2-40B4-BE49-F238E27FC236}">
                <a16:creationId xmlns:a16="http://schemas.microsoft.com/office/drawing/2014/main" id="{0B2343C8-A8AD-4527-8A95-9B9351C7EA8D}"/>
              </a:ext>
            </a:extLst>
          </p:cNvPr>
          <p:cNvSpPr txBox="1"/>
          <p:nvPr/>
        </p:nvSpPr>
        <p:spPr>
          <a:xfrm>
            <a:off x="2015256" y="1665045"/>
            <a:ext cx="39995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2828"/>
                </a:solidFill>
                <a:effectLst/>
                <a:uLnTx/>
                <a:uFillTx/>
                <a:latin typeface="Segoe UI Semibold"/>
                <a:ea typeface="+mn-ea"/>
                <a:cs typeface="Arial" charset="0"/>
              </a:rPr>
              <a:t>1</a:t>
            </a:r>
          </a:p>
        </p:txBody>
      </p:sp>
    </p:spTree>
    <p:extLst>
      <p:ext uri="{BB962C8B-B14F-4D97-AF65-F5344CB8AC3E}">
        <p14:creationId xmlns:p14="http://schemas.microsoft.com/office/powerpoint/2010/main" val="67268090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角丸四角形 336">
            <a:extLst>
              <a:ext uri="{FF2B5EF4-FFF2-40B4-BE49-F238E27FC236}">
                <a16:creationId xmlns:a16="http://schemas.microsoft.com/office/drawing/2014/main" id="{DEA39DDA-9276-41C5-B017-786FC1BABF18}"/>
              </a:ext>
            </a:extLst>
          </p:cNvPr>
          <p:cNvSpPr/>
          <p:nvPr/>
        </p:nvSpPr>
        <p:spPr>
          <a:xfrm>
            <a:off x="1911281" y="1594718"/>
            <a:ext cx="9644321" cy="4903381"/>
          </a:xfrm>
          <a:prstGeom prst="roundRect">
            <a:avLst>
              <a:gd name="adj" fmla="val 0"/>
            </a:avLst>
          </a:prstGeom>
          <a:solidFill>
            <a:schemeClr val="bg1"/>
          </a:solidFill>
          <a:ln>
            <a:solidFill>
              <a:srgbClr val="0070C0"/>
            </a:solidFill>
            <a:headEnd type="none" w="med" len="med"/>
            <a:tailEnd type="none" w="med" len="med"/>
          </a:ln>
          <a:effectLst>
            <a:outerShdw blurRad="190500" dist="50800" dir="8100000" algn="tr" rotWithShape="0">
              <a:prstClr val="black">
                <a:alpha val="25000"/>
              </a:prstClr>
            </a:outerShdw>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52" y="304787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996574" y="1981583"/>
            <a:ext cx="1536008" cy="1545138"/>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144793" y="219719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986251" y="165935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799305" y="415504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6013909" y="419360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481177" y="415504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801838" y="576283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480524" y="444060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639024" y="517016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3120619" y="579886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799305"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957804"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969638" y="461353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335223" y="579886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6013909"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172409"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184242" y="461353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lIns="45720" rIns="4572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web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p:cNvCxnSpPr>
          <p:nvPr/>
        </p:nvCxnSpPr>
        <p:spPr>
          <a:xfrm>
            <a:off x="1422580" y="3482649"/>
            <a:ext cx="4673420" cy="1047122"/>
          </a:xfrm>
          <a:prstGeom prst="straightConnector1">
            <a:avLst/>
          </a:prstGeom>
          <a:noFill/>
          <a:ln w="38100" cap="flat" cmpd="sng" algn="ctr">
            <a:solidFill>
              <a:srgbClr val="D83B01"/>
            </a:solidFill>
            <a:prstDash val="solid"/>
            <a:headEnd type="none" w="lg" len="med"/>
            <a:tailEnd type="triangle"/>
          </a:ln>
          <a:effectLst/>
        </p:spPr>
      </p:cxnSp>
      <p:sp>
        <p:nvSpPr>
          <p:cNvPr id="37" name="TextBox 36">
            <a:extLst>
              <a:ext uri="{FF2B5EF4-FFF2-40B4-BE49-F238E27FC236}">
                <a16:creationId xmlns:a16="http://schemas.microsoft.com/office/drawing/2014/main" id="{DBC733F1-B821-49B7-840F-62C531D39466}"/>
              </a:ext>
            </a:extLst>
          </p:cNvPr>
          <p:cNvSpPr txBox="1"/>
          <p:nvPr/>
        </p:nvSpPr>
        <p:spPr>
          <a:xfrm>
            <a:off x="3691609" y="372472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3" name="Speech Bubble: Rectangle 42">
            <a:extLst>
              <a:ext uri="{FF2B5EF4-FFF2-40B4-BE49-F238E27FC236}">
                <a16:creationId xmlns:a16="http://schemas.microsoft.com/office/drawing/2014/main" id="{2A204BC0-F1B1-4CB6-8CB6-F77776F8E41C}"/>
              </a:ext>
            </a:extLst>
          </p:cNvPr>
          <p:cNvSpPr/>
          <p:nvPr/>
        </p:nvSpPr>
        <p:spPr bwMode="auto">
          <a:xfrm>
            <a:off x="4051712" y="3640960"/>
            <a:ext cx="740799" cy="270365"/>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45720"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cxnSp>
        <p:nvCxnSpPr>
          <p:cNvPr id="44" name="Straight Arrow Connector 43" descr="1">
            <a:extLst>
              <a:ext uri="{FF2B5EF4-FFF2-40B4-BE49-F238E27FC236}">
                <a16:creationId xmlns:a16="http://schemas.microsoft.com/office/drawing/2014/main" id="{17D53910-B60C-43BD-A6E3-9E057F84EAD3}"/>
              </a:ext>
            </a:extLst>
          </p:cNvPr>
          <p:cNvCxnSpPr>
            <a:cxnSpLocks/>
          </p:cNvCxnSpPr>
          <p:nvPr/>
        </p:nvCxnSpPr>
        <p:spPr>
          <a:xfrm flipV="1">
            <a:off x="7194282" y="267510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45" name="TextBox 44">
            <a:extLst>
              <a:ext uri="{FF2B5EF4-FFF2-40B4-BE49-F238E27FC236}">
                <a16:creationId xmlns:a16="http://schemas.microsoft.com/office/drawing/2014/main" id="{1BB3EAE7-05FC-46AE-9AE3-5277691F4493}"/>
              </a:ext>
            </a:extLst>
          </p:cNvPr>
          <p:cNvSpPr txBox="1"/>
          <p:nvPr/>
        </p:nvSpPr>
        <p:spPr>
          <a:xfrm>
            <a:off x="7057323" y="377475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46" name="Speech Bubble: Rectangle 45">
            <a:extLst>
              <a:ext uri="{FF2B5EF4-FFF2-40B4-BE49-F238E27FC236}">
                <a16:creationId xmlns:a16="http://schemas.microsoft.com/office/drawing/2014/main" id="{CCC58DFE-51B0-4347-8E1D-A2E872383D93}"/>
              </a:ext>
            </a:extLst>
          </p:cNvPr>
          <p:cNvSpPr/>
          <p:nvPr/>
        </p:nvSpPr>
        <p:spPr bwMode="auto">
          <a:xfrm>
            <a:off x="7479870" y="384945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sp>
        <p:nvSpPr>
          <p:cNvPr id="53" name="Title 16">
            <a:extLst>
              <a:ext uri="{FF2B5EF4-FFF2-40B4-BE49-F238E27FC236}">
                <a16:creationId xmlns:a16="http://schemas.microsoft.com/office/drawing/2014/main" id="{9ABB4FC8-ECFB-4CAB-8BB4-B8C5BA63D0C7}"/>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ASC protecting against advanced cloud threats</a:t>
            </a:r>
          </a:p>
        </p:txBody>
      </p:sp>
      <p:pic>
        <p:nvPicPr>
          <p:cNvPr id="69" name="Graphic 68">
            <a:extLst>
              <a:ext uri="{FF2B5EF4-FFF2-40B4-BE49-F238E27FC236}">
                <a16:creationId xmlns:a16="http://schemas.microsoft.com/office/drawing/2014/main" id="{555519D6-21DC-4F49-9B05-6A4CB08357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59389" y="1249062"/>
            <a:ext cx="278606" cy="278606"/>
          </a:xfrm>
          <a:prstGeom prst="rect">
            <a:avLst/>
          </a:prstGeom>
        </p:spPr>
      </p:pic>
      <p:sp>
        <p:nvSpPr>
          <p:cNvPr id="70" name="Rectangle 69">
            <a:extLst>
              <a:ext uri="{FF2B5EF4-FFF2-40B4-BE49-F238E27FC236}">
                <a16:creationId xmlns:a16="http://schemas.microsoft.com/office/drawing/2014/main" id="{EDFD12B7-D5DE-43D0-99BF-68C38CB77BED}"/>
              </a:ext>
            </a:extLst>
          </p:cNvPr>
          <p:cNvSpPr/>
          <p:nvPr/>
        </p:nvSpPr>
        <p:spPr>
          <a:xfrm>
            <a:off x="2324909" y="1608016"/>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4" name="Picture 73">
            <a:extLst>
              <a:ext uri="{FF2B5EF4-FFF2-40B4-BE49-F238E27FC236}">
                <a16:creationId xmlns:a16="http://schemas.microsoft.com/office/drawing/2014/main" id="{94567599-4DB1-4EFC-A19D-93E7AB85191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715664"/>
            <a:ext cx="122798" cy="122799"/>
          </a:xfrm>
          <a:prstGeom prst="rect">
            <a:avLst/>
          </a:prstGeom>
        </p:spPr>
      </p:pic>
      <p:sp>
        <p:nvSpPr>
          <p:cNvPr id="76" name="Rectangle 75">
            <a:extLst>
              <a:ext uri="{FF2B5EF4-FFF2-40B4-BE49-F238E27FC236}">
                <a16:creationId xmlns:a16="http://schemas.microsoft.com/office/drawing/2014/main" id="{4155084F-16D2-49AD-A74E-5461EA30E7F6}"/>
              </a:ext>
            </a:extLst>
          </p:cNvPr>
          <p:cNvSpPr/>
          <p:nvPr/>
        </p:nvSpPr>
        <p:spPr>
          <a:xfrm>
            <a:off x="2324909" y="1904065"/>
            <a:ext cx="352174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fix vulnerable image</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7" name="Picture 76">
            <a:extLst>
              <a:ext uri="{FF2B5EF4-FFF2-40B4-BE49-F238E27FC236}">
                <a16:creationId xmlns:a16="http://schemas.microsoft.com/office/drawing/2014/main" id="{103E1CD3-CF74-4A54-9488-8F463FBA0218}"/>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2011713"/>
            <a:ext cx="122798" cy="122799"/>
          </a:xfrm>
          <a:prstGeom prst="rect">
            <a:avLst/>
          </a:prstGeom>
        </p:spPr>
      </p:pic>
      <p:sp>
        <p:nvSpPr>
          <p:cNvPr id="2" name="TextBox 1">
            <a:extLst>
              <a:ext uri="{FF2B5EF4-FFF2-40B4-BE49-F238E27FC236}">
                <a16:creationId xmlns:a16="http://schemas.microsoft.com/office/drawing/2014/main" id="{0B2343C8-A8AD-4527-8A95-9B9351C7EA8D}"/>
              </a:ext>
            </a:extLst>
          </p:cNvPr>
          <p:cNvSpPr txBox="1"/>
          <p:nvPr/>
        </p:nvSpPr>
        <p:spPr>
          <a:xfrm>
            <a:off x="2015256" y="1665045"/>
            <a:ext cx="39995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2828"/>
                </a:solidFill>
                <a:effectLst/>
                <a:uLnTx/>
                <a:uFillTx/>
                <a:latin typeface="Segoe UI Semibold"/>
                <a:ea typeface="+mn-ea"/>
                <a:cs typeface="Arial" charset="0"/>
              </a:rPr>
              <a:t>1</a:t>
            </a:r>
          </a:p>
        </p:txBody>
      </p:sp>
      <p:pic>
        <p:nvPicPr>
          <p:cNvPr id="42" name="Picture 10" descr="תוצאת תמונה עבור ‪azure kubernetes service‬‏">
            <a:extLst>
              <a:ext uri="{FF2B5EF4-FFF2-40B4-BE49-F238E27FC236}">
                <a16:creationId xmlns:a16="http://schemas.microsoft.com/office/drawing/2014/main" id="{933ED694-F43D-4928-B1DA-916C770E24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37387" y="1724112"/>
            <a:ext cx="620353" cy="514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74018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F4BE1A97-1E38-44DB-ABF2-CB4E89533F7B}"/>
              </a:ext>
            </a:extLst>
          </p:cNvPr>
          <p:cNvSpPr/>
          <p:nvPr/>
        </p:nvSpPr>
        <p:spPr>
          <a:xfrm>
            <a:off x="2330265" y="2215893"/>
            <a:ext cx="353866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98" name="Picture 4" descr="Image result for &quot;alert&quot; logo">
            <a:extLst>
              <a:ext uri="{FF2B5EF4-FFF2-40B4-BE49-F238E27FC236}">
                <a16:creationId xmlns:a16="http://schemas.microsoft.com/office/drawing/2014/main" id="{524BC1AC-05C2-4BA3-8A0B-DCA992963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675" y="2249177"/>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594718"/>
            <a:ext cx="9644321" cy="4903381"/>
          </a:xfrm>
          <a:prstGeom prst="roundRect">
            <a:avLst>
              <a:gd name="adj" fmla="val 0"/>
            </a:avLst>
          </a:prstGeom>
          <a:solidFill>
            <a:schemeClr val="bg1"/>
          </a:solidFill>
          <a:ln>
            <a:solidFill>
              <a:srgbClr val="0070C0"/>
            </a:solidFill>
            <a:headEnd type="none" w="med" len="med"/>
            <a:tailEnd type="none" w="med" len="med"/>
          </a:ln>
          <a:effectLst>
            <a:outerShdw blurRad="190500" dist="50800" dir="8100000" algn="tr" rotWithShape="0">
              <a:prstClr val="black">
                <a:alpha val="25000"/>
              </a:prstClr>
            </a:outerShdw>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52" y="304787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996574" y="1981583"/>
            <a:ext cx="1536008" cy="1545138"/>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144793" y="219719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986251" y="165935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799305" y="415504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6013909" y="419360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481177" y="415504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801838" y="576283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480524" y="444060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639024" y="517016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3120619" y="579886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799305"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957804"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969638" y="461353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335223" y="579886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6013909"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172409"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184242" y="461353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lIns="45720" rIns="4572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web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p:cNvCxnSpPr>
          <p:nvPr/>
        </p:nvCxnSpPr>
        <p:spPr>
          <a:xfrm>
            <a:off x="1422580" y="3482649"/>
            <a:ext cx="4673420" cy="1047122"/>
          </a:xfrm>
          <a:prstGeom prst="straightConnector1">
            <a:avLst/>
          </a:prstGeom>
          <a:noFill/>
          <a:ln w="38100" cap="flat" cmpd="sng" algn="ctr">
            <a:solidFill>
              <a:srgbClr val="D83B01"/>
            </a:solidFill>
            <a:prstDash val="solid"/>
            <a:headEnd type="none" w="lg" len="med"/>
            <a:tailEnd type="triangle"/>
          </a:ln>
          <a:effectLst/>
        </p:spPr>
      </p:cxnSp>
      <p:sp>
        <p:nvSpPr>
          <p:cNvPr id="37" name="TextBox 36">
            <a:extLst>
              <a:ext uri="{FF2B5EF4-FFF2-40B4-BE49-F238E27FC236}">
                <a16:creationId xmlns:a16="http://schemas.microsoft.com/office/drawing/2014/main" id="{DBC733F1-B821-49B7-840F-62C531D39466}"/>
              </a:ext>
            </a:extLst>
          </p:cNvPr>
          <p:cNvSpPr txBox="1"/>
          <p:nvPr/>
        </p:nvSpPr>
        <p:spPr>
          <a:xfrm>
            <a:off x="3691609" y="372472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3" name="Speech Bubble: Rectangle 42">
            <a:extLst>
              <a:ext uri="{FF2B5EF4-FFF2-40B4-BE49-F238E27FC236}">
                <a16:creationId xmlns:a16="http://schemas.microsoft.com/office/drawing/2014/main" id="{2A204BC0-F1B1-4CB6-8CB6-F77776F8E41C}"/>
              </a:ext>
            </a:extLst>
          </p:cNvPr>
          <p:cNvSpPr/>
          <p:nvPr/>
        </p:nvSpPr>
        <p:spPr bwMode="auto">
          <a:xfrm>
            <a:off x="4051712" y="3640960"/>
            <a:ext cx="740799" cy="270365"/>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45720"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cxnSp>
        <p:nvCxnSpPr>
          <p:cNvPr id="44" name="Straight Arrow Connector 43" descr="1">
            <a:extLst>
              <a:ext uri="{FF2B5EF4-FFF2-40B4-BE49-F238E27FC236}">
                <a16:creationId xmlns:a16="http://schemas.microsoft.com/office/drawing/2014/main" id="{17D53910-B60C-43BD-A6E3-9E057F84EAD3}"/>
              </a:ext>
            </a:extLst>
          </p:cNvPr>
          <p:cNvCxnSpPr>
            <a:cxnSpLocks/>
          </p:cNvCxnSpPr>
          <p:nvPr/>
        </p:nvCxnSpPr>
        <p:spPr>
          <a:xfrm flipV="1">
            <a:off x="7194282" y="267510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45" name="TextBox 44">
            <a:extLst>
              <a:ext uri="{FF2B5EF4-FFF2-40B4-BE49-F238E27FC236}">
                <a16:creationId xmlns:a16="http://schemas.microsoft.com/office/drawing/2014/main" id="{1BB3EAE7-05FC-46AE-9AE3-5277691F4493}"/>
              </a:ext>
            </a:extLst>
          </p:cNvPr>
          <p:cNvSpPr txBox="1"/>
          <p:nvPr/>
        </p:nvSpPr>
        <p:spPr>
          <a:xfrm>
            <a:off x="7057323" y="377475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46" name="Speech Bubble: Rectangle 45">
            <a:extLst>
              <a:ext uri="{FF2B5EF4-FFF2-40B4-BE49-F238E27FC236}">
                <a16:creationId xmlns:a16="http://schemas.microsoft.com/office/drawing/2014/main" id="{CCC58DFE-51B0-4347-8E1D-A2E872383D93}"/>
              </a:ext>
            </a:extLst>
          </p:cNvPr>
          <p:cNvSpPr/>
          <p:nvPr/>
        </p:nvSpPr>
        <p:spPr bwMode="auto">
          <a:xfrm>
            <a:off x="7479870" y="384945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sp>
        <p:nvSpPr>
          <p:cNvPr id="53" name="Title 16">
            <a:extLst>
              <a:ext uri="{FF2B5EF4-FFF2-40B4-BE49-F238E27FC236}">
                <a16:creationId xmlns:a16="http://schemas.microsoft.com/office/drawing/2014/main" id="{9ABB4FC8-ECFB-4CAB-8BB4-B8C5BA63D0C7}"/>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ASC protecting against advanced cloud threats</a:t>
            </a:r>
          </a:p>
        </p:txBody>
      </p:sp>
      <p:pic>
        <p:nvPicPr>
          <p:cNvPr id="69" name="Graphic 68">
            <a:extLst>
              <a:ext uri="{FF2B5EF4-FFF2-40B4-BE49-F238E27FC236}">
                <a16:creationId xmlns:a16="http://schemas.microsoft.com/office/drawing/2014/main" id="{555519D6-21DC-4F49-9B05-6A4CB08357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59389" y="1249062"/>
            <a:ext cx="278606" cy="278606"/>
          </a:xfrm>
          <a:prstGeom prst="rect">
            <a:avLst/>
          </a:prstGeom>
        </p:spPr>
      </p:pic>
      <p:sp>
        <p:nvSpPr>
          <p:cNvPr id="70" name="Rectangle 69">
            <a:extLst>
              <a:ext uri="{FF2B5EF4-FFF2-40B4-BE49-F238E27FC236}">
                <a16:creationId xmlns:a16="http://schemas.microsoft.com/office/drawing/2014/main" id="{EDFD12B7-D5DE-43D0-99BF-68C38CB77BED}"/>
              </a:ext>
            </a:extLst>
          </p:cNvPr>
          <p:cNvSpPr/>
          <p:nvPr/>
        </p:nvSpPr>
        <p:spPr>
          <a:xfrm>
            <a:off x="2324909" y="1608016"/>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4" name="Picture 73">
            <a:extLst>
              <a:ext uri="{FF2B5EF4-FFF2-40B4-BE49-F238E27FC236}">
                <a16:creationId xmlns:a16="http://schemas.microsoft.com/office/drawing/2014/main" id="{94567599-4DB1-4EFC-A19D-93E7AB851915}"/>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715664"/>
            <a:ext cx="122798" cy="122799"/>
          </a:xfrm>
          <a:prstGeom prst="rect">
            <a:avLst/>
          </a:prstGeom>
        </p:spPr>
      </p:pic>
      <p:sp>
        <p:nvSpPr>
          <p:cNvPr id="76" name="Rectangle 75">
            <a:extLst>
              <a:ext uri="{FF2B5EF4-FFF2-40B4-BE49-F238E27FC236}">
                <a16:creationId xmlns:a16="http://schemas.microsoft.com/office/drawing/2014/main" id="{4155084F-16D2-49AD-A74E-5461EA30E7F6}"/>
              </a:ext>
            </a:extLst>
          </p:cNvPr>
          <p:cNvSpPr/>
          <p:nvPr/>
        </p:nvSpPr>
        <p:spPr>
          <a:xfrm>
            <a:off x="2324909" y="1904065"/>
            <a:ext cx="352174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fix vulnerable image</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7" name="Picture 76">
            <a:extLst>
              <a:ext uri="{FF2B5EF4-FFF2-40B4-BE49-F238E27FC236}">
                <a16:creationId xmlns:a16="http://schemas.microsoft.com/office/drawing/2014/main" id="{103E1CD3-CF74-4A54-9488-8F463FBA0218}"/>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2011713"/>
            <a:ext cx="122798" cy="122799"/>
          </a:xfrm>
          <a:prstGeom prst="rect">
            <a:avLst/>
          </a:prstGeom>
        </p:spPr>
      </p:pic>
      <p:sp>
        <p:nvSpPr>
          <p:cNvPr id="2" name="TextBox 1">
            <a:extLst>
              <a:ext uri="{FF2B5EF4-FFF2-40B4-BE49-F238E27FC236}">
                <a16:creationId xmlns:a16="http://schemas.microsoft.com/office/drawing/2014/main" id="{0B2343C8-A8AD-4527-8A95-9B9351C7EA8D}"/>
              </a:ext>
            </a:extLst>
          </p:cNvPr>
          <p:cNvSpPr txBox="1"/>
          <p:nvPr/>
        </p:nvSpPr>
        <p:spPr>
          <a:xfrm>
            <a:off x="2015256" y="1665045"/>
            <a:ext cx="39995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2828"/>
                </a:solidFill>
                <a:effectLst/>
                <a:uLnTx/>
                <a:uFillTx/>
                <a:latin typeface="Segoe UI Semibold"/>
                <a:ea typeface="+mn-ea"/>
                <a:cs typeface="Arial" charset="0"/>
              </a:rPr>
              <a:t>1</a:t>
            </a:r>
          </a:p>
        </p:txBody>
      </p:sp>
      <p:sp>
        <p:nvSpPr>
          <p:cNvPr id="56" name="TextBox 55">
            <a:extLst>
              <a:ext uri="{FF2B5EF4-FFF2-40B4-BE49-F238E27FC236}">
                <a16:creationId xmlns:a16="http://schemas.microsoft.com/office/drawing/2014/main" id="{B6DE764B-3C87-4D6D-8C14-1D9F8CC46EE3}"/>
              </a:ext>
            </a:extLst>
          </p:cNvPr>
          <p:cNvSpPr txBox="1"/>
          <p:nvPr/>
        </p:nvSpPr>
        <p:spPr>
          <a:xfrm>
            <a:off x="2010027" y="2257854"/>
            <a:ext cx="39995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2828"/>
                </a:solidFill>
                <a:effectLst/>
                <a:uLnTx/>
                <a:uFillTx/>
                <a:latin typeface="Segoe UI Semibold"/>
                <a:ea typeface="+mn-ea"/>
                <a:cs typeface="Arial" charset="0"/>
              </a:rPr>
              <a:t>2</a:t>
            </a:r>
          </a:p>
        </p:txBody>
      </p:sp>
      <p:pic>
        <p:nvPicPr>
          <p:cNvPr id="47" name="Picture 10" descr="תוצאת תמונה עבור ‪azure kubernetes service‬‏">
            <a:extLst>
              <a:ext uri="{FF2B5EF4-FFF2-40B4-BE49-F238E27FC236}">
                <a16:creationId xmlns:a16="http://schemas.microsoft.com/office/drawing/2014/main" id="{BB05A2F6-D4AD-4CC6-BF2F-66C8142F54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37387" y="1724112"/>
            <a:ext cx="620353" cy="51494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quot;alert&quot; logo">
            <a:extLst>
              <a:ext uri="{FF2B5EF4-FFF2-40B4-BE49-F238E27FC236}">
                <a16:creationId xmlns:a16="http://schemas.microsoft.com/office/drawing/2014/main" id="{A027BA5D-5A12-488E-AC45-F2FEF399F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675" y="2246698"/>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5EE5275F-CD38-4648-8D5F-D4FC70BFE67F}"/>
              </a:ext>
            </a:extLst>
          </p:cNvPr>
          <p:cNvSpPr/>
          <p:nvPr/>
        </p:nvSpPr>
        <p:spPr>
          <a:xfrm>
            <a:off x="2355476" y="2217024"/>
            <a:ext cx="353866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spTree>
    <p:extLst>
      <p:ext uri="{BB962C8B-B14F-4D97-AF65-F5344CB8AC3E}">
        <p14:creationId xmlns:p14="http://schemas.microsoft.com/office/powerpoint/2010/main" val="231279936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F4BE1A97-1E38-44DB-ABF2-CB4E89533F7B}"/>
              </a:ext>
            </a:extLst>
          </p:cNvPr>
          <p:cNvSpPr/>
          <p:nvPr/>
        </p:nvSpPr>
        <p:spPr>
          <a:xfrm>
            <a:off x="2330265" y="2215893"/>
            <a:ext cx="353866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98" name="Picture 4" descr="Image result for &quot;alert&quot; logo">
            <a:extLst>
              <a:ext uri="{FF2B5EF4-FFF2-40B4-BE49-F238E27FC236}">
                <a16:creationId xmlns:a16="http://schemas.microsoft.com/office/drawing/2014/main" id="{524BC1AC-05C2-4BA3-8A0B-DCA992963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675" y="2249177"/>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594718"/>
            <a:ext cx="9644321" cy="4903381"/>
          </a:xfrm>
          <a:prstGeom prst="roundRect">
            <a:avLst>
              <a:gd name="adj" fmla="val 0"/>
            </a:avLst>
          </a:prstGeom>
          <a:solidFill>
            <a:schemeClr val="bg1"/>
          </a:solidFill>
          <a:ln>
            <a:solidFill>
              <a:srgbClr val="0070C0"/>
            </a:solidFill>
            <a:headEnd type="none" w="med" len="med"/>
            <a:tailEnd type="none" w="med" len="med"/>
          </a:ln>
          <a:effectLst>
            <a:outerShdw blurRad="190500" dist="50800" dir="8100000" algn="tr" rotWithShape="0">
              <a:prstClr val="black">
                <a:alpha val="25000"/>
              </a:prstClr>
            </a:outerShdw>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52" y="304787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996574" y="1981583"/>
            <a:ext cx="1536008" cy="1545138"/>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144793" y="219719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986251" y="165935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799305" y="415504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6013909" y="419360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481177" y="415504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801838" y="576283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480524" y="444060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639024" y="517016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3120619" y="579886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799305"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957804"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969638" y="461353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335223" y="579886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6013909"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172409"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184242" y="461353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lIns="45720" rIns="4572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web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p:cNvCxnSpPr>
          <p:nvPr/>
        </p:nvCxnSpPr>
        <p:spPr>
          <a:xfrm>
            <a:off x="1422580" y="3482649"/>
            <a:ext cx="4673420" cy="1047122"/>
          </a:xfrm>
          <a:prstGeom prst="straightConnector1">
            <a:avLst/>
          </a:prstGeom>
          <a:noFill/>
          <a:ln w="38100" cap="flat" cmpd="sng" algn="ctr">
            <a:solidFill>
              <a:srgbClr val="D83B01"/>
            </a:solidFill>
            <a:prstDash val="solid"/>
            <a:headEnd type="none" w="lg" len="med"/>
            <a:tailEnd type="triangle"/>
          </a:ln>
          <a:effectLst/>
        </p:spPr>
      </p:cxnSp>
      <p:sp>
        <p:nvSpPr>
          <p:cNvPr id="37" name="TextBox 36">
            <a:extLst>
              <a:ext uri="{FF2B5EF4-FFF2-40B4-BE49-F238E27FC236}">
                <a16:creationId xmlns:a16="http://schemas.microsoft.com/office/drawing/2014/main" id="{DBC733F1-B821-49B7-840F-62C531D39466}"/>
              </a:ext>
            </a:extLst>
          </p:cNvPr>
          <p:cNvSpPr txBox="1"/>
          <p:nvPr/>
        </p:nvSpPr>
        <p:spPr>
          <a:xfrm>
            <a:off x="3691609" y="372472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3" name="Speech Bubble: Rectangle 42">
            <a:extLst>
              <a:ext uri="{FF2B5EF4-FFF2-40B4-BE49-F238E27FC236}">
                <a16:creationId xmlns:a16="http://schemas.microsoft.com/office/drawing/2014/main" id="{2A204BC0-F1B1-4CB6-8CB6-F77776F8E41C}"/>
              </a:ext>
            </a:extLst>
          </p:cNvPr>
          <p:cNvSpPr/>
          <p:nvPr/>
        </p:nvSpPr>
        <p:spPr bwMode="auto">
          <a:xfrm>
            <a:off x="4051712" y="3640960"/>
            <a:ext cx="740799" cy="270365"/>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45720"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cxnSp>
        <p:nvCxnSpPr>
          <p:cNvPr id="44" name="Straight Arrow Connector 43" descr="1">
            <a:extLst>
              <a:ext uri="{FF2B5EF4-FFF2-40B4-BE49-F238E27FC236}">
                <a16:creationId xmlns:a16="http://schemas.microsoft.com/office/drawing/2014/main" id="{17D53910-B60C-43BD-A6E3-9E057F84EAD3}"/>
              </a:ext>
            </a:extLst>
          </p:cNvPr>
          <p:cNvCxnSpPr>
            <a:cxnSpLocks/>
          </p:cNvCxnSpPr>
          <p:nvPr/>
        </p:nvCxnSpPr>
        <p:spPr>
          <a:xfrm flipV="1">
            <a:off x="7194282" y="267510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45" name="TextBox 44">
            <a:extLst>
              <a:ext uri="{FF2B5EF4-FFF2-40B4-BE49-F238E27FC236}">
                <a16:creationId xmlns:a16="http://schemas.microsoft.com/office/drawing/2014/main" id="{1BB3EAE7-05FC-46AE-9AE3-5277691F4493}"/>
              </a:ext>
            </a:extLst>
          </p:cNvPr>
          <p:cNvSpPr txBox="1"/>
          <p:nvPr/>
        </p:nvSpPr>
        <p:spPr>
          <a:xfrm>
            <a:off x="7057323" y="377475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46" name="Speech Bubble: Rectangle 45">
            <a:extLst>
              <a:ext uri="{FF2B5EF4-FFF2-40B4-BE49-F238E27FC236}">
                <a16:creationId xmlns:a16="http://schemas.microsoft.com/office/drawing/2014/main" id="{CCC58DFE-51B0-4347-8E1D-A2E872383D93}"/>
              </a:ext>
            </a:extLst>
          </p:cNvPr>
          <p:cNvSpPr/>
          <p:nvPr/>
        </p:nvSpPr>
        <p:spPr bwMode="auto">
          <a:xfrm>
            <a:off x="7479870" y="384945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cxnSp>
        <p:nvCxnSpPr>
          <p:cNvPr id="47" name="Straight Arrow Connector 46" descr="1">
            <a:extLst>
              <a:ext uri="{FF2B5EF4-FFF2-40B4-BE49-F238E27FC236}">
                <a16:creationId xmlns:a16="http://schemas.microsoft.com/office/drawing/2014/main" id="{D9C50242-83A2-435E-AAFC-DC5BE3B01BE1}"/>
              </a:ext>
            </a:extLst>
          </p:cNvPr>
          <p:cNvCxnSpPr>
            <a:cxnSpLocks/>
            <a:stCxn id="66" idx="3"/>
          </p:cNvCxnSpPr>
          <p:nvPr/>
        </p:nvCxnSpPr>
        <p:spPr>
          <a:xfrm>
            <a:off x="7343155" y="2436151"/>
            <a:ext cx="2586986" cy="2141350"/>
          </a:xfrm>
          <a:prstGeom prst="straightConnector1">
            <a:avLst/>
          </a:prstGeom>
          <a:noFill/>
          <a:ln w="38100" cap="flat" cmpd="sng" algn="ctr">
            <a:solidFill>
              <a:srgbClr val="D83B01"/>
            </a:solidFill>
            <a:prstDash val="solid"/>
            <a:headEnd type="none" w="lg" len="med"/>
            <a:tailEnd type="triangle"/>
          </a:ln>
          <a:effectLst/>
        </p:spPr>
      </p:cxnSp>
      <p:sp>
        <p:nvSpPr>
          <p:cNvPr id="54" name="TextBox 53">
            <a:extLst>
              <a:ext uri="{FF2B5EF4-FFF2-40B4-BE49-F238E27FC236}">
                <a16:creationId xmlns:a16="http://schemas.microsoft.com/office/drawing/2014/main" id="{CDEFDAEE-7889-4E18-9524-DB29F95ADB8F}"/>
              </a:ext>
            </a:extLst>
          </p:cNvPr>
          <p:cNvSpPr txBox="1"/>
          <p:nvPr/>
        </p:nvSpPr>
        <p:spPr>
          <a:xfrm>
            <a:off x="9209249" y="376607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a:t>
            </a:r>
          </a:p>
        </p:txBody>
      </p:sp>
      <p:sp>
        <p:nvSpPr>
          <p:cNvPr id="55" name="Speech Bubble: Rectangle 54">
            <a:extLst>
              <a:ext uri="{FF2B5EF4-FFF2-40B4-BE49-F238E27FC236}">
                <a16:creationId xmlns:a16="http://schemas.microsoft.com/office/drawing/2014/main" id="{7109A3E3-8341-49D9-A791-0B625FD1797E}"/>
              </a:ext>
            </a:extLst>
          </p:cNvPr>
          <p:cNvSpPr/>
          <p:nvPr/>
        </p:nvSpPr>
        <p:spPr bwMode="auto">
          <a:xfrm>
            <a:off x="10716806" y="3748401"/>
            <a:ext cx="1411257" cy="596837"/>
          </a:xfrm>
          <a:prstGeom prst="wedgeRectCallout">
            <a:avLst>
              <a:gd name="adj1" fmla="val -47271"/>
              <a:gd name="adj2" fmla="val 96524"/>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Privileged w/ crypto miner &amp; root access to Node 3</a:t>
            </a:r>
          </a:p>
        </p:txBody>
      </p:sp>
      <p:sp>
        <p:nvSpPr>
          <p:cNvPr id="42" name="Rectangle: Rounded Corners 41">
            <a:extLst>
              <a:ext uri="{FF2B5EF4-FFF2-40B4-BE49-F238E27FC236}">
                <a16:creationId xmlns:a16="http://schemas.microsoft.com/office/drawing/2014/main" id="{8491B20D-294B-4640-A1C7-3FA7731DBBE2}"/>
              </a:ext>
            </a:extLst>
          </p:cNvPr>
          <p:cNvSpPr/>
          <p:nvPr/>
        </p:nvSpPr>
        <p:spPr>
          <a:xfrm>
            <a:off x="9639023" y="4587967"/>
            <a:ext cx="1198363" cy="477908"/>
          </a:xfrm>
          <a:prstGeom prst="roundRect">
            <a:avLst/>
          </a:prstGeom>
          <a:solidFill>
            <a:schemeClr val="accent6">
              <a:lumMod val="60000"/>
              <a:lumOff val="4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Malicious container</a:t>
            </a:r>
          </a:p>
        </p:txBody>
      </p:sp>
      <p:sp>
        <p:nvSpPr>
          <p:cNvPr id="53" name="Title 16">
            <a:extLst>
              <a:ext uri="{FF2B5EF4-FFF2-40B4-BE49-F238E27FC236}">
                <a16:creationId xmlns:a16="http://schemas.microsoft.com/office/drawing/2014/main" id="{9ABB4FC8-ECFB-4CAB-8BB4-B8C5BA63D0C7}"/>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ASC protecting against advanced cloud threats</a:t>
            </a:r>
          </a:p>
        </p:txBody>
      </p:sp>
      <p:pic>
        <p:nvPicPr>
          <p:cNvPr id="69" name="Graphic 68">
            <a:extLst>
              <a:ext uri="{FF2B5EF4-FFF2-40B4-BE49-F238E27FC236}">
                <a16:creationId xmlns:a16="http://schemas.microsoft.com/office/drawing/2014/main" id="{555519D6-21DC-4F49-9B05-6A4CB08357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59389" y="1249062"/>
            <a:ext cx="278606" cy="278606"/>
          </a:xfrm>
          <a:prstGeom prst="rect">
            <a:avLst/>
          </a:prstGeom>
        </p:spPr>
      </p:pic>
      <p:sp>
        <p:nvSpPr>
          <p:cNvPr id="70" name="Rectangle 69">
            <a:extLst>
              <a:ext uri="{FF2B5EF4-FFF2-40B4-BE49-F238E27FC236}">
                <a16:creationId xmlns:a16="http://schemas.microsoft.com/office/drawing/2014/main" id="{EDFD12B7-D5DE-43D0-99BF-68C38CB77BED}"/>
              </a:ext>
            </a:extLst>
          </p:cNvPr>
          <p:cNvSpPr/>
          <p:nvPr/>
        </p:nvSpPr>
        <p:spPr>
          <a:xfrm>
            <a:off x="2324909" y="1608016"/>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4" name="Picture 73">
            <a:extLst>
              <a:ext uri="{FF2B5EF4-FFF2-40B4-BE49-F238E27FC236}">
                <a16:creationId xmlns:a16="http://schemas.microsoft.com/office/drawing/2014/main" id="{94567599-4DB1-4EFC-A19D-93E7AB851915}"/>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715664"/>
            <a:ext cx="122798" cy="122799"/>
          </a:xfrm>
          <a:prstGeom prst="rect">
            <a:avLst/>
          </a:prstGeom>
        </p:spPr>
      </p:pic>
      <p:sp>
        <p:nvSpPr>
          <p:cNvPr id="76" name="Rectangle 75">
            <a:extLst>
              <a:ext uri="{FF2B5EF4-FFF2-40B4-BE49-F238E27FC236}">
                <a16:creationId xmlns:a16="http://schemas.microsoft.com/office/drawing/2014/main" id="{4155084F-16D2-49AD-A74E-5461EA30E7F6}"/>
              </a:ext>
            </a:extLst>
          </p:cNvPr>
          <p:cNvSpPr/>
          <p:nvPr/>
        </p:nvSpPr>
        <p:spPr>
          <a:xfrm>
            <a:off x="2324909" y="1904065"/>
            <a:ext cx="352174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fix vulnerable image</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7" name="Picture 76">
            <a:extLst>
              <a:ext uri="{FF2B5EF4-FFF2-40B4-BE49-F238E27FC236}">
                <a16:creationId xmlns:a16="http://schemas.microsoft.com/office/drawing/2014/main" id="{103E1CD3-CF74-4A54-9488-8F463FBA0218}"/>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2011713"/>
            <a:ext cx="122798" cy="122799"/>
          </a:xfrm>
          <a:prstGeom prst="rect">
            <a:avLst/>
          </a:prstGeom>
        </p:spPr>
      </p:pic>
      <p:sp>
        <p:nvSpPr>
          <p:cNvPr id="2" name="TextBox 1">
            <a:extLst>
              <a:ext uri="{FF2B5EF4-FFF2-40B4-BE49-F238E27FC236}">
                <a16:creationId xmlns:a16="http://schemas.microsoft.com/office/drawing/2014/main" id="{0B2343C8-A8AD-4527-8A95-9B9351C7EA8D}"/>
              </a:ext>
            </a:extLst>
          </p:cNvPr>
          <p:cNvSpPr txBox="1"/>
          <p:nvPr/>
        </p:nvSpPr>
        <p:spPr>
          <a:xfrm>
            <a:off x="2015256" y="1665045"/>
            <a:ext cx="39995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2828"/>
                </a:solidFill>
                <a:effectLst/>
                <a:uLnTx/>
                <a:uFillTx/>
                <a:latin typeface="Segoe UI Semibold"/>
                <a:ea typeface="+mn-ea"/>
                <a:cs typeface="Arial" charset="0"/>
              </a:rPr>
              <a:t>1</a:t>
            </a:r>
          </a:p>
        </p:txBody>
      </p:sp>
      <p:sp>
        <p:nvSpPr>
          <p:cNvPr id="56" name="TextBox 55">
            <a:extLst>
              <a:ext uri="{FF2B5EF4-FFF2-40B4-BE49-F238E27FC236}">
                <a16:creationId xmlns:a16="http://schemas.microsoft.com/office/drawing/2014/main" id="{B6DE764B-3C87-4D6D-8C14-1D9F8CC46EE3}"/>
              </a:ext>
            </a:extLst>
          </p:cNvPr>
          <p:cNvSpPr txBox="1"/>
          <p:nvPr/>
        </p:nvSpPr>
        <p:spPr>
          <a:xfrm>
            <a:off x="2010027" y="2257854"/>
            <a:ext cx="39995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2828"/>
                </a:solidFill>
                <a:effectLst/>
                <a:uLnTx/>
                <a:uFillTx/>
                <a:latin typeface="Segoe UI Semibold"/>
                <a:ea typeface="+mn-ea"/>
                <a:cs typeface="Arial" charset="0"/>
              </a:rPr>
              <a:t>2</a:t>
            </a:r>
          </a:p>
        </p:txBody>
      </p:sp>
      <p:pic>
        <p:nvPicPr>
          <p:cNvPr id="49" name="Picture 10" descr="תוצאת תמונה עבור ‪azure kubernetes service‬‏">
            <a:extLst>
              <a:ext uri="{FF2B5EF4-FFF2-40B4-BE49-F238E27FC236}">
                <a16:creationId xmlns:a16="http://schemas.microsoft.com/office/drawing/2014/main" id="{84851CDC-2AE4-40E9-A6EF-80A765FAFD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37387" y="1724112"/>
            <a:ext cx="620353" cy="51494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Image result for &quot;alert&quot; logo">
            <a:extLst>
              <a:ext uri="{FF2B5EF4-FFF2-40B4-BE49-F238E27FC236}">
                <a16:creationId xmlns:a16="http://schemas.microsoft.com/office/drawing/2014/main" id="{BA97E33F-9FDA-49F1-8CDB-FADA4E6A1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675" y="2246698"/>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FAC9D130-AF36-48F3-8278-75F1E15F897C}"/>
              </a:ext>
            </a:extLst>
          </p:cNvPr>
          <p:cNvSpPr/>
          <p:nvPr/>
        </p:nvSpPr>
        <p:spPr>
          <a:xfrm>
            <a:off x="2355476" y="2217024"/>
            <a:ext cx="353866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spTree>
    <p:extLst>
      <p:ext uri="{BB962C8B-B14F-4D97-AF65-F5344CB8AC3E}">
        <p14:creationId xmlns:p14="http://schemas.microsoft.com/office/powerpoint/2010/main" val="62701903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F4BE1A97-1E38-44DB-ABF2-CB4E89533F7B}"/>
              </a:ext>
            </a:extLst>
          </p:cNvPr>
          <p:cNvSpPr/>
          <p:nvPr/>
        </p:nvSpPr>
        <p:spPr>
          <a:xfrm>
            <a:off x="2330265" y="2215893"/>
            <a:ext cx="353866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98" name="Picture 4" descr="Image result for &quot;alert&quot; logo">
            <a:extLst>
              <a:ext uri="{FF2B5EF4-FFF2-40B4-BE49-F238E27FC236}">
                <a16:creationId xmlns:a16="http://schemas.microsoft.com/office/drawing/2014/main" id="{524BC1AC-05C2-4BA3-8A0B-DCA992963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675" y="2249177"/>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594718"/>
            <a:ext cx="9644321" cy="4903381"/>
          </a:xfrm>
          <a:prstGeom prst="roundRect">
            <a:avLst>
              <a:gd name="adj" fmla="val 0"/>
            </a:avLst>
          </a:prstGeom>
          <a:solidFill>
            <a:schemeClr val="bg1"/>
          </a:solidFill>
          <a:ln>
            <a:solidFill>
              <a:srgbClr val="0070C0"/>
            </a:solidFill>
            <a:headEnd type="none" w="med" len="med"/>
            <a:tailEnd type="none" w="med" len="med"/>
          </a:ln>
          <a:effectLst>
            <a:outerShdw blurRad="190500" dist="50800" dir="8100000" algn="tr" rotWithShape="0">
              <a:prstClr val="black">
                <a:alpha val="25000"/>
              </a:prstClr>
            </a:outerShdw>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52" y="304787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996574" y="1981583"/>
            <a:ext cx="1536008" cy="1545138"/>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144793" y="219719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986251" y="165935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799305" y="415504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6013909" y="419360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481177" y="415504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801838" y="576283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480524" y="444060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639024" y="517016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3120619" y="579886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799305"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957804"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969638" y="461353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335223" y="579886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6013909" y="447664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172409" y="520620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184242" y="461353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lIns="45720" rIns="4572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web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p:cNvCxnSpPr>
          <p:nvPr/>
        </p:nvCxnSpPr>
        <p:spPr>
          <a:xfrm>
            <a:off x="1422580" y="3482649"/>
            <a:ext cx="4673420" cy="1047122"/>
          </a:xfrm>
          <a:prstGeom prst="straightConnector1">
            <a:avLst/>
          </a:prstGeom>
          <a:noFill/>
          <a:ln w="38100" cap="flat" cmpd="sng" algn="ctr">
            <a:solidFill>
              <a:srgbClr val="D83B01"/>
            </a:solidFill>
            <a:prstDash val="solid"/>
            <a:headEnd type="none" w="lg" len="med"/>
            <a:tailEnd type="triangle"/>
          </a:ln>
          <a:effectLst/>
        </p:spPr>
      </p:cxnSp>
      <p:sp>
        <p:nvSpPr>
          <p:cNvPr id="37" name="TextBox 36">
            <a:extLst>
              <a:ext uri="{FF2B5EF4-FFF2-40B4-BE49-F238E27FC236}">
                <a16:creationId xmlns:a16="http://schemas.microsoft.com/office/drawing/2014/main" id="{DBC733F1-B821-49B7-840F-62C531D39466}"/>
              </a:ext>
            </a:extLst>
          </p:cNvPr>
          <p:cNvSpPr txBox="1"/>
          <p:nvPr/>
        </p:nvSpPr>
        <p:spPr>
          <a:xfrm>
            <a:off x="3691609" y="372472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3" name="Speech Bubble: Rectangle 42">
            <a:extLst>
              <a:ext uri="{FF2B5EF4-FFF2-40B4-BE49-F238E27FC236}">
                <a16:creationId xmlns:a16="http://schemas.microsoft.com/office/drawing/2014/main" id="{2A204BC0-F1B1-4CB6-8CB6-F77776F8E41C}"/>
              </a:ext>
            </a:extLst>
          </p:cNvPr>
          <p:cNvSpPr/>
          <p:nvPr/>
        </p:nvSpPr>
        <p:spPr bwMode="auto">
          <a:xfrm>
            <a:off x="4051712" y="3640960"/>
            <a:ext cx="740799" cy="270365"/>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45720"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cxnSp>
        <p:nvCxnSpPr>
          <p:cNvPr id="44" name="Straight Arrow Connector 43" descr="1">
            <a:extLst>
              <a:ext uri="{FF2B5EF4-FFF2-40B4-BE49-F238E27FC236}">
                <a16:creationId xmlns:a16="http://schemas.microsoft.com/office/drawing/2014/main" id="{17D53910-B60C-43BD-A6E3-9E057F84EAD3}"/>
              </a:ext>
            </a:extLst>
          </p:cNvPr>
          <p:cNvCxnSpPr>
            <a:cxnSpLocks/>
          </p:cNvCxnSpPr>
          <p:nvPr/>
        </p:nvCxnSpPr>
        <p:spPr>
          <a:xfrm flipV="1">
            <a:off x="7194282" y="267510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45" name="TextBox 44">
            <a:extLst>
              <a:ext uri="{FF2B5EF4-FFF2-40B4-BE49-F238E27FC236}">
                <a16:creationId xmlns:a16="http://schemas.microsoft.com/office/drawing/2014/main" id="{1BB3EAE7-05FC-46AE-9AE3-5277691F4493}"/>
              </a:ext>
            </a:extLst>
          </p:cNvPr>
          <p:cNvSpPr txBox="1"/>
          <p:nvPr/>
        </p:nvSpPr>
        <p:spPr>
          <a:xfrm>
            <a:off x="7057323" y="377475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46" name="Speech Bubble: Rectangle 45">
            <a:extLst>
              <a:ext uri="{FF2B5EF4-FFF2-40B4-BE49-F238E27FC236}">
                <a16:creationId xmlns:a16="http://schemas.microsoft.com/office/drawing/2014/main" id="{CCC58DFE-51B0-4347-8E1D-A2E872383D93}"/>
              </a:ext>
            </a:extLst>
          </p:cNvPr>
          <p:cNvSpPr/>
          <p:nvPr/>
        </p:nvSpPr>
        <p:spPr bwMode="auto">
          <a:xfrm>
            <a:off x="7479870" y="384945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cxnSp>
        <p:nvCxnSpPr>
          <p:cNvPr id="47" name="Straight Arrow Connector 46" descr="1">
            <a:extLst>
              <a:ext uri="{FF2B5EF4-FFF2-40B4-BE49-F238E27FC236}">
                <a16:creationId xmlns:a16="http://schemas.microsoft.com/office/drawing/2014/main" id="{D9C50242-83A2-435E-AAFC-DC5BE3B01BE1}"/>
              </a:ext>
            </a:extLst>
          </p:cNvPr>
          <p:cNvCxnSpPr>
            <a:cxnSpLocks/>
            <a:stCxn id="66" idx="3"/>
          </p:cNvCxnSpPr>
          <p:nvPr/>
        </p:nvCxnSpPr>
        <p:spPr>
          <a:xfrm>
            <a:off x="7343155" y="2436151"/>
            <a:ext cx="2586986" cy="2141350"/>
          </a:xfrm>
          <a:prstGeom prst="straightConnector1">
            <a:avLst/>
          </a:prstGeom>
          <a:noFill/>
          <a:ln w="38100" cap="flat" cmpd="sng" algn="ctr">
            <a:solidFill>
              <a:srgbClr val="D83B01"/>
            </a:solidFill>
            <a:prstDash val="solid"/>
            <a:headEnd type="none" w="lg" len="med"/>
            <a:tailEnd type="triangle"/>
          </a:ln>
          <a:effectLst/>
        </p:spPr>
      </p:cxnSp>
      <p:sp>
        <p:nvSpPr>
          <p:cNvPr id="54" name="TextBox 53">
            <a:extLst>
              <a:ext uri="{FF2B5EF4-FFF2-40B4-BE49-F238E27FC236}">
                <a16:creationId xmlns:a16="http://schemas.microsoft.com/office/drawing/2014/main" id="{CDEFDAEE-7889-4E18-9524-DB29F95ADB8F}"/>
              </a:ext>
            </a:extLst>
          </p:cNvPr>
          <p:cNvSpPr txBox="1"/>
          <p:nvPr/>
        </p:nvSpPr>
        <p:spPr>
          <a:xfrm>
            <a:off x="9209249" y="376607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a:t>
            </a:r>
          </a:p>
        </p:txBody>
      </p:sp>
      <p:sp>
        <p:nvSpPr>
          <p:cNvPr id="55" name="Speech Bubble: Rectangle 54">
            <a:extLst>
              <a:ext uri="{FF2B5EF4-FFF2-40B4-BE49-F238E27FC236}">
                <a16:creationId xmlns:a16="http://schemas.microsoft.com/office/drawing/2014/main" id="{7109A3E3-8341-49D9-A791-0B625FD1797E}"/>
              </a:ext>
            </a:extLst>
          </p:cNvPr>
          <p:cNvSpPr/>
          <p:nvPr/>
        </p:nvSpPr>
        <p:spPr bwMode="auto">
          <a:xfrm>
            <a:off x="10716806" y="3748401"/>
            <a:ext cx="1411257" cy="596837"/>
          </a:xfrm>
          <a:prstGeom prst="wedgeRectCallout">
            <a:avLst>
              <a:gd name="adj1" fmla="val -47271"/>
              <a:gd name="adj2" fmla="val 96524"/>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Privileged w/ crypto miner &amp; root access to Node 3</a:t>
            </a:r>
          </a:p>
        </p:txBody>
      </p:sp>
      <p:sp>
        <p:nvSpPr>
          <p:cNvPr id="42" name="Rectangle: Rounded Corners 41">
            <a:extLst>
              <a:ext uri="{FF2B5EF4-FFF2-40B4-BE49-F238E27FC236}">
                <a16:creationId xmlns:a16="http://schemas.microsoft.com/office/drawing/2014/main" id="{8491B20D-294B-4640-A1C7-3FA7731DBBE2}"/>
              </a:ext>
            </a:extLst>
          </p:cNvPr>
          <p:cNvSpPr/>
          <p:nvPr/>
        </p:nvSpPr>
        <p:spPr>
          <a:xfrm>
            <a:off x="9639023" y="4587967"/>
            <a:ext cx="1198363" cy="477908"/>
          </a:xfrm>
          <a:prstGeom prst="roundRect">
            <a:avLst/>
          </a:prstGeom>
          <a:solidFill>
            <a:schemeClr val="accent6">
              <a:lumMod val="60000"/>
              <a:lumOff val="4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Malicious container</a:t>
            </a:r>
          </a:p>
        </p:txBody>
      </p:sp>
      <p:sp>
        <p:nvSpPr>
          <p:cNvPr id="60" name="Rectangle 59">
            <a:extLst>
              <a:ext uri="{FF2B5EF4-FFF2-40B4-BE49-F238E27FC236}">
                <a16:creationId xmlns:a16="http://schemas.microsoft.com/office/drawing/2014/main" id="{5EB6245F-DF63-4BA0-8566-6E06F150DDF0}"/>
              </a:ext>
            </a:extLst>
          </p:cNvPr>
          <p:cNvSpPr/>
          <p:nvPr/>
        </p:nvSpPr>
        <p:spPr>
          <a:xfrm>
            <a:off x="2329117" y="2482873"/>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privileged container</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1" name="Picture 4" descr="Image result for &quot;alert&quot; logo">
            <a:extLst>
              <a:ext uri="{FF2B5EF4-FFF2-40B4-BE49-F238E27FC236}">
                <a16:creationId xmlns:a16="http://schemas.microsoft.com/office/drawing/2014/main" id="{552835C4-865E-44A3-829C-A38477376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527" y="2516157"/>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EEEA429F-4F42-4F9F-8463-82705B87CCEC}"/>
              </a:ext>
            </a:extLst>
          </p:cNvPr>
          <p:cNvSpPr/>
          <p:nvPr/>
        </p:nvSpPr>
        <p:spPr>
          <a:xfrm>
            <a:off x="2336466" y="2738951"/>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crypto mining image  </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sp>
        <p:nvSpPr>
          <p:cNvPr id="63" name="Rectangle 62">
            <a:extLst>
              <a:ext uri="{FF2B5EF4-FFF2-40B4-BE49-F238E27FC236}">
                <a16:creationId xmlns:a16="http://schemas.microsoft.com/office/drawing/2014/main" id="{9D488412-FFBC-4763-AFEB-E0C9ECA38193}"/>
              </a:ext>
            </a:extLst>
          </p:cNvPr>
          <p:cNvSpPr/>
          <p:nvPr/>
        </p:nvSpPr>
        <p:spPr>
          <a:xfrm>
            <a:off x="2344185" y="3009107"/>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sensitive volume mount</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4" name="Picture 4" descr="Image result for &quot;alert&quot; logo">
            <a:extLst>
              <a:ext uri="{FF2B5EF4-FFF2-40B4-BE49-F238E27FC236}">
                <a16:creationId xmlns:a16="http://schemas.microsoft.com/office/drawing/2014/main" id="{DC80B258-D7F5-4C02-9A55-C9B4858D0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91" y="2785955"/>
            <a:ext cx="334729" cy="2231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Image result for &quot;alert&quot; logo">
            <a:extLst>
              <a:ext uri="{FF2B5EF4-FFF2-40B4-BE49-F238E27FC236}">
                <a16:creationId xmlns:a16="http://schemas.microsoft.com/office/drawing/2014/main" id="{1C40F5BF-82BB-4E2D-A92C-388CD5BE6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91" y="3048948"/>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53" name="Title 16">
            <a:extLst>
              <a:ext uri="{FF2B5EF4-FFF2-40B4-BE49-F238E27FC236}">
                <a16:creationId xmlns:a16="http://schemas.microsoft.com/office/drawing/2014/main" id="{9ABB4FC8-ECFB-4CAB-8BB4-B8C5BA63D0C7}"/>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ASC protecting against advanced cloud threats</a:t>
            </a:r>
          </a:p>
        </p:txBody>
      </p:sp>
      <p:pic>
        <p:nvPicPr>
          <p:cNvPr id="69" name="Graphic 68">
            <a:extLst>
              <a:ext uri="{FF2B5EF4-FFF2-40B4-BE49-F238E27FC236}">
                <a16:creationId xmlns:a16="http://schemas.microsoft.com/office/drawing/2014/main" id="{555519D6-21DC-4F49-9B05-6A4CB08357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59389" y="1249062"/>
            <a:ext cx="278606" cy="278606"/>
          </a:xfrm>
          <a:prstGeom prst="rect">
            <a:avLst/>
          </a:prstGeom>
        </p:spPr>
      </p:pic>
      <p:sp>
        <p:nvSpPr>
          <p:cNvPr id="70" name="Rectangle 69">
            <a:extLst>
              <a:ext uri="{FF2B5EF4-FFF2-40B4-BE49-F238E27FC236}">
                <a16:creationId xmlns:a16="http://schemas.microsoft.com/office/drawing/2014/main" id="{EDFD12B7-D5DE-43D0-99BF-68C38CB77BED}"/>
              </a:ext>
            </a:extLst>
          </p:cNvPr>
          <p:cNvSpPr/>
          <p:nvPr/>
        </p:nvSpPr>
        <p:spPr>
          <a:xfrm>
            <a:off x="2324909" y="1608016"/>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4" name="Picture 73">
            <a:extLst>
              <a:ext uri="{FF2B5EF4-FFF2-40B4-BE49-F238E27FC236}">
                <a16:creationId xmlns:a16="http://schemas.microsoft.com/office/drawing/2014/main" id="{94567599-4DB1-4EFC-A19D-93E7AB851915}"/>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715664"/>
            <a:ext cx="122798" cy="122799"/>
          </a:xfrm>
          <a:prstGeom prst="rect">
            <a:avLst/>
          </a:prstGeom>
        </p:spPr>
      </p:pic>
      <p:sp>
        <p:nvSpPr>
          <p:cNvPr id="76" name="Rectangle 75">
            <a:extLst>
              <a:ext uri="{FF2B5EF4-FFF2-40B4-BE49-F238E27FC236}">
                <a16:creationId xmlns:a16="http://schemas.microsoft.com/office/drawing/2014/main" id="{4155084F-16D2-49AD-A74E-5461EA30E7F6}"/>
              </a:ext>
            </a:extLst>
          </p:cNvPr>
          <p:cNvSpPr/>
          <p:nvPr/>
        </p:nvSpPr>
        <p:spPr>
          <a:xfrm>
            <a:off x="2324909" y="1904065"/>
            <a:ext cx="352174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fix vulnerable image</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7" name="Picture 76">
            <a:extLst>
              <a:ext uri="{FF2B5EF4-FFF2-40B4-BE49-F238E27FC236}">
                <a16:creationId xmlns:a16="http://schemas.microsoft.com/office/drawing/2014/main" id="{103E1CD3-CF74-4A54-9488-8F463FBA0218}"/>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2011713"/>
            <a:ext cx="122798" cy="122799"/>
          </a:xfrm>
          <a:prstGeom prst="rect">
            <a:avLst/>
          </a:prstGeom>
        </p:spPr>
      </p:pic>
      <p:sp>
        <p:nvSpPr>
          <p:cNvPr id="2" name="TextBox 1">
            <a:extLst>
              <a:ext uri="{FF2B5EF4-FFF2-40B4-BE49-F238E27FC236}">
                <a16:creationId xmlns:a16="http://schemas.microsoft.com/office/drawing/2014/main" id="{0B2343C8-A8AD-4527-8A95-9B9351C7EA8D}"/>
              </a:ext>
            </a:extLst>
          </p:cNvPr>
          <p:cNvSpPr txBox="1"/>
          <p:nvPr/>
        </p:nvSpPr>
        <p:spPr>
          <a:xfrm>
            <a:off x="2015256" y="1665045"/>
            <a:ext cx="39995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2828"/>
                </a:solidFill>
                <a:effectLst/>
                <a:uLnTx/>
                <a:uFillTx/>
                <a:latin typeface="Segoe UI Semibold"/>
                <a:ea typeface="+mn-ea"/>
                <a:cs typeface="Arial" charset="0"/>
              </a:rPr>
              <a:t>1</a:t>
            </a:r>
          </a:p>
        </p:txBody>
      </p:sp>
      <p:sp>
        <p:nvSpPr>
          <p:cNvPr id="56" name="TextBox 55">
            <a:extLst>
              <a:ext uri="{FF2B5EF4-FFF2-40B4-BE49-F238E27FC236}">
                <a16:creationId xmlns:a16="http://schemas.microsoft.com/office/drawing/2014/main" id="{B6DE764B-3C87-4D6D-8C14-1D9F8CC46EE3}"/>
              </a:ext>
            </a:extLst>
          </p:cNvPr>
          <p:cNvSpPr txBox="1"/>
          <p:nvPr/>
        </p:nvSpPr>
        <p:spPr>
          <a:xfrm>
            <a:off x="2010027" y="2257854"/>
            <a:ext cx="39995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2828"/>
                </a:solidFill>
                <a:effectLst/>
                <a:uLnTx/>
                <a:uFillTx/>
                <a:latin typeface="Segoe UI Semibold"/>
                <a:ea typeface="+mn-ea"/>
                <a:cs typeface="Arial" charset="0"/>
              </a:rPr>
              <a:t>2</a:t>
            </a:r>
          </a:p>
        </p:txBody>
      </p:sp>
      <p:sp>
        <p:nvSpPr>
          <p:cNvPr id="58" name="TextBox 57">
            <a:extLst>
              <a:ext uri="{FF2B5EF4-FFF2-40B4-BE49-F238E27FC236}">
                <a16:creationId xmlns:a16="http://schemas.microsoft.com/office/drawing/2014/main" id="{C07E75B8-A1FC-4C31-8573-B012B1BF1DBE}"/>
              </a:ext>
            </a:extLst>
          </p:cNvPr>
          <p:cNvSpPr txBox="1"/>
          <p:nvPr/>
        </p:nvSpPr>
        <p:spPr>
          <a:xfrm>
            <a:off x="2010027" y="2536848"/>
            <a:ext cx="39995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2828"/>
                </a:solidFill>
                <a:effectLst/>
                <a:uLnTx/>
                <a:uFillTx/>
                <a:latin typeface="Segoe UI Semibold"/>
                <a:ea typeface="+mn-ea"/>
                <a:cs typeface="Arial" charset="0"/>
              </a:rPr>
              <a:t>3</a:t>
            </a:r>
          </a:p>
        </p:txBody>
      </p:sp>
      <p:pic>
        <p:nvPicPr>
          <p:cNvPr id="57" name="Picture 10" descr="תוצאת תמונה עבור ‪azure kubernetes service‬‏">
            <a:extLst>
              <a:ext uri="{FF2B5EF4-FFF2-40B4-BE49-F238E27FC236}">
                <a16:creationId xmlns:a16="http://schemas.microsoft.com/office/drawing/2014/main" id="{2CA6029C-3887-4CA6-97AF-F8FCF0F1B2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37387" y="1724112"/>
            <a:ext cx="620353" cy="51494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quot;alert&quot; logo">
            <a:extLst>
              <a:ext uri="{FF2B5EF4-FFF2-40B4-BE49-F238E27FC236}">
                <a16:creationId xmlns:a16="http://schemas.microsoft.com/office/drawing/2014/main" id="{B66EF402-0A30-45FA-9253-DE714E3D3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675" y="2246698"/>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EBE038A8-F8A0-43A7-80D6-859531996D51}"/>
              </a:ext>
            </a:extLst>
          </p:cNvPr>
          <p:cNvSpPr/>
          <p:nvPr/>
        </p:nvSpPr>
        <p:spPr>
          <a:xfrm>
            <a:off x="2355476" y="2217024"/>
            <a:ext cx="3538661"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spTree>
    <p:extLst>
      <p:ext uri="{BB962C8B-B14F-4D97-AF65-F5344CB8AC3E}">
        <p14:creationId xmlns:p14="http://schemas.microsoft.com/office/powerpoint/2010/main" val="12886319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11.xml><?xml version="1.0" encoding="utf-8"?>
<a:theme xmlns:a="http://schemas.openxmlformats.org/drawingml/2006/main" name="1_9-51052_Microsoft_Inspire+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Security Group Discussion" id="{0E2BBD3B-7A95-42A0-A9C0-428B02A28D12}" vid="{4AFC1670-BB82-4F06-A0B4-B3B51B50D1EE}"/>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4.xml><?xml version="1.0" encoding="utf-8"?>
<a:theme xmlns:a="http://schemas.openxmlformats.org/drawingml/2006/main" name="6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5.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6.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7.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9.xml><?xml version="1.0" encoding="utf-8"?>
<a:theme xmlns:a="http://schemas.openxmlformats.org/drawingml/2006/main" name="INSTRUCTIONS">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docProps/app.xml><?xml version="1.0" encoding="utf-8"?>
<Properties xmlns="http://schemas.openxmlformats.org/officeDocument/2006/extended-properties" xmlns:vt="http://schemas.openxmlformats.org/officeDocument/2006/docPropsVTypes">
  <TotalTime>470</TotalTime>
  <Words>6157</Words>
  <Application>Microsoft Macintosh PowerPoint</Application>
  <PresentationFormat>Widescreen</PresentationFormat>
  <Paragraphs>1088</Paragraphs>
  <Slides>118</Slides>
  <Notes>52</Notes>
  <HiddenSlides>18</HiddenSlides>
  <MMClips>0</MMClips>
  <ScaleCrop>false</ScaleCrop>
  <HeadingPairs>
    <vt:vector size="6" baseType="variant">
      <vt:variant>
        <vt:lpstr>Fonts Used</vt:lpstr>
      </vt:variant>
      <vt:variant>
        <vt:i4>11</vt:i4>
      </vt:variant>
      <vt:variant>
        <vt:lpstr>Theme</vt:lpstr>
      </vt:variant>
      <vt:variant>
        <vt:i4>18</vt:i4>
      </vt:variant>
      <vt:variant>
        <vt:lpstr>Slide Titles</vt:lpstr>
      </vt:variant>
      <vt:variant>
        <vt:i4>118</vt:i4>
      </vt:variant>
    </vt:vector>
  </HeadingPairs>
  <TitlesOfParts>
    <vt:vector size="147" baseType="lpstr">
      <vt:lpstr>&amp;quot</vt:lpstr>
      <vt:lpstr>Arial</vt:lpstr>
      <vt:lpstr>Calibri</vt:lpstr>
      <vt:lpstr>Calibri Light</vt:lpstr>
      <vt:lpstr>Consolas</vt:lpstr>
      <vt:lpstr>Courier New</vt:lpstr>
      <vt:lpstr>Segoe UI</vt:lpstr>
      <vt:lpstr>Segoe UI Light</vt:lpstr>
      <vt:lpstr>Segoe UI Semibold</vt:lpstr>
      <vt:lpstr>Segoe UI Semilight</vt:lpstr>
      <vt:lpstr>Wingdings</vt:lpstr>
      <vt:lpstr>Office Theme</vt:lpstr>
      <vt:lpstr>1_Office Theme</vt:lpstr>
      <vt:lpstr>9-51027_Microsoft_Ready_Template</vt:lpstr>
      <vt:lpstr>8_Server and Cloud 2013</vt:lpstr>
      <vt:lpstr>1_Black Template</vt:lpstr>
      <vt:lpstr>White Template</vt:lpstr>
      <vt:lpstr>1_WHITE TEMPLATE</vt:lpstr>
      <vt:lpstr>2_White Template</vt:lpstr>
      <vt:lpstr>INSTRUCTIONS</vt:lpstr>
      <vt:lpstr>3_WHITE TEMPLATE</vt:lpstr>
      <vt:lpstr>1_9-51052_Microsoft_Inspire+Ready_Template_Light</vt:lpstr>
      <vt:lpstr>2_Office Theme</vt:lpstr>
      <vt:lpstr>1_9-51120_Microsoft_Ready_Template_Light</vt:lpstr>
      <vt:lpstr>6_White Template</vt:lpstr>
      <vt:lpstr>7_WHITE TEMPLATE</vt:lpstr>
      <vt:lpstr>3_Office Theme</vt:lpstr>
      <vt:lpstr>4_Office Theme</vt:lpstr>
      <vt:lpstr>5_Office Theme</vt:lpstr>
      <vt:lpstr>AKS Production Patterns Workshop</vt:lpstr>
      <vt:lpstr>Agenda</vt:lpstr>
      <vt:lpstr>Agenda Cont.</vt:lpstr>
      <vt:lpstr>Introductions &amp; Expectations</vt:lpstr>
      <vt:lpstr>Introductions</vt:lpstr>
      <vt:lpstr>Setting Expectations</vt:lpstr>
      <vt:lpstr>Targeted Audience</vt:lpstr>
      <vt:lpstr>Why?</vt:lpstr>
      <vt:lpstr>Goals</vt:lpstr>
      <vt:lpstr>AKS Setup Before</vt:lpstr>
      <vt:lpstr>AKS Setup After</vt:lpstr>
      <vt:lpstr>Cluster Management</vt:lpstr>
      <vt:lpstr>Cluster Management</vt:lpstr>
      <vt:lpstr>What is up with all these Service Principals?</vt:lpstr>
      <vt:lpstr>Cluster Level – Kubernetes RBAC and Azure AD integration</vt:lpstr>
      <vt:lpstr>Azure Level - Kubernetes RBAC and Azure RBAC Roles</vt:lpstr>
      <vt:lpstr>Kubernetes Dashboard</vt:lpstr>
      <vt:lpstr>Kubernetes Dashboard – less worse</vt:lpstr>
      <vt:lpstr>GitOps – Definition</vt:lpstr>
      <vt:lpstr>GitOps – Principles</vt:lpstr>
      <vt:lpstr>PowerPoint Presentation</vt:lpstr>
      <vt:lpstr>GitOps Approach</vt:lpstr>
      <vt:lpstr>PowerPoint Presentation</vt:lpstr>
      <vt:lpstr>PowerPoint Presentation</vt:lpstr>
      <vt:lpstr>Process Node OS Security Patches</vt:lpstr>
      <vt:lpstr>Cluster Level – Nodes, Upgrade and Patches</vt:lpstr>
      <vt:lpstr>Cost Governance – Kubecost</vt:lpstr>
      <vt:lpstr>To-Do</vt:lpstr>
      <vt:lpstr>Discussion</vt:lpstr>
      <vt:lpstr>PowerPoint Presentation</vt:lpstr>
      <vt:lpstr>PowerPoint Presentation</vt:lpstr>
      <vt:lpstr>Azure Arc for Kubernetes – Customer Journey</vt:lpstr>
      <vt:lpstr>Azure Arc for Kubernetes is…</vt:lpstr>
      <vt:lpstr>Key takeaways for Azure Arc for Kubernetes</vt:lpstr>
      <vt:lpstr>Azure Arc for Kubernetes</vt:lpstr>
      <vt:lpstr>PowerPoint Presentation</vt:lpstr>
      <vt:lpstr>Azure Arc for Kubernetes</vt:lpstr>
      <vt:lpstr>PowerPoint Presentation</vt:lpstr>
      <vt:lpstr>PowerPoint Presentation</vt:lpstr>
      <vt:lpstr>PowerPoint Presentation</vt:lpstr>
      <vt:lpstr>Azure Arc for Kubernetes</vt:lpstr>
      <vt:lpstr>PowerPoint Presentation</vt:lpstr>
      <vt:lpstr>PowerPoint Presentation</vt:lpstr>
      <vt:lpstr>PowerPoint Presentation</vt:lpstr>
      <vt:lpstr>Azure Arc for Kubernetes</vt:lpstr>
      <vt:lpstr>PowerPoint Presentation</vt:lpstr>
      <vt:lpstr>Azure Arc for Kubernetes</vt:lpstr>
      <vt:lpstr>PowerPoint Presentation</vt:lpstr>
      <vt:lpstr>Azure Arc for Kubernetes – Scenario summary</vt:lpstr>
      <vt:lpstr>Observability</vt:lpstr>
      <vt:lpstr>Observability</vt:lpstr>
      <vt:lpstr>Observability</vt:lpstr>
      <vt:lpstr>Logs vs Metrics</vt:lpstr>
      <vt:lpstr>Dashboards</vt:lpstr>
      <vt:lpstr>PowerPoint Presentation</vt:lpstr>
      <vt:lpstr>Prometheus &amp; Grafana – Metrics</vt:lpstr>
      <vt:lpstr>Diagnostic Logs</vt:lpstr>
      <vt:lpstr>Traffic Analytics</vt:lpstr>
      <vt:lpstr>What to be careful when monitoring Kubernetes? </vt:lpstr>
      <vt:lpstr>To-Do</vt:lpstr>
      <vt:lpstr>Discussion</vt:lpstr>
      <vt:lpstr>Security</vt:lpstr>
      <vt:lpstr>Policy controller</vt:lpstr>
      <vt:lpstr>PowerPoint Presentation</vt:lpstr>
      <vt:lpstr>Dynamic Admission Control</vt:lpstr>
      <vt:lpstr>That’s awesome! But…</vt:lpstr>
      <vt:lpstr>Sample Admission Webhook</vt:lpstr>
      <vt:lpstr>Open Policy Agent</vt:lpstr>
      <vt:lpstr>PowerPoint Presentation</vt:lpstr>
      <vt:lpstr>Example Rego Policy</vt:lpstr>
      <vt:lpstr>Who manages all this policy?</vt:lpstr>
      <vt:lpstr>Kubernetes Policy Controller</vt:lpstr>
      <vt:lpstr>The Good, The Bad, and Gotchas</vt:lpstr>
      <vt:lpstr>Find Public IP Endpoints</vt:lpstr>
      <vt:lpstr>Securing Workloads – AAD Pod Identity</vt:lpstr>
      <vt:lpstr>ACR Permissions</vt:lpstr>
      <vt:lpstr>Container Level – Images and Runtime</vt:lpstr>
      <vt:lpstr>Azure Security Center</vt:lpstr>
      <vt:lpstr>Azure Governance – Compliance</vt:lpstr>
      <vt:lpstr>Azure Governance – In Practice</vt:lpstr>
      <vt:lpstr>To-Do</vt:lpstr>
      <vt:lpstr>Discussion</vt:lpstr>
      <vt:lpstr>Azure Security Center Integration</vt:lpstr>
      <vt:lpstr>Container Security Goals and Objectives</vt:lpstr>
      <vt:lpstr>Azure Security Center</vt:lpstr>
      <vt:lpstr>Container Security Lifecycle</vt:lpstr>
      <vt:lpstr>Security Center - Container Security Feature Set</vt:lpstr>
      <vt:lpstr>PowerPoint Presentation</vt:lpstr>
      <vt:lpstr>PowerPoint Presentation</vt:lpstr>
      <vt:lpstr>Container host level detection- Examples</vt:lpstr>
      <vt:lpstr>AKS Cluster Level detection - Examples  </vt:lpstr>
      <vt:lpstr>Recommendations based upon security controls enabled in AKS</vt:lpstr>
      <vt:lpstr>Recommendations based upon audit log analysis</vt:lpstr>
      <vt:lpstr> ASC Container Security by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Center Container Security - Coming Soon… </vt:lpstr>
      <vt:lpstr>PowerPoint Presentation</vt:lpstr>
      <vt:lpstr>Take Actions</vt:lpstr>
      <vt:lpstr>Service Mesh</vt:lpstr>
      <vt:lpstr>Service Mesh Assumptions</vt:lpstr>
      <vt:lpstr>Service Mesh</vt:lpstr>
      <vt:lpstr>PowerPoint Presentation</vt:lpstr>
      <vt:lpstr>PowerPoint Presentation</vt:lpstr>
      <vt:lpstr>To-Do</vt:lpstr>
      <vt:lpstr>Discussion</vt:lpstr>
      <vt:lpstr>PowerPoint Presentation</vt:lpstr>
      <vt:lpstr>Wrapping Up &amp; Next Steps</vt:lpstr>
      <vt:lpstr>Workshop Goals</vt:lpstr>
      <vt:lpstr>AKS Setup Before </vt:lpstr>
      <vt:lpstr>AKS Setup After </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Governance + Security</dc:title>
  <dc:creator>Kevin Harris (CANADA)</dc:creator>
  <cp:lastModifiedBy>Kevin Harris (CANADA)</cp:lastModifiedBy>
  <cp:revision>3</cp:revision>
  <dcterms:created xsi:type="dcterms:W3CDTF">2019-10-07T20:12:15Z</dcterms:created>
  <dcterms:modified xsi:type="dcterms:W3CDTF">2020-03-20T16:03:47Z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2019-10-07T20:12:16Z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dc0210a2-c068-46c7-ac02-0000d329cf1a</vt:lpwstr>
  </property>
  <property fmtid="{D5CDD505-2E9C-101B-9397-08002B2CF9AE}" pid="8" name="MSIP_Label_f42aa342-8706-4288-bd11-ebb85995028c_ContentBits">
    <vt:lpwstr>0</vt:lpwstr>
  </property>
</Properties>
</file>